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sldIdLst>
    <p:sldId id="256" r:id="rId2"/>
    <p:sldId id="257" r:id="rId3"/>
    <p:sldId id="265" r:id="rId4"/>
    <p:sldId id="264" r:id="rId5"/>
    <p:sldId id="263" r:id="rId6"/>
    <p:sldId id="267" r:id="rId7"/>
    <p:sldId id="273" r:id="rId8"/>
    <p:sldId id="266" r:id="rId9"/>
    <p:sldId id="268" r:id="rId10"/>
    <p:sldId id="279" r:id="rId11"/>
    <p:sldId id="274" r:id="rId12"/>
    <p:sldId id="275" r:id="rId13"/>
    <p:sldId id="277" r:id="rId14"/>
    <p:sldId id="276" r:id="rId15"/>
    <p:sldId id="270" r:id="rId16"/>
    <p:sldId id="271"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75674-B088-4C9A-9886-1DC79DFEE35D}" type="datetimeFigureOut">
              <a:rPr lang="en-US" smtClean="0"/>
              <a:pPr/>
              <a:t>8/19/2017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67C63-0060-40E3-BD44-FD2860FB8F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267C63-0060-40E3-BD44-FD2860FB8F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E43D11F-14DD-48E1-B08C-B703F5A26606}" type="datetimeFigureOut">
              <a:rPr lang="en-US" smtClean="0"/>
              <a:pPr/>
              <a:t>8/19/2017</a:t>
            </a:fld>
            <a:endParaRPr lang="en-US"/>
          </a:p>
        </p:txBody>
      </p:sp>
      <p:sp>
        <p:nvSpPr>
          <p:cNvPr id="16" name="Slide Number Placeholder 15"/>
          <p:cNvSpPr>
            <a:spLocks noGrp="1"/>
          </p:cNvSpPr>
          <p:nvPr>
            <p:ph type="sldNum" sz="quarter" idx="11"/>
          </p:nvPr>
        </p:nvSpPr>
        <p:spPr/>
        <p:txBody>
          <a:bodyPr/>
          <a:lstStyle/>
          <a:p>
            <a:fld id="{3F1AFBB6-C87F-4A91-85A7-3F40565248E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43D11F-14DD-48E1-B08C-B703F5A26606}"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AFBB6-C87F-4A91-85A7-3F40565248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43D11F-14DD-48E1-B08C-B703F5A26606}"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AFBB6-C87F-4A91-85A7-3F40565248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E43D11F-14DD-48E1-B08C-B703F5A26606}" type="datetimeFigureOut">
              <a:rPr lang="en-US" smtClean="0"/>
              <a:pPr/>
              <a:t>8/19/2017</a:t>
            </a:fld>
            <a:endParaRPr lang="en-US"/>
          </a:p>
        </p:txBody>
      </p:sp>
      <p:sp>
        <p:nvSpPr>
          <p:cNvPr id="15" name="Slide Number Placeholder 14"/>
          <p:cNvSpPr>
            <a:spLocks noGrp="1"/>
          </p:cNvSpPr>
          <p:nvPr>
            <p:ph type="sldNum" sz="quarter" idx="15"/>
          </p:nvPr>
        </p:nvSpPr>
        <p:spPr/>
        <p:txBody>
          <a:bodyPr/>
          <a:lstStyle>
            <a:lvl1pPr algn="ctr">
              <a:defRPr/>
            </a:lvl1pPr>
          </a:lstStyle>
          <a:p>
            <a:fld id="{3F1AFBB6-C87F-4A91-85A7-3F40565248E1}"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43D11F-14DD-48E1-B08C-B703F5A26606}"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AFBB6-C87F-4A91-85A7-3F40565248E1}"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43D11F-14DD-48E1-B08C-B703F5A26606}" type="datetimeFigureOut">
              <a:rPr lang="en-US" smtClean="0"/>
              <a:pPr/>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AFBB6-C87F-4A91-85A7-3F40565248E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F1AFBB6-C87F-4A91-85A7-3F40565248E1}"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E43D11F-14DD-48E1-B08C-B703F5A26606}" type="datetimeFigureOut">
              <a:rPr lang="en-US" smtClean="0"/>
              <a:pPr/>
              <a:t>8/19/2017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43D11F-14DD-48E1-B08C-B703F5A26606}" type="datetimeFigureOut">
              <a:rPr lang="en-US" smtClean="0"/>
              <a:pPr/>
              <a:t>8/19/2017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1AFBB6-C87F-4A91-85A7-3F40565248E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3D11F-14DD-48E1-B08C-B703F5A26606}" type="datetimeFigureOut">
              <a:rPr lang="en-US" smtClean="0"/>
              <a:pPr/>
              <a:t>8/19/2017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1AFBB6-C87F-4A91-85A7-3F40565248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E43D11F-14DD-48E1-B08C-B703F5A26606}" type="datetimeFigureOut">
              <a:rPr lang="en-US" smtClean="0"/>
              <a:pPr/>
              <a:t>8/19/2017</a:t>
            </a:fld>
            <a:endParaRPr lang="en-US"/>
          </a:p>
        </p:txBody>
      </p:sp>
      <p:sp>
        <p:nvSpPr>
          <p:cNvPr id="9" name="Slide Number Placeholder 8"/>
          <p:cNvSpPr>
            <a:spLocks noGrp="1"/>
          </p:cNvSpPr>
          <p:nvPr>
            <p:ph type="sldNum" sz="quarter" idx="15"/>
          </p:nvPr>
        </p:nvSpPr>
        <p:spPr/>
        <p:txBody>
          <a:bodyPr/>
          <a:lstStyle/>
          <a:p>
            <a:fld id="{3F1AFBB6-C87F-4A91-85A7-3F40565248E1}"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E43D11F-14DD-48E1-B08C-B703F5A26606}" type="datetimeFigureOut">
              <a:rPr lang="en-US" smtClean="0"/>
              <a:pPr/>
              <a:t>8/19/2017</a:t>
            </a:fld>
            <a:endParaRPr lang="en-US"/>
          </a:p>
        </p:txBody>
      </p:sp>
      <p:sp>
        <p:nvSpPr>
          <p:cNvPr id="9" name="Slide Number Placeholder 8"/>
          <p:cNvSpPr>
            <a:spLocks noGrp="1"/>
          </p:cNvSpPr>
          <p:nvPr>
            <p:ph type="sldNum" sz="quarter" idx="11"/>
          </p:nvPr>
        </p:nvSpPr>
        <p:spPr/>
        <p:txBody>
          <a:bodyPr/>
          <a:lstStyle/>
          <a:p>
            <a:fld id="{3F1AFBB6-C87F-4A91-85A7-3F40565248E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E43D11F-14DD-48E1-B08C-B703F5A26606}" type="datetimeFigureOut">
              <a:rPr lang="en-US" smtClean="0"/>
              <a:pPr/>
              <a:t>8/19/2017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F1AFBB6-C87F-4A91-85A7-3F40565248E1}"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800" dirty="0" smtClean="0"/>
              <a:t>Galatians 5:13-15</a:t>
            </a:r>
            <a:endParaRPr lang="en-US" sz="2800" dirty="0"/>
          </a:p>
        </p:txBody>
      </p:sp>
      <p:sp>
        <p:nvSpPr>
          <p:cNvPr id="2" name="Title 1"/>
          <p:cNvSpPr>
            <a:spLocks noGrp="1"/>
          </p:cNvSpPr>
          <p:nvPr>
            <p:ph type="ctrTitle"/>
          </p:nvPr>
        </p:nvSpPr>
        <p:spPr/>
        <p:txBody>
          <a:bodyPr>
            <a:normAutofit/>
          </a:bodyPr>
          <a:lstStyle/>
          <a:p>
            <a:r>
              <a:rPr smtClean="0"/>
              <a:t>Christian Freedom is Doing What Pleases God!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600" dirty="0" smtClean="0"/>
              <a:t>“…You shall love the Lord your God with all your heart, and with all your soul, and with all your strength, and with all your mind; and </a:t>
            </a:r>
            <a:r>
              <a:rPr lang="en-US" sz="3600" b="1" u="sng" dirty="0" smtClean="0"/>
              <a:t>YOUR NEIGHBOR AS YOURSELF</a:t>
            </a:r>
            <a:r>
              <a:rPr lang="en-US" sz="3600" dirty="0" smtClean="0"/>
              <a:t>.”</a:t>
            </a:r>
          </a:p>
        </p:txBody>
      </p:sp>
      <p:sp>
        <p:nvSpPr>
          <p:cNvPr id="2" name="Title 1"/>
          <p:cNvSpPr>
            <a:spLocks noGrp="1"/>
          </p:cNvSpPr>
          <p:nvPr>
            <p:ph type="title"/>
          </p:nvPr>
        </p:nvSpPr>
        <p:spPr/>
        <p:txBody>
          <a:bodyPr/>
          <a:lstStyle/>
          <a:p>
            <a:r>
              <a:rPr smtClean="0"/>
              <a:t>Luke 10:24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We are commanded to love each other as ourselves(v 14)</a:t>
            </a:r>
          </a:p>
          <a:p>
            <a:pPr lvl="1"/>
            <a:r>
              <a:rPr lang="en-US" sz="2000" dirty="0" smtClean="0"/>
              <a:t>For the whole Law is fulfilled in one word, in the statement, “YOU SHALL LOVE YOUR NEIGHBOR AS YOURSELF</a:t>
            </a:r>
            <a:r>
              <a:rPr lang="en-US" sz="2000" dirty="0" smtClean="0"/>
              <a:t>.”</a:t>
            </a:r>
            <a:r>
              <a:rPr lang="en-US" sz="2000" dirty="0" smtClean="0"/>
              <a:t> </a:t>
            </a:r>
            <a:endParaRPr lang="en-US" sz="2000" dirty="0" smtClean="0"/>
          </a:p>
          <a:p>
            <a:pPr lvl="1"/>
            <a:endParaRPr lang="en-US" sz="2000" dirty="0" smtClean="0"/>
          </a:p>
          <a:p>
            <a:pPr lvl="1"/>
            <a:endParaRPr lang="en-US" sz="2000" dirty="0" smtClean="0"/>
          </a:p>
          <a:p>
            <a:r>
              <a:rPr lang="en-US" dirty="0" smtClean="0"/>
              <a:t>A. We must accept ourselves</a:t>
            </a:r>
          </a:p>
          <a:p>
            <a:pPr lvl="1"/>
            <a:r>
              <a:rPr lang="en-US" dirty="0" smtClean="0"/>
              <a:t>We must appreciate and accept our standing of who we are in person and in Christ before we can properly serve one another.</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II. The Command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We are commanded to love each other as ourselves(v 14)</a:t>
            </a:r>
          </a:p>
          <a:p>
            <a:pPr lvl="1"/>
            <a:r>
              <a:rPr lang="en-US" sz="2000" dirty="0" smtClean="0"/>
              <a:t>For the whole Law is fulfilled in one word, in the statement, “YOU SHALL LOVE YOUR NEIGHBOR AS YOURSELF</a:t>
            </a:r>
            <a:r>
              <a:rPr lang="en-US" sz="2000" dirty="0" smtClean="0"/>
              <a:t>.”</a:t>
            </a:r>
            <a:r>
              <a:rPr lang="en-US" sz="2000" dirty="0" smtClean="0"/>
              <a:t> </a:t>
            </a:r>
            <a:endParaRPr lang="en-US" sz="2000" dirty="0" smtClean="0"/>
          </a:p>
          <a:p>
            <a:pPr lvl="1"/>
            <a:endParaRPr lang="en-US" sz="2000" dirty="0" smtClean="0"/>
          </a:p>
          <a:p>
            <a:pPr lvl="1"/>
            <a:endParaRPr lang="en-US" sz="2000" dirty="0" smtClean="0"/>
          </a:p>
          <a:p>
            <a:r>
              <a:rPr lang="en-US" dirty="0" smtClean="0"/>
              <a:t>B</a:t>
            </a:r>
            <a:r>
              <a:rPr lang="en-US" dirty="0" smtClean="0"/>
              <a:t>. We serve because we love not because of law</a:t>
            </a:r>
          </a:p>
          <a:p>
            <a:pPr lvl="1"/>
            <a:r>
              <a:rPr lang="en-US" dirty="0" smtClean="0"/>
              <a:t>True freedom is not to be without guidance and restrictive laws are not guidance.  It is the guidance of the Spirit and the guidance of loving others as yourself and to fulfill the motivations of the commandments of God.</a:t>
            </a:r>
          </a:p>
          <a:p>
            <a:endParaRPr lang="en-US" dirty="0" smtClean="0"/>
          </a:p>
        </p:txBody>
      </p:sp>
      <p:sp>
        <p:nvSpPr>
          <p:cNvPr id="2" name="Title 1"/>
          <p:cNvSpPr>
            <a:spLocks noGrp="1"/>
          </p:cNvSpPr>
          <p:nvPr>
            <p:ph type="title"/>
          </p:nvPr>
        </p:nvSpPr>
        <p:spPr/>
        <p:txBody>
          <a:bodyPr/>
          <a:lstStyle/>
          <a:p>
            <a:r>
              <a:rPr lang="en-US" dirty="0" smtClean="0"/>
              <a:t>II. The Command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We are not to strive with one another, but if we do we are to seek restoration (v15)</a:t>
            </a:r>
          </a:p>
          <a:p>
            <a:pPr lvl="1"/>
            <a:r>
              <a:rPr lang="en-US" sz="2000" dirty="0" smtClean="0"/>
              <a:t>But if you bite and devour one another, take care that you are not consumed by one another.  </a:t>
            </a:r>
            <a:endParaRPr lang="en-US" sz="2000" dirty="0" smtClean="0"/>
          </a:p>
          <a:p>
            <a:pPr lvl="1"/>
            <a:endParaRPr lang="en-US" sz="2000" dirty="0" smtClean="0"/>
          </a:p>
          <a:p>
            <a:pPr lvl="1"/>
            <a:endParaRPr lang="en-US" sz="2000" dirty="0" smtClean="0"/>
          </a:p>
          <a:p>
            <a:r>
              <a:rPr lang="en-US" dirty="0" smtClean="0"/>
              <a:t>A. We must apply restrictions to our action; for love does not harm another.</a:t>
            </a:r>
          </a:p>
          <a:p>
            <a:pPr lvl="1"/>
            <a:r>
              <a:rPr lang="en-US" dirty="0" smtClean="0"/>
              <a:t>If love is not the motivator, we run the risk of harming one another and breaking the unity of the Church.</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III. The Caution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We are not to strive with one another, but if we do we are to seek restoration (v15)</a:t>
            </a:r>
          </a:p>
          <a:p>
            <a:pPr lvl="1"/>
            <a:r>
              <a:rPr lang="en-US" sz="2000" dirty="0" smtClean="0"/>
              <a:t>But if you bite and devour one another, take care that you are not consumed by one another. </a:t>
            </a:r>
            <a:endParaRPr lang="en-US" sz="2000" dirty="0" smtClean="0"/>
          </a:p>
          <a:p>
            <a:pPr lvl="1"/>
            <a:endParaRPr lang="en-US" sz="2000" dirty="0" smtClean="0"/>
          </a:p>
          <a:p>
            <a:pPr lvl="1"/>
            <a:endParaRPr lang="en-US" sz="2000" dirty="0" smtClean="0"/>
          </a:p>
          <a:p>
            <a:r>
              <a:rPr lang="en-US" dirty="0" smtClean="0"/>
              <a:t>B</a:t>
            </a:r>
            <a:r>
              <a:rPr lang="en-US" dirty="0" smtClean="0"/>
              <a:t>. We each bring something to the fellowship of the saints.</a:t>
            </a:r>
          </a:p>
          <a:p>
            <a:pPr lvl="1"/>
            <a:r>
              <a:rPr lang="en-US" dirty="0" smtClean="0"/>
              <a:t>When we forget the joy of our salvation we can easily become bitter and prideful, but when we remember the joy we have in Christ we shall always be willing to serve one another.</a:t>
            </a:r>
          </a:p>
          <a:p>
            <a:endParaRPr lang="en-US" dirty="0" smtClean="0"/>
          </a:p>
        </p:txBody>
      </p:sp>
      <p:sp>
        <p:nvSpPr>
          <p:cNvPr id="2" name="Title 1"/>
          <p:cNvSpPr>
            <a:spLocks noGrp="1"/>
          </p:cNvSpPr>
          <p:nvPr>
            <p:ph type="title"/>
          </p:nvPr>
        </p:nvSpPr>
        <p:spPr/>
        <p:txBody>
          <a:bodyPr/>
          <a:lstStyle/>
          <a:p>
            <a:r>
              <a:rPr lang="en-US" dirty="0" smtClean="0"/>
              <a:t>III. The Caution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smtClean="0"/>
              <a:t>If we are not engaged with the body of Christ how can we serve the body of Christ?</a:t>
            </a:r>
          </a:p>
          <a:p>
            <a:r>
              <a:rPr lang="en-US" sz="3000" dirty="0" smtClean="0"/>
              <a:t>If we are not with the body how are we part of the body?</a:t>
            </a:r>
          </a:p>
          <a:p>
            <a:r>
              <a:rPr lang="en-US" sz="3000" dirty="0" smtClean="0"/>
              <a:t>We each play a pivotal role in the body and if we are missing, even for what is perceived as a small event like a Thursday night bible study, how effective can the body be?</a:t>
            </a:r>
          </a:p>
          <a:p>
            <a:r>
              <a:rPr lang="en-US" sz="3000" dirty="0" smtClean="0"/>
              <a:t>Is a Thursday night bible study a small thing?</a:t>
            </a:r>
            <a:endParaRPr lang="en-US" sz="3000" dirty="0"/>
          </a:p>
        </p:txBody>
      </p:sp>
      <p:sp>
        <p:nvSpPr>
          <p:cNvPr id="2" name="Title 1"/>
          <p:cNvSpPr>
            <a:spLocks noGrp="1"/>
          </p:cNvSpPr>
          <p:nvPr>
            <p:ph type="title"/>
          </p:nvPr>
        </p:nvSpPr>
        <p:spPr/>
        <p:txBody>
          <a:bodyPr>
            <a:normAutofit/>
          </a:bodyPr>
          <a:lstStyle/>
          <a:p>
            <a:r>
              <a:rPr lang="en-US" dirty="0" smtClean="0"/>
              <a:t>IV. </a:t>
            </a:r>
            <a:r>
              <a:rPr smtClean="0"/>
              <a:t>Conclusion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7000"/>
                            </p:stCondLst>
                            <p:childTnLst>
                              <p:par>
                                <p:cTn id="11" presetID="1" presetClass="entr" presetSubtype="0" fill="hold" nodeType="afterEffect">
                                  <p:stCondLst>
                                    <p:cond delay="7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14000"/>
                            </p:stCondLst>
                            <p:childTnLst>
                              <p:par>
                                <p:cTn id="14" presetID="1" presetClass="entr" presetSubtype="0" fill="hold" nodeType="afterEffect">
                                  <p:stCondLst>
                                    <p:cond delay="7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4400" dirty="0" smtClean="0"/>
          </a:p>
          <a:p>
            <a:pPr>
              <a:buNone/>
            </a:pPr>
            <a:r>
              <a:rPr lang="en-US" sz="4400" dirty="0" smtClean="0"/>
              <a:t>The church is a family, bound together by the blood of Christ and a body stitched together by the sinew of the Holy Spirit.</a:t>
            </a:r>
            <a:endParaRPr lang="en-US" sz="4400" dirty="0" smtClean="0"/>
          </a:p>
        </p:txBody>
      </p:sp>
      <p:sp>
        <p:nvSpPr>
          <p:cNvPr id="2" name="Title 1"/>
          <p:cNvSpPr>
            <a:spLocks noGrp="1"/>
          </p:cNvSpPr>
          <p:nvPr>
            <p:ph type="title"/>
          </p:nvPr>
        </p:nvSpPr>
        <p:spPr/>
        <p:txBody>
          <a:bodyPr/>
          <a:lstStyle/>
          <a:p>
            <a:r>
              <a:rPr lang="en-US" dirty="0" smtClean="0"/>
              <a:t>Thought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600" dirty="0" smtClean="0"/>
          </a:p>
          <a:p>
            <a:pPr>
              <a:buNone/>
            </a:pPr>
            <a:r>
              <a:rPr lang="en-US" sz="3600" dirty="0" smtClean="0"/>
              <a:t>“</a:t>
            </a:r>
            <a:r>
              <a:rPr lang="en-US" sz="3600" dirty="0" smtClean="0"/>
              <a:t>It is a positive and hurtful sin to magnify liberty at the expense of doctrine.”</a:t>
            </a:r>
          </a:p>
          <a:p>
            <a:pPr>
              <a:buNone/>
            </a:pPr>
            <a:endParaRPr lang="en-US" sz="3600" dirty="0" smtClean="0"/>
          </a:p>
          <a:p>
            <a:pPr>
              <a:buNone/>
            </a:pPr>
            <a:r>
              <a:rPr lang="en-US" sz="3600" dirty="0" smtClean="0"/>
              <a:t>							B</a:t>
            </a:r>
            <a:r>
              <a:rPr lang="en-US" sz="3600" dirty="0" smtClean="0"/>
              <a:t>. H. Carroll</a:t>
            </a:r>
            <a:endParaRPr lang="en-US" sz="3600" dirty="0"/>
          </a:p>
        </p:txBody>
      </p:sp>
      <p:sp>
        <p:nvSpPr>
          <p:cNvPr id="2" name="Title 1"/>
          <p:cNvSpPr>
            <a:spLocks noGrp="1"/>
          </p:cNvSpPr>
          <p:nvPr>
            <p:ph type="title"/>
          </p:nvPr>
        </p:nvSpPr>
        <p:spPr/>
        <p:txBody>
          <a:bodyPr/>
          <a:lstStyle/>
          <a:p>
            <a:r>
              <a:rPr smtClean="0"/>
              <a:t>Thought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Paul referred to himself has the bond servant of Christ</a:t>
            </a:r>
          </a:p>
          <a:p>
            <a:pPr lvl="1"/>
            <a:r>
              <a:rPr lang="en-US" dirty="0" smtClean="0"/>
              <a:t>Romans 1:1 </a:t>
            </a:r>
          </a:p>
          <a:p>
            <a:pPr lvl="2"/>
            <a:r>
              <a:rPr lang="en-US" dirty="0" smtClean="0"/>
              <a:t>Paul, a bond-servant of Christ Jesus, </a:t>
            </a:r>
            <a:r>
              <a:rPr lang="en-US" dirty="0" smtClean="0"/>
              <a:t>called</a:t>
            </a:r>
            <a:r>
              <a:rPr lang="en-US" dirty="0" smtClean="0"/>
              <a:t> </a:t>
            </a:r>
            <a:r>
              <a:rPr lang="en-US" i="1" dirty="0" smtClean="0"/>
              <a:t>as</a:t>
            </a:r>
            <a:r>
              <a:rPr lang="en-US" dirty="0" smtClean="0"/>
              <a:t> an apostle, set apart for the gospel of </a:t>
            </a:r>
            <a:r>
              <a:rPr lang="en-US" dirty="0" smtClean="0"/>
              <a:t>God</a:t>
            </a:r>
          </a:p>
          <a:p>
            <a:pPr lvl="1"/>
            <a:r>
              <a:rPr lang="en-US" dirty="0" smtClean="0"/>
              <a:t>Philippians </a:t>
            </a:r>
            <a:r>
              <a:rPr lang="en-US" dirty="0" smtClean="0"/>
              <a:t>1:1</a:t>
            </a:r>
          </a:p>
          <a:p>
            <a:pPr lvl="2"/>
            <a:r>
              <a:rPr lang="en-US" dirty="0" smtClean="0"/>
              <a:t>Paul and Timothy, bond-servants of Christ </a:t>
            </a:r>
            <a:r>
              <a:rPr lang="en-US" dirty="0" smtClean="0"/>
              <a:t>Jesus</a:t>
            </a:r>
          </a:p>
          <a:p>
            <a:pPr lvl="2"/>
            <a:endParaRPr lang="en-US" dirty="0" smtClean="0"/>
          </a:p>
          <a:p>
            <a:r>
              <a:rPr lang="en-US" dirty="0" smtClean="0"/>
              <a:t>Bond-servant is from the Greek word </a:t>
            </a:r>
            <a:r>
              <a:rPr lang="en-US" dirty="0" err="1" smtClean="0"/>
              <a:t>doulos</a:t>
            </a:r>
            <a:r>
              <a:rPr lang="en-US" dirty="0" smtClean="0"/>
              <a:t> which truly means </a:t>
            </a:r>
            <a:r>
              <a:rPr lang="en-US" b="1" u="sng" dirty="0" smtClean="0"/>
              <a:t>slave</a:t>
            </a:r>
            <a:r>
              <a:rPr lang="en-US" dirty="0" smtClean="0"/>
              <a:t>.</a:t>
            </a:r>
            <a:endParaRPr lang="en-US" dirty="0" smtClean="0"/>
          </a:p>
          <a:p>
            <a:endParaRPr lang="en-US" dirty="0"/>
          </a:p>
        </p:txBody>
      </p:sp>
      <p:sp>
        <p:nvSpPr>
          <p:cNvPr id="2" name="Title 1"/>
          <p:cNvSpPr>
            <a:spLocks noGrp="1"/>
          </p:cNvSpPr>
          <p:nvPr>
            <p:ph type="title"/>
          </p:nvPr>
        </p:nvSpPr>
        <p:spPr/>
        <p:txBody>
          <a:bodyPr/>
          <a:lstStyle/>
          <a:p>
            <a:r>
              <a:rPr lang="en-US" dirty="0" smtClean="0"/>
              <a:t>Are we truly Free?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4000" dirty="0" smtClean="0"/>
              <a:t>It is erroneous that we should have</a:t>
            </a:r>
          </a:p>
          <a:p>
            <a:pPr>
              <a:buNone/>
            </a:pPr>
            <a:r>
              <a:rPr lang="en-US" sz="4000" dirty="0" smtClean="0"/>
              <a:t>t</a:t>
            </a:r>
            <a:r>
              <a:rPr lang="en-US" sz="4000" dirty="0" smtClean="0"/>
              <a:t>he expectation that God will always</a:t>
            </a:r>
          </a:p>
          <a:p>
            <a:pPr>
              <a:buNone/>
            </a:pPr>
            <a:r>
              <a:rPr lang="en-US" sz="4000" dirty="0" smtClean="0"/>
              <a:t>b</a:t>
            </a:r>
            <a:r>
              <a:rPr lang="en-US" sz="4000" dirty="0" smtClean="0"/>
              <a:t>e present for us in our daily lives for</a:t>
            </a:r>
          </a:p>
          <a:p>
            <a:pPr>
              <a:buNone/>
            </a:pPr>
            <a:r>
              <a:rPr lang="en-US" sz="4000" dirty="0" smtClean="0"/>
              <a:t>provision and protection, but to only</a:t>
            </a:r>
          </a:p>
          <a:p>
            <a:pPr>
              <a:buNone/>
            </a:pPr>
            <a:r>
              <a:rPr lang="en-US" sz="4000" dirty="0" smtClean="0"/>
              <a:t>devote to Him when it is most</a:t>
            </a:r>
          </a:p>
          <a:p>
            <a:pPr>
              <a:buNone/>
            </a:pPr>
            <a:r>
              <a:rPr lang="en-US" sz="4000" dirty="0" smtClean="0"/>
              <a:t>convenient for us.</a:t>
            </a:r>
            <a:endParaRPr lang="en-US" sz="4000" dirty="0"/>
          </a:p>
        </p:txBody>
      </p:sp>
      <p:sp>
        <p:nvSpPr>
          <p:cNvPr id="2" name="Title 1"/>
          <p:cNvSpPr>
            <a:spLocks noGrp="1"/>
          </p:cNvSpPr>
          <p:nvPr>
            <p:ph type="title"/>
          </p:nvPr>
        </p:nvSpPr>
        <p:spPr/>
        <p:txBody>
          <a:bodyPr/>
          <a:lstStyle/>
          <a:p>
            <a:r>
              <a:rPr lang="en-US" dirty="0" smtClean="0"/>
              <a:t>Thought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pPr>
              <a:buNone/>
            </a:pPr>
            <a:r>
              <a:rPr lang="en-US" sz="3200" b="1" baseline="30000" dirty="0" smtClean="0"/>
              <a:t>Galatians 5:13-15</a:t>
            </a:r>
          </a:p>
          <a:p>
            <a:pPr>
              <a:buNone/>
            </a:pPr>
            <a:r>
              <a:rPr lang="en-US" sz="3200" b="1" baseline="30000" dirty="0" smtClean="0"/>
              <a:t>13</a:t>
            </a:r>
            <a:r>
              <a:rPr lang="en-US" sz="3200" b="1" baseline="30000" dirty="0" smtClean="0"/>
              <a:t> </a:t>
            </a:r>
            <a:r>
              <a:rPr lang="en-US" sz="3200" dirty="0" smtClean="0"/>
              <a:t>For you were called to </a:t>
            </a:r>
            <a:r>
              <a:rPr lang="en-US" sz="3200" dirty="0" smtClean="0"/>
              <a:t>freedom, brethren</a:t>
            </a:r>
            <a:r>
              <a:rPr lang="en-US" sz="3200" dirty="0" smtClean="0"/>
              <a:t>; only do not turn your freedom into an opportunity for the flesh, but through love serve one another. </a:t>
            </a:r>
            <a:r>
              <a:rPr lang="en-US" sz="3200" b="1" baseline="30000" dirty="0" smtClean="0"/>
              <a:t>14 </a:t>
            </a:r>
            <a:r>
              <a:rPr lang="en-US" sz="3200" dirty="0" smtClean="0"/>
              <a:t>For the whole Law is fulfilled in one word, in the statement, “</a:t>
            </a:r>
            <a:r>
              <a:rPr lang="en-US" sz="3200" cap="small" dirty="0" smtClean="0"/>
              <a:t>You shall love your neighbor as yourself</a:t>
            </a:r>
            <a:r>
              <a:rPr lang="en-US" sz="3200" dirty="0" smtClean="0"/>
              <a:t>.” </a:t>
            </a:r>
            <a:r>
              <a:rPr lang="en-US" sz="3200" b="1" baseline="30000" dirty="0" smtClean="0"/>
              <a:t>15 </a:t>
            </a:r>
            <a:r>
              <a:rPr lang="en-US" sz="3200" dirty="0" smtClean="0"/>
              <a:t>But if you bite and devour one another, take care that you are not consumed by one another.</a:t>
            </a:r>
            <a:endParaRPr lang="en-US" sz="3200" dirty="0"/>
          </a:p>
        </p:txBody>
      </p:sp>
      <p:sp>
        <p:nvSpPr>
          <p:cNvPr id="2" name="Title 1"/>
          <p:cNvSpPr>
            <a:spLocks noGrp="1"/>
          </p:cNvSpPr>
          <p:nvPr>
            <p:ph type="title"/>
          </p:nvPr>
        </p:nvSpPr>
        <p:spPr>
          <a:xfrm>
            <a:off x="457200" y="152400"/>
            <a:ext cx="8229600" cy="1066800"/>
          </a:xfrm>
        </p:spPr>
        <p:txBody>
          <a:bodyPr/>
          <a:lstStyle/>
          <a:p>
            <a:r>
              <a:rPr lang="en-US" dirty="0" smtClean="0"/>
              <a:t>Our Christian Freedom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600" dirty="0" smtClean="0"/>
          </a:p>
          <a:p>
            <a:pPr>
              <a:buNone/>
            </a:pPr>
            <a:r>
              <a:rPr lang="en-US" sz="3600" dirty="0" smtClean="0"/>
              <a:t>Our </a:t>
            </a:r>
            <a:r>
              <a:rPr lang="en-US" sz="3600" dirty="0" smtClean="0"/>
              <a:t>freedom that was purchased by the blood of Christ is not a freedom to do as we please but to do what pleases God.</a:t>
            </a:r>
            <a:endParaRPr lang="en-US" sz="3600" dirty="0"/>
          </a:p>
        </p:txBody>
      </p:sp>
      <p:sp>
        <p:nvSpPr>
          <p:cNvPr id="2" name="Title 1"/>
          <p:cNvSpPr>
            <a:spLocks noGrp="1"/>
          </p:cNvSpPr>
          <p:nvPr>
            <p:ph type="title"/>
          </p:nvPr>
        </p:nvSpPr>
        <p:spPr/>
        <p:txBody>
          <a:bodyPr>
            <a:normAutofit/>
          </a:bodyPr>
          <a:lstStyle/>
          <a:p>
            <a:r>
              <a:rPr lang="en-US" dirty="0" smtClean="0"/>
              <a:t>Big Idea Galatians 5:13-15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We were called to freedom (v 13)</a:t>
            </a:r>
          </a:p>
          <a:p>
            <a:pPr lvl="1"/>
            <a:r>
              <a:rPr lang="en-US" sz="2000" dirty="0" smtClean="0"/>
              <a:t>For you were called to freedom, brethren; only </a:t>
            </a:r>
            <a:r>
              <a:rPr lang="en-US" sz="2000" i="1" dirty="0" smtClean="0"/>
              <a:t>do</a:t>
            </a:r>
            <a:r>
              <a:rPr lang="en-US" sz="2000" dirty="0" smtClean="0"/>
              <a:t> not </a:t>
            </a:r>
            <a:r>
              <a:rPr lang="en-US" sz="2000" i="1" dirty="0" smtClean="0"/>
              <a:t>turn</a:t>
            </a:r>
            <a:r>
              <a:rPr lang="en-US" sz="2000" dirty="0" smtClean="0"/>
              <a:t> your freedom into an opportunity for the flesh, but through love serve one another. </a:t>
            </a:r>
            <a:endParaRPr lang="en-US" sz="2000" dirty="0" smtClean="0"/>
          </a:p>
          <a:p>
            <a:pPr lvl="1"/>
            <a:endParaRPr lang="en-US" sz="2000" dirty="0" smtClean="0"/>
          </a:p>
          <a:p>
            <a:pPr lvl="1"/>
            <a:endParaRPr lang="en-US" sz="2000" dirty="0" smtClean="0"/>
          </a:p>
          <a:p>
            <a:r>
              <a:rPr lang="en-US" dirty="0" smtClean="0"/>
              <a:t>A. We were called out of sin</a:t>
            </a:r>
          </a:p>
          <a:p>
            <a:pPr lvl="1"/>
            <a:r>
              <a:rPr lang="en-US" dirty="0" smtClean="0"/>
              <a:t>Love – is a one way unconditional act of the will that seeks the highest good for another regardless of the cost and all for the glory of God.</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I. The Call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normAutofit/>
          </a:bodyPr>
          <a:lstStyle/>
          <a:p>
            <a:r>
              <a:rPr lang="en-US" sz="2400" dirty="0" smtClean="0"/>
              <a:t>We were called to freedom (v 13)</a:t>
            </a:r>
          </a:p>
          <a:p>
            <a:pPr lvl="1"/>
            <a:r>
              <a:rPr lang="en-US" sz="2000" dirty="0" smtClean="0"/>
              <a:t>For you were called to freedom, brethren; only </a:t>
            </a:r>
            <a:r>
              <a:rPr lang="en-US" sz="2000" i="1" dirty="0" smtClean="0"/>
              <a:t>do</a:t>
            </a:r>
            <a:r>
              <a:rPr lang="en-US" sz="2000" dirty="0" smtClean="0"/>
              <a:t> not </a:t>
            </a:r>
            <a:r>
              <a:rPr lang="en-US" sz="2000" i="1" dirty="0" smtClean="0"/>
              <a:t>turn</a:t>
            </a:r>
            <a:r>
              <a:rPr lang="en-US" sz="2000" dirty="0" smtClean="0"/>
              <a:t> your freedom into an opportunity for the flesh, but through love serve one another. </a:t>
            </a:r>
            <a:endParaRPr lang="en-US" sz="2000" dirty="0" smtClean="0"/>
          </a:p>
          <a:p>
            <a:pPr lvl="1">
              <a:buNone/>
            </a:pPr>
            <a:endParaRPr lang="en-US" sz="2000" dirty="0" smtClean="0"/>
          </a:p>
          <a:p>
            <a:pPr lvl="1">
              <a:buNone/>
            </a:pPr>
            <a:endParaRPr lang="en-US" sz="2000" dirty="0" smtClean="0"/>
          </a:p>
          <a:p>
            <a:r>
              <a:rPr lang="en-US" dirty="0" smtClean="0"/>
              <a:t>B. We were called to serve one </a:t>
            </a:r>
            <a:r>
              <a:rPr lang="en-US" dirty="0" smtClean="0"/>
              <a:t>another</a:t>
            </a:r>
          </a:p>
          <a:p>
            <a:pPr lvl="1"/>
            <a:r>
              <a:rPr lang="en-US" dirty="0" smtClean="0"/>
              <a:t>Matthew 20:26-28</a:t>
            </a:r>
          </a:p>
          <a:p>
            <a:pPr lvl="2"/>
            <a:r>
              <a:rPr lang="en-US" dirty="0" smtClean="0"/>
              <a:t>“</a:t>
            </a:r>
            <a:r>
              <a:rPr lang="en-US" b="1" baseline="30000" dirty="0" smtClean="0"/>
              <a:t>26 </a:t>
            </a:r>
            <a:r>
              <a:rPr lang="en-US" dirty="0" smtClean="0"/>
              <a:t>It is not this way among you, but whoever wishes to become great among you shall be your servant, </a:t>
            </a:r>
            <a:r>
              <a:rPr lang="en-US" b="1" baseline="30000" dirty="0" smtClean="0"/>
              <a:t>27 </a:t>
            </a:r>
            <a:r>
              <a:rPr lang="en-US" dirty="0" smtClean="0"/>
              <a:t>and whoever wishes to be first among you shall be your slave; </a:t>
            </a:r>
            <a:r>
              <a:rPr lang="en-US" b="1" baseline="30000" dirty="0" smtClean="0"/>
              <a:t>28 </a:t>
            </a:r>
            <a:r>
              <a:rPr lang="en-US" dirty="0" smtClean="0"/>
              <a:t>just as the Son of Man did not come to be served, but to serve, and to give His </a:t>
            </a:r>
            <a:r>
              <a:rPr lang="en-US" dirty="0" smtClean="0"/>
              <a:t>life </a:t>
            </a:r>
            <a:r>
              <a:rPr lang="en-US" dirty="0" smtClean="0"/>
              <a:t>a ransom for many.”</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I. The Call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600" dirty="0" smtClean="0"/>
              <a:t>“The </a:t>
            </a:r>
            <a:r>
              <a:rPr lang="en-US" sz="3600" dirty="0" smtClean="0"/>
              <a:t>modern cry 'less creed and </a:t>
            </a:r>
            <a:r>
              <a:rPr lang="en-US" sz="3600" dirty="0" smtClean="0"/>
              <a:t>more</a:t>
            </a:r>
          </a:p>
          <a:p>
            <a:pPr>
              <a:buNone/>
            </a:pPr>
            <a:r>
              <a:rPr lang="en-US" sz="3600" dirty="0" smtClean="0"/>
              <a:t>liberty</a:t>
            </a:r>
            <a:r>
              <a:rPr lang="en-US" sz="3600" dirty="0" smtClean="0"/>
              <a:t>' is the degeneration from </a:t>
            </a:r>
            <a:r>
              <a:rPr lang="en-US" sz="3600" dirty="0" smtClean="0"/>
              <a:t>the</a:t>
            </a:r>
          </a:p>
          <a:p>
            <a:pPr>
              <a:buNone/>
            </a:pPr>
            <a:r>
              <a:rPr lang="en-US" sz="3600" dirty="0" smtClean="0"/>
              <a:t>vertebrate </a:t>
            </a:r>
            <a:r>
              <a:rPr lang="en-US" sz="3600" dirty="0" smtClean="0"/>
              <a:t>to the jelly fish, and </a:t>
            </a:r>
            <a:r>
              <a:rPr lang="en-US" sz="3600" dirty="0" smtClean="0"/>
              <a:t>means</a:t>
            </a:r>
          </a:p>
          <a:p>
            <a:pPr>
              <a:buNone/>
            </a:pPr>
            <a:r>
              <a:rPr lang="en-US" sz="3600" dirty="0" smtClean="0"/>
              <a:t>less </a:t>
            </a:r>
            <a:r>
              <a:rPr lang="en-US" sz="3600" dirty="0" smtClean="0"/>
              <a:t>unity and less morality, and it </a:t>
            </a:r>
            <a:r>
              <a:rPr lang="en-US" sz="3600" dirty="0" smtClean="0"/>
              <a:t>means</a:t>
            </a:r>
          </a:p>
          <a:p>
            <a:pPr>
              <a:buNone/>
            </a:pPr>
            <a:r>
              <a:rPr lang="en-US" sz="3600" dirty="0" smtClean="0"/>
              <a:t>more </a:t>
            </a:r>
            <a:r>
              <a:rPr lang="en-US" sz="3600" dirty="0" smtClean="0"/>
              <a:t>heresy</a:t>
            </a:r>
            <a:r>
              <a:rPr lang="en-US" sz="3600" dirty="0" smtClean="0"/>
              <a:t>.”</a:t>
            </a:r>
          </a:p>
          <a:p>
            <a:pPr>
              <a:buNone/>
            </a:pPr>
            <a:endParaRPr lang="en-US" sz="3600" dirty="0" smtClean="0"/>
          </a:p>
          <a:p>
            <a:pPr>
              <a:buNone/>
            </a:pPr>
            <a:r>
              <a:rPr lang="en-US" sz="3600" dirty="0" smtClean="0"/>
              <a:t>							B</a:t>
            </a:r>
            <a:r>
              <a:rPr lang="en-US" sz="3600" dirty="0" smtClean="0"/>
              <a:t>. H. Carroll</a:t>
            </a:r>
            <a:endParaRPr lang="en-US" sz="3600" dirty="0"/>
          </a:p>
        </p:txBody>
      </p:sp>
      <p:sp>
        <p:nvSpPr>
          <p:cNvPr id="2" name="Title 1"/>
          <p:cNvSpPr>
            <a:spLocks noGrp="1"/>
          </p:cNvSpPr>
          <p:nvPr>
            <p:ph type="title"/>
          </p:nvPr>
        </p:nvSpPr>
        <p:spPr/>
        <p:txBody>
          <a:bodyPr/>
          <a:lstStyle/>
          <a:p>
            <a:r>
              <a:rPr smtClean="0"/>
              <a:t>Thought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Stream of Legalism</a:t>
            </a:r>
            <a:endParaRPr lang="en-US" dirty="0"/>
          </a:p>
        </p:txBody>
      </p:sp>
      <p:sp>
        <p:nvSpPr>
          <p:cNvPr id="5" name="Content Placeholder 4"/>
          <p:cNvSpPr>
            <a:spLocks noGrp="1"/>
          </p:cNvSpPr>
          <p:nvPr>
            <p:ph sz="half" idx="2"/>
          </p:nvPr>
        </p:nvSpPr>
        <p:spPr/>
        <p:txBody>
          <a:bodyPr/>
          <a:lstStyle/>
          <a:p>
            <a:r>
              <a:rPr lang="en-US" dirty="0" smtClean="0"/>
              <a:t>Clear</a:t>
            </a:r>
          </a:p>
          <a:p>
            <a:r>
              <a:rPr lang="en-US" dirty="0" smtClean="0"/>
              <a:t>Sparkling</a:t>
            </a:r>
          </a:p>
          <a:p>
            <a:r>
              <a:rPr lang="en-US" dirty="0" smtClean="0"/>
              <a:t>Pure</a:t>
            </a:r>
          </a:p>
          <a:p>
            <a:r>
              <a:rPr lang="en-US" dirty="0" smtClean="0"/>
              <a:t>Deep</a:t>
            </a:r>
          </a:p>
          <a:p>
            <a:r>
              <a:rPr lang="en-US" dirty="0" smtClean="0"/>
              <a:t>Furious</a:t>
            </a:r>
            <a:endParaRPr lang="en-US" dirty="0" smtClean="0"/>
          </a:p>
        </p:txBody>
      </p:sp>
      <p:sp>
        <p:nvSpPr>
          <p:cNvPr id="7" name="Content Placeholder 6"/>
          <p:cNvSpPr>
            <a:spLocks noGrp="1"/>
          </p:cNvSpPr>
          <p:nvPr>
            <p:ph sz="quarter" idx="4"/>
          </p:nvPr>
        </p:nvSpPr>
        <p:spPr/>
        <p:txBody>
          <a:bodyPr/>
          <a:lstStyle/>
          <a:p>
            <a:r>
              <a:rPr lang="en-US" dirty="0" smtClean="0"/>
              <a:t>Quiet</a:t>
            </a:r>
          </a:p>
          <a:p>
            <a:r>
              <a:rPr lang="en-US" dirty="0" smtClean="0"/>
              <a:t>Still</a:t>
            </a:r>
          </a:p>
          <a:p>
            <a:r>
              <a:rPr lang="en-US" dirty="0" smtClean="0"/>
              <a:t>Easy</a:t>
            </a:r>
          </a:p>
          <a:p>
            <a:r>
              <a:rPr lang="en-US" dirty="0" smtClean="0"/>
              <a:t>Contaminated</a:t>
            </a:r>
          </a:p>
          <a:p>
            <a:r>
              <a:rPr lang="en-US" dirty="0" smtClean="0"/>
              <a:t>Polluted</a:t>
            </a:r>
            <a:endParaRPr lang="en-US" dirty="0"/>
          </a:p>
        </p:txBody>
      </p:sp>
      <p:sp>
        <p:nvSpPr>
          <p:cNvPr id="2" name="Title 1"/>
          <p:cNvSpPr>
            <a:spLocks noGrp="1"/>
          </p:cNvSpPr>
          <p:nvPr>
            <p:ph type="title"/>
          </p:nvPr>
        </p:nvSpPr>
        <p:spPr/>
        <p:txBody>
          <a:bodyPr/>
          <a:lstStyle/>
          <a:p>
            <a:r>
              <a:rPr lang="en-US" dirty="0" smtClean="0"/>
              <a:t>Legalism Vs. Libertinism</a:t>
            </a:r>
            <a:endParaRPr lang="en-US" dirty="0"/>
          </a:p>
        </p:txBody>
      </p:sp>
      <p:sp>
        <p:nvSpPr>
          <p:cNvPr id="6" name="Text Placeholder 5"/>
          <p:cNvSpPr>
            <a:spLocks noGrp="1"/>
          </p:cNvSpPr>
          <p:nvPr>
            <p:ph type="body" idx="3"/>
          </p:nvPr>
        </p:nvSpPr>
        <p:spPr/>
        <p:txBody>
          <a:bodyPr/>
          <a:lstStyle/>
          <a:p>
            <a:r>
              <a:rPr lang="en-US" dirty="0" smtClean="0"/>
              <a:t>Stream of Libertinism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100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100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nodeType="afterEffect">
                                  <p:stCondLst>
                                    <p:cond delay="100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nodeType="afterEffect">
                                  <p:stCondLst>
                                    <p:cond delay="5000"/>
                                  </p:stCondLst>
                                  <p:childTnLst>
                                    <p:set>
                                      <p:cBhvr>
                                        <p:cTn id="21" dur="1" fill="hold">
                                          <p:stCondLst>
                                            <p:cond delay="0"/>
                                          </p:stCondLst>
                                        </p:cTn>
                                        <p:tgtEl>
                                          <p:spTgt spid="7">
                                            <p:txEl>
                                              <p:pRg st="0" end="0"/>
                                            </p:txEl>
                                          </p:spTgt>
                                        </p:tgtEl>
                                        <p:attrNameLst>
                                          <p:attrName>style.visibility</p:attrName>
                                        </p:attrNameLst>
                                      </p:cBhvr>
                                      <p:to>
                                        <p:strVal val="visible"/>
                                      </p:to>
                                    </p:set>
                                  </p:childTnLst>
                                </p:cTn>
                              </p:par>
                            </p:childTnLst>
                          </p:cTn>
                        </p:par>
                        <p:par>
                          <p:cTn id="22" fill="hold">
                            <p:stCondLst>
                              <p:cond delay="10000"/>
                            </p:stCondLst>
                            <p:childTnLst>
                              <p:par>
                                <p:cTn id="23" presetID="1" presetClass="entr" presetSubtype="0" fill="hold" nodeType="afterEffect">
                                  <p:stCondLst>
                                    <p:cond delay="100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childTnLst>
                          </p:cTn>
                        </p:par>
                        <p:par>
                          <p:cTn id="25" fill="hold">
                            <p:stCondLst>
                              <p:cond delay="11000"/>
                            </p:stCondLst>
                            <p:childTnLst>
                              <p:par>
                                <p:cTn id="26" presetID="1" presetClass="entr" presetSubtype="0" fill="hold" nodeType="afterEffect">
                                  <p:stCondLst>
                                    <p:cond delay="1000"/>
                                  </p:stCondLst>
                                  <p:childTnLst>
                                    <p:set>
                                      <p:cBhvr>
                                        <p:cTn id="27" dur="1" fill="hold">
                                          <p:stCondLst>
                                            <p:cond delay="0"/>
                                          </p:stCondLst>
                                        </p:cTn>
                                        <p:tgtEl>
                                          <p:spTgt spid="7">
                                            <p:txEl>
                                              <p:pRg st="2" end="2"/>
                                            </p:txEl>
                                          </p:spTgt>
                                        </p:tgtEl>
                                        <p:attrNameLst>
                                          <p:attrName>style.visibility</p:attrName>
                                        </p:attrNameLst>
                                      </p:cBhvr>
                                      <p:to>
                                        <p:strVal val="visible"/>
                                      </p:to>
                                    </p:set>
                                  </p:childTnLst>
                                </p:cTn>
                              </p:par>
                            </p:childTnLst>
                          </p:cTn>
                        </p:par>
                        <p:par>
                          <p:cTn id="28" fill="hold">
                            <p:stCondLst>
                              <p:cond delay="12000"/>
                            </p:stCondLst>
                            <p:childTnLst>
                              <p:par>
                                <p:cTn id="29" presetID="1" presetClass="entr" presetSubtype="0" fill="hold" nodeType="afterEffect">
                                  <p:stCondLst>
                                    <p:cond delay="100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par>
                          <p:cTn id="31" fill="hold">
                            <p:stCondLst>
                              <p:cond delay="13000"/>
                            </p:stCondLst>
                            <p:childTnLst>
                              <p:par>
                                <p:cTn id="32" presetID="1" presetClass="entr" presetSubtype="0" fill="hold" nodeType="afterEffect">
                                  <p:stCondLst>
                                    <p:cond delay="1000"/>
                                  </p:stCondLst>
                                  <p:childTnLst>
                                    <p:set>
                                      <p:cBhvr>
                                        <p:cTn id="33"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1316</TotalTime>
  <Words>540</Words>
  <Application>Microsoft Office PowerPoint</Application>
  <PresentationFormat>On-screen Show (4:3)</PresentationFormat>
  <Paragraphs>103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Christian Freedom is Doing What Pleases God!</vt:lpstr>
      <vt:lpstr>Are we truly Free?</vt:lpstr>
      <vt:lpstr>Thought</vt:lpstr>
      <vt:lpstr>Our Christian Freedom</vt:lpstr>
      <vt:lpstr>Big Idea Galatians 5:13-15</vt:lpstr>
      <vt:lpstr>I. The Call</vt:lpstr>
      <vt:lpstr>I. The Call</vt:lpstr>
      <vt:lpstr>Thought</vt:lpstr>
      <vt:lpstr>Legalism Vs. Libertinism</vt:lpstr>
      <vt:lpstr>Luke 10:24</vt:lpstr>
      <vt:lpstr>II. The Command</vt:lpstr>
      <vt:lpstr>II. The Command</vt:lpstr>
      <vt:lpstr>III. The Caution</vt:lpstr>
      <vt:lpstr>III. The Caution</vt:lpstr>
      <vt:lpstr>IV. Conclusion</vt:lpstr>
      <vt:lpstr>Thought</vt:lpstr>
      <vt:lpstr>Thought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Awana Getting Started 2017-2018</dc:title>
  <dc:creator>Brett's Workhorse</dc:creator>
  <cp:lastModifiedBy>Brett's Workhorse</cp:lastModifiedBy>
  <cp:revision>41</cp:revision>
  <dcterms:created xsi:type="dcterms:W3CDTF">2017-08-10T01:05:17Z</dcterms:created>
  <dcterms:modified xsi:type="dcterms:W3CDTF">2017-08-20T01:47:06Z</dcterms:modified>
</cp:coreProperties>
</file>