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324" r:id="rId3"/>
    <p:sldId id="323" r:id="rId4"/>
    <p:sldId id="344" r:id="rId5"/>
    <p:sldId id="325" r:id="rId6"/>
    <p:sldId id="267" r:id="rId7"/>
    <p:sldId id="301" r:id="rId8"/>
    <p:sldId id="345" r:id="rId9"/>
    <p:sldId id="346" r:id="rId10"/>
    <p:sldId id="347" r:id="rId11"/>
    <p:sldId id="348" r:id="rId12"/>
    <p:sldId id="349" r:id="rId13"/>
    <p:sldId id="350" r:id="rId14"/>
    <p:sldId id="351" r:id="rId15"/>
    <p:sldId id="352" r:id="rId16"/>
    <p:sldId id="353" r:id="rId17"/>
    <p:sldId id="364" r:id="rId18"/>
    <p:sldId id="354" r:id="rId19"/>
    <p:sldId id="355" r:id="rId20"/>
    <p:sldId id="356" r:id="rId21"/>
    <p:sldId id="357" r:id="rId22"/>
    <p:sldId id="358" r:id="rId23"/>
    <p:sldId id="359" r:id="rId24"/>
    <p:sldId id="361" r:id="rId25"/>
    <p:sldId id="362" r:id="rId26"/>
    <p:sldId id="363"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536"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1AB7ADA-2B9E-4BCF-91CB-7865DAFA6CCC}" type="datetimeFigureOut">
              <a:rPr lang="en-US" smtClean="0"/>
              <a:pPr/>
              <a:t>6/27/2019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8D56D6-9350-4D8C-AB61-EB1689042F7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1AB7ADA-2B9E-4BCF-91CB-7865DAFA6CCC}" type="datetimeFigureOut">
              <a:rPr lang="en-US" smtClean="0"/>
              <a:pPr/>
              <a:t>6/27/2019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8D56D6-9350-4D8C-AB61-EB1689042F7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1AB7ADA-2B9E-4BCF-91CB-7865DAFA6CCC}" type="datetimeFigureOut">
              <a:rPr lang="en-US" smtClean="0"/>
              <a:pPr/>
              <a:t>6/27/2019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8D56D6-9350-4D8C-AB61-EB1689042F7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1AB7ADA-2B9E-4BCF-91CB-7865DAFA6CCC}" type="datetimeFigureOut">
              <a:rPr lang="en-US" smtClean="0"/>
              <a:pPr/>
              <a:t>6/27/2019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8D56D6-9350-4D8C-AB61-EB1689042F7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1AB7ADA-2B9E-4BCF-91CB-7865DAFA6CCC}" type="datetimeFigureOut">
              <a:rPr lang="en-US" smtClean="0"/>
              <a:pPr/>
              <a:t>6/27/2019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8D56D6-9350-4D8C-AB61-EB1689042F7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1AB7ADA-2B9E-4BCF-91CB-7865DAFA6CCC}" type="datetimeFigureOut">
              <a:rPr lang="en-US" smtClean="0"/>
              <a:pPr/>
              <a:t>6/27/2019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8D56D6-9350-4D8C-AB61-EB1689042F7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1AB7ADA-2B9E-4BCF-91CB-7865DAFA6CCC}" type="datetimeFigureOut">
              <a:rPr lang="en-US" smtClean="0"/>
              <a:pPr/>
              <a:t>6/27/2019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8D56D6-9350-4D8C-AB61-EB1689042F7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1AB7ADA-2B9E-4BCF-91CB-7865DAFA6CCC}" type="datetimeFigureOut">
              <a:rPr lang="en-US" smtClean="0"/>
              <a:pPr/>
              <a:t>6/27/2019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8D56D6-9350-4D8C-AB61-EB1689042F7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AB7ADA-2B9E-4BCF-91CB-7865DAFA6CCC}" type="datetimeFigureOut">
              <a:rPr lang="en-US" smtClean="0"/>
              <a:pPr/>
              <a:t>6/27/2019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8D56D6-9350-4D8C-AB61-EB1689042F7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1AB7ADA-2B9E-4BCF-91CB-7865DAFA6CCC}" type="datetimeFigureOut">
              <a:rPr lang="en-US" smtClean="0"/>
              <a:pPr/>
              <a:t>6/27/2019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8D56D6-9350-4D8C-AB61-EB1689042F7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1AB7ADA-2B9E-4BCF-91CB-7865DAFA6CCC}" type="datetimeFigureOut">
              <a:rPr lang="en-US" smtClean="0"/>
              <a:pPr/>
              <a:t>6/27/2019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8D56D6-9350-4D8C-AB61-EB1689042F7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AB7ADA-2B9E-4BCF-91CB-7865DAFA6CCC}" type="datetimeFigureOut">
              <a:rPr lang="en-US" smtClean="0"/>
              <a:pPr/>
              <a:t>6/27/2019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8D56D6-9350-4D8C-AB61-EB1689042F7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Make The Lord Your Supreme Treasure</a:t>
            </a:r>
          </a:p>
        </p:txBody>
      </p:sp>
      <p:sp>
        <p:nvSpPr>
          <p:cNvPr id="3" name="Subtitle 2"/>
          <p:cNvSpPr>
            <a:spLocks noGrp="1"/>
          </p:cNvSpPr>
          <p:nvPr>
            <p:ph type="subTitle" idx="1"/>
          </p:nvPr>
        </p:nvSpPr>
        <p:spPr/>
        <p:txBody>
          <a:bodyPr/>
          <a:lstStyle/>
          <a:p>
            <a:r>
              <a:rPr lang="en-US" dirty="0">
                <a:solidFill>
                  <a:schemeClr val="tx1"/>
                </a:solidFill>
              </a:rPr>
              <a:t>Psalm 16</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Make The Lord Your Supreme Treasure</a:t>
            </a:r>
          </a:p>
        </p:txBody>
      </p:sp>
      <p:sp>
        <p:nvSpPr>
          <p:cNvPr id="3" name="Content Placeholder 2"/>
          <p:cNvSpPr>
            <a:spLocks noGrp="1"/>
          </p:cNvSpPr>
          <p:nvPr>
            <p:ph idx="1"/>
          </p:nvPr>
        </p:nvSpPr>
        <p:spPr/>
        <p:txBody>
          <a:bodyPr>
            <a:noAutofit/>
          </a:bodyPr>
          <a:lstStyle/>
          <a:p>
            <a:pPr marL="0" indent="0" algn="just">
              <a:buNone/>
            </a:pPr>
            <a:r>
              <a:rPr lang="en-US" sz="2400" b="1" dirty="0"/>
              <a:t>I. Make The Lord Your Supreme Treasure(16:1-6)</a:t>
            </a:r>
            <a:endParaRPr lang="en-US" sz="800" dirty="0"/>
          </a:p>
          <a:p>
            <a:pPr marL="0" indent="0">
              <a:buNone/>
            </a:pPr>
            <a:r>
              <a:rPr lang="en-US" sz="2000" b="1" dirty="0"/>
              <a:t>B. Make the Lord Your Lord and Your Supreme Good (16:2).</a:t>
            </a:r>
          </a:p>
          <a:p>
            <a:pPr marL="0" indent="0">
              <a:buNone/>
            </a:pPr>
            <a:r>
              <a:rPr lang="en-US" sz="1800" dirty="0"/>
              <a:t>“I said to the Lord, ‘You are my Lord; I have no good besides You.” </a:t>
            </a:r>
          </a:p>
          <a:p>
            <a:pPr marL="0" indent="0">
              <a:buNone/>
            </a:pPr>
            <a:endParaRPr lang="en-US" sz="900" dirty="0"/>
          </a:p>
          <a:p>
            <a:pPr marL="0" indent="0">
              <a:buNone/>
            </a:pPr>
            <a:r>
              <a:rPr lang="en-US" sz="2400" dirty="0"/>
              <a:t>Matthew 13:44-46 “The kingdom of heaven is like a treasure hidden in the field, which a man found and hid again; and from joy over it he goes and sells all that he has and buys that field. Again, the kingdom of heaven is like a merchant seeking fine pearls, and upon finding one pearl of great value, he went and sold all that he had and bought it.”</a:t>
            </a:r>
            <a:endParaRPr lang="en-US" sz="2400" dirty="0">
              <a:effectLst/>
            </a:endParaRPr>
          </a:p>
        </p:txBody>
      </p:sp>
    </p:spTree>
    <p:extLst>
      <p:ext uri="{BB962C8B-B14F-4D97-AF65-F5344CB8AC3E}">
        <p14:creationId xmlns:p14="http://schemas.microsoft.com/office/powerpoint/2010/main" val="13436902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Make The Lord Your Supreme Treasure</a:t>
            </a:r>
          </a:p>
        </p:txBody>
      </p:sp>
      <p:sp>
        <p:nvSpPr>
          <p:cNvPr id="3" name="Content Placeholder 2"/>
          <p:cNvSpPr>
            <a:spLocks noGrp="1"/>
          </p:cNvSpPr>
          <p:nvPr>
            <p:ph idx="1"/>
          </p:nvPr>
        </p:nvSpPr>
        <p:spPr/>
        <p:txBody>
          <a:bodyPr>
            <a:noAutofit/>
          </a:bodyPr>
          <a:lstStyle/>
          <a:p>
            <a:pPr marL="0" indent="0" algn="just">
              <a:buNone/>
            </a:pPr>
            <a:r>
              <a:rPr lang="en-US" sz="2400" b="1" dirty="0"/>
              <a:t>I. Make The Lord Your Supreme Treasure(16:1-6)</a:t>
            </a:r>
            <a:endParaRPr lang="en-US" sz="800" dirty="0"/>
          </a:p>
          <a:p>
            <a:pPr marL="0" indent="0">
              <a:buNone/>
            </a:pPr>
            <a:r>
              <a:rPr lang="en-US" sz="2000" b="1" dirty="0"/>
              <a:t>B. Make the Lord Your Lord and Your Supreme Good (16:2).</a:t>
            </a:r>
          </a:p>
          <a:p>
            <a:pPr marL="0" indent="0">
              <a:buNone/>
            </a:pPr>
            <a:r>
              <a:rPr lang="en-US" sz="1800" dirty="0"/>
              <a:t>“I said to the Lord, ‘You are my Lord; I have no good besides You.” </a:t>
            </a:r>
          </a:p>
          <a:p>
            <a:pPr marL="0" indent="0">
              <a:buNone/>
            </a:pPr>
            <a:endParaRPr lang="en-US" sz="900" dirty="0"/>
          </a:p>
          <a:p>
            <a:pPr marL="0" indent="0">
              <a:buNone/>
            </a:pPr>
            <a:r>
              <a:rPr lang="en-US" sz="2400" dirty="0"/>
              <a:t>Philippians 3:7-8 “But whatever things were gain to me, those things I have counted as loss for the sake of Christ. More than that, I count all things to be loss in view of the surpassing value of knowing Christ Jesus my Lord, for whom I have suffered the loss of all things, and count them but rubbish so that I may gain Christ…”</a:t>
            </a:r>
            <a:endParaRPr lang="en-US" sz="2400" dirty="0">
              <a:effectLst/>
            </a:endParaRPr>
          </a:p>
        </p:txBody>
      </p:sp>
    </p:spTree>
    <p:extLst>
      <p:ext uri="{BB962C8B-B14F-4D97-AF65-F5344CB8AC3E}">
        <p14:creationId xmlns:p14="http://schemas.microsoft.com/office/powerpoint/2010/main" val="34069090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Make The Lord Your Supreme Treasure</a:t>
            </a:r>
          </a:p>
        </p:txBody>
      </p:sp>
      <p:sp>
        <p:nvSpPr>
          <p:cNvPr id="3" name="Content Placeholder 2"/>
          <p:cNvSpPr>
            <a:spLocks noGrp="1"/>
          </p:cNvSpPr>
          <p:nvPr>
            <p:ph idx="1"/>
          </p:nvPr>
        </p:nvSpPr>
        <p:spPr/>
        <p:txBody>
          <a:bodyPr>
            <a:noAutofit/>
          </a:bodyPr>
          <a:lstStyle/>
          <a:p>
            <a:pPr marL="0" indent="0" algn="just">
              <a:buNone/>
            </a:pPr>
            <a:r>
              <a:rPr lang="en-US" sz="2400" b="1" dirty="0"/>
              <a:t>I. Make The Lord Your Supreme Treasure(16:1-6)</a:t>
            </a:r>
            <a:endParaRPr lang="en-US" sz="800" dirty="0"/>
          </a:p>
          <a:p>
            <a:pPr marL="0" indent="0">
              <a:buNone/>
            </a:pPr>
            <a:r>
              <a:rPr lang="en-US" sz="2000" b="1" dirty="0"/>
              <a:t>C. Make the Lord the Basis of Your Friendships (16:3).</a:t>
            </a:r>
          </a:p>
          <a:p>
            <a:pPr marL="0" indent="0">
              <a:buNone/>
            </a:pPr>
            <a:r>
              <a:rPr lang="en-US" sz="1800" dirty="0"/>
              <a:t>“As for the saints who are in the earth, they are the majestic ones in whom is all my delight.” </a:t>
            </a:r>
          </a:p>
          <a:p>
            <a:pPr marL="0" indent="0">
              <a:buNone/>
            </a:pPr>
            <a:endParaRPr lang="en-US" sz="900" dirty="0"/>
          </a:p>
          <a:p>
            <a:pPr marL="0" indent="0">
              <a:buNone/>
            </a:pPr>
            <a:r>
              <a:rPr lang="en-US" sz="2400" dirty="0"/>
              <a:t>We should delight in the company of the saints!</a:t>
            </a:r>
          </a:p>
        </p:txBody>
      </p:sp>
    </p:spTree>
    <p:extLst>
      <p:ext uri="{BB962C8B-B14F-4D97-AF65-F5344CB8AC3E}">
        <p14:creationId xmlns:p14="http://schemas.microsoft.com/office/powerpoint/2010/main" val="29092745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Make The Lord Your Supreme Treasure</a:t>
            </a:r>
          </a:p>
        </p:txBody>
      </p:sp>
      <p:sp>
        <p:nvSpPr>
          <p:cNvPr id="3" name="Content Placeholder 2"/>
          <p:cNvSpPr>
            <a:spLocks noGrp="1"/>
          </p:cNvSpPr>
          <p:nvPr>
            <p:ph idx="1"/>
          </p:nvPr>
        </p:nvSpPr>
        <p:spPr/>
        <p:txBody>
          <a:bodyPr>
            <a:noAutofit/>
          </a:bodyPr>
          <a:lstStyle/>
          <a:p>
            <a:pPr marL="0" indent="0" algn="just">
              <a:buNone/>
            </a:pPr>
            <a:r>
              <a:rPr lang="en-US" sz="2400" b="1" dirty="0"/>
              <a:t>I. Make The Lord Your Supreme Treasure(16:1-6)</a:t>
            </a:r>
            <a:endParaRPr lang="en-US" sz="800" dirty="0"/>
          </a:p>
          <a:p>
            <a:pPr marL="0" indent="0">
              <a:buNone/>
            </a:pPr>
            <a:r>
              <a:rPr lang="en-US" sz="2000" b="1" dirty="0"/>
              <a:t>D. Make the Lord the Exclusive Object of Your Worship (16:4).</a:t>
            </a:r>
            <a:endParaRPr lang="en-US" sz="2000" dirty="0"/>
          </a:p>
          <a:p>
            <a:pPr marL="0" indent="0">
              <a:buNone/>
            </a:pPr>
            <a:r>
              <a:rPr lang="en-US" sz="1800" dirty="0"/>
              <a:t>“The sorrows of those who have bartered for another god will be multiplied; I shall not pour out their drink offerings of blood, nor will I take their names upon my lips.”</a:t>
            </a:r>
          </a:p>
          <a:p>
            <a:pPr marL="0" indent="0">
              <a:buNone/>
            </a:pPr>
            <a:endParaRPr lang="en-US" sz="900" dirty="0"/>
          </a:p>
          <a:p>
            <a:pPr marL="0" indent="0">
              <a:buNone/>
            </a:pPr>
            <a:r>
              <a:rPr lang="en-US" sz="2400" dirty="0"/>
              <a:t>1 Corinthians 15:33, “Do not be deceived: ‘Bad company corrupts good morals.’”</a:t>
            </a:r>
          </a:p>
          <a:p>
            <a:pPr marL="0" indent="0">
              <a:buNone/>
            </a:pPr>
            <a:endParaRPr lang="en-US" sz="900" dirty="0"/>
          </a:p>
          <a:p>
            <a:pPr marL="0" indent="0">
              <a:buNone/>
            </a:pPr>
            <a:r>
              <a:rPr lang="en-US" sz="2400" dirty="0"/>
              <a:t>Do not be partakers in their lifestyles, but be concerned for their souls. Pray for them AND share the gospel.</a:t>
            </a:r>
          </a:p>
        </p:txBody>
      </p:sp>
    </p:spTree>
    <p:extLst>
      <p:ext uri="{BB962C8B-B14F-4D97-AF65-F5344CB8AC3E}">
        <p14:creationId xmlns:p14="http://schemas.microsoft.com/office/powerpoint/2010/main" val="23016414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Make The Lord Your Supreme Treasure</a:t>
            </a:r>
          </a:p>
        </p:txBody>
      </p:sp>
      <p:sp>
        <p:nvSpPr>
          <p:cNvPr id="3" name="Content Placeholder 2"/>
          <p:cNvSpPr>
            <a:spLocks noGrp="1"/>
          </p:cNvSpPr>
          <p:nvPr>
            <p:ph idx="1"/>
          </p:nvPr>
        </p:nvSpPr>
        <p:spPr/>
        <p:txBody>
          <a:bodyPr>
            <a:noAutofit/>
          </a:bodyPr>
          <a:lstStyle/>
          <a:p>
            <a:pPr marL="0" indent="0" algn="just">
              <a:buNone/>
            </a:pPr>
            <a:r>
              <a:rPr lang="en-US" sz="2400" b="1" dirty="0"/>
              <a:t>I. Make The Lord Your Supreme Treasure(16:1-6)</a:t>
            </a:r>
            <a:endParaRPr lang="en-US" sz="800" dirty="0"/>
          </a:p>
          <a:p>
            <a:pPr marL="0" indent="0">
              <a:buNone/>
            </a:pPr>
            <a:r>
              <a:rPr lang="en-US" sz="2000" b="1" dirty="0"/>
              <a:t>E. Make the Lord Your Present and Eternal Inheritance (16:5-6).</a:t>
            </a:r>
            <a:endParaRPr lang="en-US" sz="2000" dirty="0"/>
          </a:p>
          <a:p>
            <a:pPr marL="0" indent="0">
              <a:buNone/>
            </a:pPr>
            <a:r>
              <a:rPr lang="en-US" sz="1800" dirty="0"/>
              <a:t>“The Lord is the portion of my inheritance and my cup; you support my lot. The lines have fallen to me in pleasant places; indeed, my heritage is beautiful to me.” </a:t>
            </a:r>
          </a:p>
          <a:p>
            <a:pPr marL="0" indent="0">
              <a:buNone/>
            </a:pPr>
            <a:endParaRPr lang="en-US" sz="900" dirty="0"/>
          </a:p>
          <a:p>
            <a:pPr marL="0" indent="0">
              <a:buNone/>
            </a:pPr>
            <a:r>
              <a:rPr lang="en-US" sz="2400" dirty="0"/>
              <a:t>Ephesians 1:11 “In Him also we have obtained an inheritance, having been predestined according to His purpose who works all things after the counsel of His will.”</a:t>
            </a:r>
          </a:p>
          <a:p>
            <a:pPr marL="0" indent="0">
              <a:buNone/>
            </a:pPr>
            <a:endParaRPr lang="en-US" sz="900" dirty="0"/>
          </a:p>
          <a:p>
            <a:pPr marL="0" indent="0">
              <a:buNone/>
            </a:pPr>
            <a:r>
              <a:rPr lang="en-US" sz="2400" dirty="0"/>
              <a:t>Numbers 18:20, “You shall have no inheritance in their land nor own any portion among them; I am your portion and your inheritance among the sons of Israel.”</a:t>
            </a:r>
          </a:p>
        </p:txBody>
      </p:sp>
    </p:spTree>
    <p:extLst>
      <p:ext uri="{BB962C8B-B14F-4D97-AF65-F5344CB8AC3E}">
        <p14:creationId xmlns:p14="http://schemas.microsoft.com/office/powerpoint/2010/main" val="34354510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John Calvin</a:t>
            </a:r>
          </a:p>
        </p:txBody>
      </p:sp>
      <p:sp>
        <p:nvSpPr>
          <p:cNvPr id="3" name="Content Placeholder 2"/>
          <p:cNvSpPr>
            <a:spLocks noGrp="1"/>
          </p:cNvSpPr>
          <p:nvPr>
            <p:ph idx="1"/>
          </p:nvPr>
        </p:nvSpPr>
        <p:spPr/>
        <p:txBody>
          <a:bodyPr>
            <a:noAutofit/>
          </a:bodyPr>
          <a:lstStyle/>
          <a:p>
            <a:pPr marL="0" indent="0" algn="just">
              <a:buNone/>
            </a:pPr>
            <a:r>
              <a:rPr lang="en-US" dirty="0"/>
              <a:t>“None are taught aright in true godliness but those who reckon God alone sufficient for their happiness. For he who has God as his portion is destitute of nothing which is requisite to constitute a happy life.” </a:t>
            </a:r>
            <a:endParaRPr lang="en-US" sz="2400" dirty="0"/>
          </a:p>
        </p:txBody>
      </p:sp>
    </p:spTree>
    <p:extLst>
      <p:ext uri="{BB962C8B-B14F-4D97-AF65-F5344CB8AC3E}">
        <p14:creationId xmlns:p14="http://schemas.microsoft.com/office/powerpoint/2010/main" val="13385856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Make The Lord Your Supreme Treasure</a:t>
            </a:r>
          </a:p>
        </p:txBody>
      </p:sp>
      <p:sp>
        <p:nvSpPr>
          <p:cNvPr id="3" name="Content Placeholder 2"/>
          <p:cNvSpPr>
            <a:spLocks noGrp="1"/>
          </p:cNvSpPr>
          <p:nvPr>
            <p:ph idx="1"/>
          </p:nvPr>
        </p:nvSpPr>
        <p:spPr/>
        <p:txBody>
          <a:bodyPr>
            <a:noAutofit/>
          </a:bodyPr>
          <a:lstStyle/>
          <a:p>
            <a:pPr marL="0" indent="0" algn="just">
              <a:buNone/>
            </a:pPr>
            <a:r>
              <a:rPr lang="en-US" sz="2400" b="1" dirty="0"/>
              <a:t>II. You Will Be Satisfied With Present and Eternal Pleasures In Him (16:7-11)</a:t>
            </a:r>
          </a:p>
          <a:p>
            <a:pPr marL="0" indent="0" algn="just">
              <a:buNone/>
            </a:pPr>
            <a:endParaRPr lang="en-US" sz="900" b="1" dirty="0"/>
          </a:p>
          <a:p>
            <a:pPr marL="0" indent="0" algn="just">
              <a:buNone/>
            </a:pPr>
            <a:endParaRPr lang="en-US" sz="900" b="1" dirty="0"/>
          </a:p>
          <a:p>
            <a:pPr marL="0" indent="0" algn="just">
              <a:buNone/>
            </a:pPr>
            <a:endParaRPr lang="en-US" sz="900" b="1" dirty="0"/>
          </a:p>
          <a:p>
            <a:pPr marL="0" indent="0" algn="just">
              <a:buNone/>
            </a:pPr>
            <a:r>
              <a:rPr lang="en-US" sz="2400" b="1" dirty="0"/>
              <a:t>David’s point here is not the joy in the gifts from God but the joy in God Himself!</a:t>
            </a:r>
            <a:endParaRPr lang="en-US" sz="2400" dirty="0"/>
          </a:p>
        </p:txBody>
      </p:sp>
    </p:spTree>
    <p:extLst>
      <p:ext uri="{BB962C8B-B14F-4D97-AF65-F5344CB8AC3E}">
        <p14:creationId xmlns:p14="http://schemas.microsoft.com/office/powerpoint/2010/main" val="13988349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Make The Lord Your Supreme Treasure</a:t>
            </a:r>
          </a:p>
        </p:txBody>
      </p:sp>
      <p:sp>
        <p:nvSpPr>
          <p:cNvPr id="3" name="Content Placeholder 2"/>
          <p:cNvSpPr>
            <a:spLocks noGrp="1"/>
          </p:cNvSpPr>
          <p:nvPr>
            <p:ph idx="1"/>
          </p:nvPr>
        </p:nvSpPr>
        <p:spPr/>
        <p:txBody>
          <a:bodyPr>
            <a:noAutofit/>
          </a:bodyPr>
          <a:lstStyle/>
          <a:p>
            <a:pPr marL="0" indent="0" algn="just">
              <a:buNone/>
            </a:pPr>
            <a:r>
              <a:rPr lang="en-US" sz="2400" b="1" dirty="0"/>
              <a:t>II. You Will Be Satisfied With Present and Eternal Pleasures In Him (16:7-11)</a:t>
            </a:r>
          </a:p>
          <a:p>
            <a:pPr marL="0" indent="0" algn="just">
              <a:buNone/>
            </a:pPr>
            <a:r>
              <a:rPr lang="en-US" sz="2000" b="1" dirty="0"/>
              <a:t>A. You ENJOY His counsel and instruction (16:7).</a:t>
            </a:r>
            <a:endParaRPr lang="en-US" sz="2000" dirty="0"/>
          </a:p>
          <a:p>
            <a:pPr marL="0" indent="0">
              <a:buNone/>
            </a:pPr>
            <a:r>
              <a:rPr lang="en-US" sz="1800" dirty="0"/>
              <a:t>“I will bless the Lord who has counseled me; indeed, my mind instructs me in the night.”</a:t>
            </a:r>
          </a:p>
          <a:p>
            <a:pPr marL="0" indent="0">
              <a:buNone/>
            </a:pPr>
            <a:endParaRPr lang="en-US" sz="900" dirty="0"/>
          </a:p>
          <a:p>
            <a:pPr marL="0" indent="0">
              <a:buNone/>
            </a:pPr>
            <a:r>
              <a:rPr lang="en-US" sz="2400" dirty="0"/>
              <a:t>“mind” – “kidney” ~ refers to innermost, personal life</a:t>
            </a:r>
          </a:p>
          <a:p>
            <a:pPr marL="0" indent="0">
              <a:buNone/>
            </a:pPr>
            <a:endParaRPr lang="en-US" sz="900" dirty="0"/>
          </a:p>
          <a:p>
            <a:pPr marL="0" indent="0">
              <a:buNone/>
            </a:pPr>
            <a:r>
              <a:rPr lang="en-US" sz="2400" dirty="0"/>
              <a:t>“night” is plural ~ refers to night after night after night</a:t>
            </a:r>
          </a:p>
        </p:txBody>
      </p:sp>
    </p:spTree>
    <p:extLst>
      <p:ext uri="{BB962C8B-B14F-4D97-AF65-F5344CB8AC3E}">
        <p14:creationId xmlns:p14="http://schemas.microsoft.com/office/powerpoint/2010/main" val="12830712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Make The Lord Your Supreme Treasure</a:t>
            </a:r>
          </a:p>
        </p:txBody>
      </p:sp>
      <p:sp>
        <p:nvSpPr>
          <p:cNvPr id="3" name="Content Placeholder 2"/>
          <p:cNvSpPr>
            <a:spLocks noGrp="1"/>
          </p:cNvSpPr>
          <p:nvPr>
            <p:ph idx="1"/>
          </p:nvPr>
        </p:nvSpPr>
        <p:spPr/>
        <p:txBody>
          <a:bodyPr>
            <a:noAutofit/>
          </a:bodyPr>
          <a:lstStyle/>
          <a:p>
            <a:pPr marL="0" indent="0" algn="just">
              <a:buNone/>
            </a:pPr>
            <a:r>
              <a:rPr lang="en-US" sz="2400" b="1" dirty="0"/>
              <a:t>II. You Will Be Satisfied With Present and Eternal Pleasures In Him (16:7-11)</a:t>
            </a:r>
          </a:p>
          <a:p>
            <a:pPr marL="0" indent="0" algn="just">
              <a:buNone/>
            </a:pPr>
            <a:r>
              <a:rPr lang="en-US" sz="2000" b="1" dirty="0"/>
              <a:t>B. You EXPERIENCE His Stability in Trials (16:8).</a:t>
            </a:r>
          </a:p>
          <a:p>
            <a:pPr marL="0" indent="0" algn="just">
              <a:buNone/>
            </a:pPr>
            <a:r>
              <a:rPr lang="en-US" sz="1800" dirty="0"/>
              <a:t>“I have set the Lord continually before me; because He is at my right hand, I will not be shaken.” </a:t>
            </a:r>
          </a:p>
          <a:p>
            <a:pPr marL="0" indent="0" algn="just">
              <a:buNone/>
            </a:pPr>
            <a:endParaRPr lang="en-US" sz="900" dirty="0"/>
          </a:p>
          <a:p>
            <a:pPr marL="0" indent="0">
              <a:buNone/>
            </a:pPr>
            <a:r>
              <a:rPr lang="en-US" sz="2400" dirty="0"/>
              <a:t>“I will not be shaken” - confidence in the providence of God</a:t>
            </a:r>
          </a:p>
          <a:p>
            <a:pPr marL="0" indent="0">
              <a:buNone/>
            </a:pPr>
            <a:endParaRPr lang="en-US" sz="900" dirty="0"/>
          </a:p>
        </p:txBody>
      </p:sp>
    </p:spTree>
    <p:extLst>
      <p:ext uri="{BB962C8B-B14F-4D97-AF65-F5344CB8AC3E}">
        <p14:creationId xmlns:p14="http://schemas.microsoft.com/office/powerpoint/2010/main" val="7481397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Make The Lord Your Supreme Treasure</a:t>
            </a:r>
          </a:p>
        </p:txBody>
      </p:sp>
      <p:sp>
        <p:nvSpPr>
          <p:cNvPr id="3" name="Content Placeholder 2"/>
          <p:cNvSpPr>
            <a:spLocks noGrp="1"/>
          </p:cNvSpPr>
          <p:nvPr>
            <p:ph idx="1"/>
          </p:nvPr>
        </p:nvSpPr>
        <p:spPr/>
        <p:txBody>
          <a:bodyPr>
            <a:noAutofit/>
          </a:bodyPr>
          <a:lstStyle/>
          <a:p>
            <a:pPr marL="0" indent="0" algn="just">
              <a:buNone/>
            </a:pPr>
            <a:r>
              <a:rPr lang="en-US" sz="2400" b="1" dirty="0"/>
              <a:t>II. You Will Be Satisfied With Present and Eternal Pleasures In Him (16:7-11)</a:t>
            </a:r>
          </a:p>
          <a:p>
            <a:pPr marL="0" indent="0" algn="just">
              <a:buNone/>
            </a:pPr>
            <a:r>
              <a:rPr lang="en-US" sz="2000" b="1" dirty="0"/>
              <a:t>C. You EXPERIENCE gladness and joy in His security (16:9).</a:t>
            </a:r>
          </a:p>
          <a:p>
            <a:pPr marL="0" indent="0" algn="just">
              <a:buNone/>
            </a:pPr>
            <a:r>
              <a:rPr lang="en-US" sz="1800" dirty="0"/>
              <a:t>“Therefore my heart is glad and my glory rejoices; my flesh also will dwell securely.”</a:t>
            </a:r>
          </a:p>
          <a:p>
            <a:pPr marL="0" indent="0" algn="just">
              <a:buNone/>
            </a:pPr>
            <a:endParaRPr lang="en-US" sz="900" dirty="0"/>
          </a:p>
          <a:p>
            <a:pPr marL="0" indent="0">
              <a:buNone/>
            </a:pPr>
            <a:r>
              <a:rPr lang="en-US" sz="2400" dirty="0"/>
              <a:t>If you are God’s treasure than you are His treasure, and He is not ever going to lose you or cast you aside! So Rejoice!</a:t>
            </a:r>
          </a:p>
          <a:p>
            <a:pPr marL="0" indent="0">
              <a:buNone/>
            </a:pPr>
            <a:endParaRPr lang="en-US" sz="900" dirty="0"/>
          </a:p>
        </p:txBody>
      </p:sp>
    </p:spTree>
    <p:extLst>
      <p:ext uri="{BB962C8B-B14F-4D97-AF65-F5344CB8AC3E}">
        <p14:creationId xmlns:p14="http://schemas.microsoft.com/office/powerpoint/2010/main" val="25359340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Psalm 16:1-4</a:t>
            </a:r>
          </a:p>
        </p:txBody>
      </p:sp>
      <p:sp>
        <p:nvSpPr>
          <p:cNvPr id="3" name="Content Placeholder 2"/>
          <p:cNvSpPr>
            <a:spLocks noGrp="1"/>
          </p:cNvSpPr>
          <p:nvPr>
            <p:ph idx="1"/>
          </p:nvPr>
        </p:nvSpPr>
        <p:spPr/>
        <p:txBody>
          <a:bodyPr>
            <a:noAutofit/>
          </a:bodyPr>
          <a:lstStyle/>
          <a:p>
            <a:pPr marL="0" indent="0" algn="just">
              <a:buNone/>
            </a:pPr>
            <a:r>
              <a:rPr lang="en-US" b="1" dirty="0"/>
              <a:t>A </a:t>
            </a:r>
            <a:r>
              <a:rPr lang="en-US" b="1" dirty="0" err="1"/>
              <a:t>Mikhtam</a:t>
            </a:r>
            <a:r>
              <a:rPr lang="en-US" b="1" dirty="0"/>
              <a:t> of David</a:t>
            </a:r>
            <a:r>
              <a:rPr lang="en-US" dirty="0"/>
              <a:t>. </a:t>
            </a:r>
            <a:r>
              <a:rPr lang="en-US" b="1" baseline="30000" dirty="0"/>
              <a:t>1 </a:t>
            </a:r>
            <a:r>
              <a:rPr lang="en-US" dirty="0"/>
              <a:t>Preserve me, O God, for I take refuge in You. </a:t>
            </a:r>
            <a:r>
              <a:rPr lang="en-US" b="1" baseline="30000" dirty="0"/>
              <a:t>2 </a:t>
            </a:r>
            <a:r>
              <a:rPr lang="en-US" dirty="0"/>
              <a:t>I said to the LORD, “You are my Lord; I have no good besides You.” </a:t>
            </a:r>
            <a:r>
              <a:rPr lang="en-US" b="1" baseline="30000" dirty="0"/>
              <a:t>3 </a:t>
            </a:r>
            <a:r>
              <a:rPr lang="en-US" dirty="0"/>
              <a:t>As for the saints who are in the earth, They are the majestic ones in whom is all my delight. </a:t>
            </a:r>
            <a:r>
              <a:rPr lang="en-US" b="1" baseline="30000" dirty="0"/>
              <a:t>4 </a:t>
            </a:r>
            <a:r>
              <a:rPr lang="en-US" dirty="0"/>
              <a:t>The sorrows of those who have bartered for another god will be multiplied; I shall not pour out their drink offerings of blood, Nor will I take their names upon my lips. </a:t>
            </a:r>
          </a:p>
        </p:txBody>
      </p:sp>
    </p:spTree>
    <p:extLst>
      <p:ext uri="{BB962C8B-B14F-4D97-AF65-F5344CB8AC3E}">
        <p14:creationId xmlns:p14="http://schemas.microsoft.com/office/powerpoint/2010/main" val="39918074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Make The Lord Your Supreme Treasure</a:t>
            </a:r>
          </a:p>
        </p:txBody>
      </p:sp>
      <p:sp>
        <p:nvSpPr>
          <p:cNvPr id="3" name="Content Placeholder 2"/>
          <p:cNvSpPr>
            <a:spLocks noGrp="1"/>
          </p:cNvSpPr>
          <p:nvPr>
            <p:ph idx="1"/>
          </p:nvPr>
        </p:nvSpPr>
        <p:spPr/>
        <p:txBody>
          <a:bodyPr>
            <a:noAutofit/>
          </a:bodyPr>
          <a:lstStyle/>
          <a:p>
            <a:pPr marL="0" indent="0" algn="just">
              <a:buNone/>
            </a:pPr>
            <a:r>
              <a:rPr lang="en-US" sz="2400" b="1" dirty="0"/>
              <a:t>II. You Will Be Satisfied With Present and Eternal Pleasures In Him (16:7-11)</a:t>
            </a:r>
          </a:p>
          <a:p>
            <a:pPr marL="0" indent="0" algn="just">
              <a:buNone/>
            </a:pPr>
            <a:r>
              <a:rPr lang="en-US" sz="2000" b="1" dirty="0"/>
              <a:t>D. You EXPERIENCE eternal joy and pleasure in God’s presence (16:10-11).</a:t>
            </a:r>
          </a:p>
          <a:p>
            <a:pPr marL="0" indent="0" algn="just">
              <a:buNone/>
            </a:pPr>
            <a:r>
              <a:rPr lang="en-US" sz="1800" dirty="0"/>
              <a:t>“For You will not abandon my soul to </a:t>
            </a:r>
            <a:r>
              <a:rPr lang="en-US" sz="1800" dirty="0" err="1"/>
              <a:t>Sheol</a:t>
            </a:r>
            <a:r>
              <a:rPr lang="en-US" sz="1800" dirty="0"/>
              <a:t>; nor will You allow Your Holy One to undergo decay. You will make known to me the path of life; in Your presence is fullness of joy; in Your right hand there are pleasures forever.” </a:t>
            </a:r>
          </a:p>
          <a:p>
            <a:pPr marL="0" indent="0" algn="just">
              <a:buNone/>
            </a:pPr>
            <a:endParaRPr lang="en-US" sz="900" dirty="0"/>
          </a:p>
          <a:p>
            <a:pPr marL="0" indent="0">
              <a:buNone/>
            </a:pPr>
            <a:r>
              <a:rPr lang="en-US" sz="2400" dirty="0"/>
              <a:t>David had hope beyond the grave, Solomon sought pleasures before the grave, and found them empty and vain.</a:t>
            </a:r>
          </a:p>
          <a:p>
            <a:pPr marL="0" indent="0">
              <a:buNone/>
            </a:pPr>
            <a:endParaRPr lang="en-US" sz="900" dirty="0"/>
          </a:p>
        </p:txBody>
      </p:sp>
    </p:spTree>
    <p:extLst>
      <p:ext uri="{BB962C8B-B14F-4D97-AF65-F5344CB8AC3E}">
        <p14:creationId xmlns:p14="http://schemas.microsoft.com/office/powerpoint/2010/main" val="7210802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Make The Lord Your Supreme Treasure</a:t>
            </a:r>
          </a:p>
        </p:txBody>
      </p:sp>
      <p:sp>
        <p:nvSpPr>
          <p:cNvPr id="3" name="Content Placeholder 2"/>
          <p:cNvSpPr>
            <a:spLocks noGrp="1"/>
          </p:cNvSpPr>
          <p:nvPr>
            <p:ph idx="1"/>
          </p:nvPr>
        </p:nvSpPr>
        <p:spPr/>
        <p:txBody>
          <a:bodyPr>
            <a:noAutofit/>
          </a:bodyPr>
          <a:lstStyle/>
          <a:p>
            <a:pPr marL="0" indent="0" algn="just">
              <a:buNone/>
            </a:pPr>
            <a:r>
              <a:rPr lang="en-US" sz="2400" b="1" dirty="0"/>
              <a:t>III. All of God’s promises of eternal pleasure are secured by the death and resurrection of Jesus Christ (16:8-11)</a:t>
            </a:r>
          </a:p>
          <a:p>
            <a:pPr marL="0" indent="0" algn="just">
              <a:buNone/>
            </a:pPr>
            <a:endParaRPr lang="en-US" sz="900" b="1" dirty="0"/>
          </a:p>
          <a:p>
            <a:pPr marL="0" indent="0" algn="just">
              <a:buNone/>
            </a:pPr>
            <a:r>
              <a:rPr lang="en-US" sz="2400" b="1" baseline="30000" dirty="0"/>
              <a:t>8</a:t>
            </a:r>
            <a:r>
              <a:rPr lang="en-US" sz="2400" dirty="0"/>
              <a:t> I have set the LORD </a:t>
            </a:r>
            <a:r>
              <a:rPr lang="en-US" sz="2400" b="1" u="sng" dirty="0"/>
              <a:t>continually before me</a:t>
            </a:r>
            <a:r>
              <a:rPr lang="en-US" sz="2400" dirty="0"/>
              <a:t>; Because He is at my right hand, </a:t>
            </a:r>
            <a:r>
              <a:rPr lang="en-US" sz="2400" b="1" u="sng" dirty="0"/>
              <a:t>I will not be shaken</a:t>
            </a:r>
            <a:r>
              <a:rPr lang="en-US" sz="2400" dirty="0"/>
              <a:t>. </a:t>
            </a:r>
          </a:p>
          <a:p>
            <a:pPr marL="0" indent="0" algn="just">
              <a:buNone/>
            </a:pPr>
            <a:endParaRPr lang="en-US" sz="900" dirty="0"/>
          </a:p>
          <a:p>
            <a:pPr marL="0" indent="0" algn="just">
              <a:buNone/>
            </a:pPr>
            <a:r>
              <a:rPr lang="en-US" sz="2400" dirty="0"/>
              <a:t>John 5:30 “I can do </a:t>
            </a:r>
            <a:r>
              <a:rPr lang="en-US" sz="2400" b="1" u="sng" dirty="0"/>
              <a:t>nothing on My own initiative. </a:t>
            </a:r>
            <a:r>
              <a:rPr lang="en-US" sz="2400" dirty="0"/>
              <a:t>As I hear, I judge; and My judgment is just, because I do not seek My own will, </a:t>
            </a:r>
            <a:r>
              <a:rPr lang="en-US" sz="2400" b="1" u="sng" dirty="0"/>
              <a:t>but the will of Him who sent Me.”</a:t>
            </a:r>
          </a:p>
        </p:txBody>
      </p:sp>
    </p:spTree>
    <p:extLst>
      <p:ext uri="{BB962C8B-B14F-4D97-AF65-F5344CB8AC3E}">
        <p14:creationId xmlns:p14="http://schemas.microsoft.com/office/powerpoint/2010/main" val="14603561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Make The Lord Your Supreme Treasure</a:t>
            </a:r>
          </a:p>
        </p:txBody>
      </p:sp>
      <p:sp>
        <p:nvSpPr>
          <p:cNvPr id="3" name="Content Placeholder 2"/>
          <p:cNvSpPr>
            <a:spLocks noGrp="1"/>
          </p:cNvSpPr>
          <p:nvPr>
            <p:ph idx="1"/>
          </p:nvPr>
        </p:nvSpPr>
        <p:spPr/>
        <p:txBody>
          <a:bodyPr>
            <a:noAutofit/>
          </a:bodyPr>
          <a:lstStyle/>
          <a:p>
            <a:pPr marL="0" indent="0" algn="just">
              <a:buNone/>
            </a:pPr>
            <a:r>
              <a:rPr lang="en-US" sz="2400" b="1" dirty="0"/>
              <a:t>III. All of God’s promises of eternal pleasure are secured by the death and resurrection of Jesus Christ (16:8-11)</a:t>
            </a:r>
          </a:p>
          <a:p>
            <a:pPr marL="0" indent="0" algn="just">
              <a:buNone/>
            </a:pPr>
            <a:endParaRPr lang="en-US" sz="900" b="1" dirty="0"/>
          </a:p>
          <a:p>
            <a:pPr marL="0" indent="0" algn="just">
              <a:buNone/>
            </a:pPr>
            <a:r>
              <a:rPr lang="en-US" sz="2400" b="1" baseline="30000" dirty="0"/>
              <a:t>9</a:t>
            </a:r>
            <a:r>
              <a:rPr lang="en-US" sz="2400" dirty="0"/>
              <a:t> Therefore my heart is glad and my glory rejoices; </a:t>
            </a:r>
            <a:r>
              <a:rPr lang="en-US" sz="2400" b="1" u="sng" dirty="0"/>
              <a:t>My flesh also will dwell securely. </a:t>
            </a:r>
          </a:p>
          <a:p>
            <a:pPr marL="0" indent="0" algn="just">
              <a:buNone/>
            </a:pPr>
            <a:endParaRPr lang="en-US" sz="900" dirty="0"/>
          </a:p>
          <a:p>
            <a:pPr marL="0" indent="0" algn="just">
              <a:buNone/>
            </a:pPr>
            <a:r>
              <a:rPr lang="en-US" sz="2400" dirty="0"/>
              <a:t>Luke 4:28-30 </a:t>
            </a:r>
            <a:r>
              <a:rPr lang="en-US" sz="2400" b="1" baseline="30000" dirty="0"/>
              <a:t>28 </a:t>
            </a:r>
            <a:r>
              <a:rPr lang="en-US" sz="2400" dirty="0"/>
              <a:t>And all </a:t>
            </a:r>
            <a:r>
              <a:rPr lang="en-US" sz="2400" i="1" dirty="0"/>
              <a:t>the people</a:t>
            </a:r>
            <a:r>
              <a:rPr lang="en-US" sz="2400" dirty="0"/>
              <a:t> in the synagogue were filled with rage as they heard these things; </a:t>
            </a:r>
            <a:r>
              <a:rPr lang="en-US" sz="2400" b="1" baseline="30000" dirty="0"/>
              <a:t>29 </a:t>
            </a:r>
            <a:r>
              <a:rPr lang="en-US" sz="2400" dirty="0"/>
              <a:t>and they got up and drove Him out of the city, and led Him to the brow of the hill on which their city had been built, </a:t>
            </a:r>
            <a:r>
              <a:rPr lang="en-US" sz="2400" b="1" u="sng" dirty="0"/>
              <a:t>in order to throw Him down the cliff. </a:t>
            </a:r>
            <a:r>
              <a:rPr lang="en-US" sz="2400" b="1" u="sng" baseline="30000" dirty="0"/>
              <a:t>30 </a:t>
            </a:r>
            <a:r>
              <a:rPr lang="en-US" sz="2400" b="1" u="sng" dirty="0"/>
              <a:t>But passing through their midst, He went His way.</a:t>
            </a:r>
          </a:p>
        </p:txBody>
      </p:sp>
    </p:spTree>
    <p:extLst>
      <p:ext uri="{BB962C8B-B14F-4D97-AF65-F5344CB8AC3E}">
        <p14:creationId xmlns:p14="http://schemas.microsoft.com/office/powerpoint/2010/main" val="23779134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Make The Lord Your Supreme Treasure</a:t>
            </a:r>
          </a:p>
        </p:txBody>
      </p:sp>
      <p:sp>
        <p:nvSpPr>
          <p:cNvPr id="3" name="Content Placeholder 2"/>
          <p:cNvSpPr>
            <a:spLocks noGrp="1"/>
          </p:cNvSpPr>
          <p:nvPr>
            <p:ph idx="1"/>
          </p:nvPr>
        </p:nvSpPr>
        <p:spPr/>
        <p:txBody>
          <a:bodyPr>
            <a:noAutofit/>
          </a:bodyPr>
          <a:lstStyle/>
          <a:p>
            <a:pPr marL="0" indent="0" algn="just">
              <a:buNone/>
            </a:pPr>
            <a:r>
              <a:rPr lang="en-US" sz="2400" b="1" dirty="0"/>
              <a:t>III. All of God’s promises of eternal pleasure are secured by the death and resurrection of Jesus Christ (16:8-11)</a:t>
            </a:r>
          </a:p>
          <a:p>
            <a:pPr marL="0" indent="0" algn="just">
              <a:buNone/>
            </a:pPr>
            <a:endParaRPr lang="en-US" sz="800" b="1" dirty="0"/>
          </a:p>
          <a:p>
            <a:pPr marL="0" indent="0" algn="just">
              <a:buNone/>
            </a:pPr>
            <a:r>
              <a:rPr lang="en-US" sz="2200" b="1" baseline="30000" dirty="0"/>
              <a:t>10</a:t>
            </a:r>
            <a:r>
              <a:rPr lang="en-US" sz="2200" dirty="0"/>
              <a:t> For You will not abandon my soul to </a:t>
            </a:r>
            <a:r>
              <a:rPr lang="en-US" sz="2200" dirty="0" err="1"/>
              <a:t>Sheol</a:t>
            </a:r>
            <a:r>
              <a:rPr lang="en-US" sz="2200" dirty="0"/>
              <a:t>; </a:t>
            </a:r>
            <a:r>
              <a:rPr lang="en-US" sz="2200" b="1" u="sng" dirty="0"/>
              <a:t>Nor will You allow Your Holy One to undergo decay.</a:t>
            </a:r>
          </a:p>
          <a:p>
            <a:pPr marL="0" indent="0" algn="just">
              <a:buNone/>
            </a:pPr>
            <a:endParaRPr lang="en-US" sz="800" dirty="0"/>
          </a:p>
          <a:p>
            <a:pPr marL="0" indent="0" algn="just">
              <a:buNone/>
            </a:pPr>
            <a:r>
              <a:rPr lang="en-US" sz="2200" dirty="0"/>
              <a:t>Luke 24:38-43 </a:t>
            </a:r>
            <a:r>
              <a:rPr lang="en-US" sz="2200" b="1" baseline="30000" dirty="0"/>
              <a:t>38 </a:t>
            </a:r>
            <a:r>
              <a:rPr lang="en-US" sz="2200" dirty="0"/>
              <a:t>And He said to them, </a:t>
            </a:r>
            <a:r>
              <a:rPr lang="en-US" sz="2200" b="1" u="sng" dirty="0"/>
              <a:t>“Why are you troubled, and why do doubts arise in your hearts?</a:t>
            </a:r>
            <a:r>
              <a:rPr lang="en-US" sz="2200" dirty="0"/>
              <a:t> </a:t>
            </a:r>
            <a:r>
              <a:rPr lang="en-US" sz="2200" b="1" baseline="30000" dirty="0"/>
              <a:t>39 </a:t>
            </a:r>
            <a:r>
              <a:rPr lang="en-US" sz="2200" dirty="0"/>
              <a:t>See My hands and My feet, that it is I Myself; touch Me and see, for a spirit does not have flesh and bones as you see that I have.” </a:t>
            </a:r>
            <a:r>
              <a:rPr lang="en-US" sz="2200" b="1" baseline="30000" dirty="0"/>
              <a:t>40 </a:t>
            </a:r>
            <a:r>
              <a:rPr lang="en-US" sz="2200" dirty="0"/>
              <a:t>And when He had said this, He showed them His hands and His feet. </a:t>
            </a:r>
            <a:r>
              <a:rPr lang="en-US" sz="2200" b="1" baseline="30000" dirty="0"/>
              <a:t>41 </a:t>
            </a:r>
            <a:r>
              <a:rPr lang="en-US" sz="2200" dirty="0"/>
              <a:t>While they still could not believe </a:t>
            </a:r>
            <a:r>
              <a:rPr lang="en-US" sz="2200" i="1" dirty="0"/>
              <a:t>it</a:t>
            </a:r>
            <a:r>
              <a:rPr lang="en-US" sz="2200" dirty="0"/>
              <a:t> because of their joy and amazement, He said to them, “Have you anything here to eat?” </a:t>
            </a:r>
            <a:r>
              <a:rPr lang="en-US" sz="2200" b="1" baseline="30000" dirty="0"/>
              <a:t>42 </a:t>
            </a:r>
            <a:r>
              <a:rPr lang="en-US" sz="2200" b="1" u="sng" dirty="0"/>
              <a:t>They gave Him a piece of a broiled fish; </a:t>
            </a:r>
            <a:r>
              <a:rPr lang="en-US" sz="2200" b="1" u="sng" baseline="30000" dirty="0"/>
              <a:t>43 </a:t>
            </a:r>
            <a:r>
              <a:rPr lang="en-US" sz="2200" b="1" u="sng" dirty="0"/>
              <a:t>and He took it and ate </a:t>
            </a:r>
            <a:r>
              <a:rPr lang="en-US" sz="2200" b="1" i="1" u="sng" dirty="0"/>
              <a:t>it</a:t>
            </a:r>
            <a:r>
              <a:rPr lang="en-US" sz="2200" b="1" u="sng" dirty="0"/>
              <a:t> before them.</a:t>
            </a:r>
          </a:p>
          <a:p>
            <a:pPr marL="0" indent="0">
              <a:buNone/>
            </a:pPr>
            <a:endParaRPr lang="en-US" sz="900" dirty="0"/>
          </a:p>
        </p:txBody>
      </p:sp>
    </p:spTree>
    <p:extLst>
      <p:ext uri="{BB962C8B-B14F-4D97-AF65-F5344CB8AC3E}">
        <p14:creationId xmlns:p14="http://schemas.microsoft.com/office/powerpoint/2010/main" val="40724390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Make The Lord Your Supreme Treasure</a:t>
            </a:r>
          </a:p>
        </p:txBody>
      </p:sp>
      <p:sp>
        <p:nvSpPr>
          <p:cNvPr id="3" name="Content Placeholder 2"/>
          <p:cNvSpPr>
            <a:spLocks noGrp="1"/>
          </p:cNvSpPr>
          <p:nvPr>
            <p:ph idx="1"/>
          </p:nvPr>
        </p:nvSpPr>
        <p:spPr/>
        <p:txBody>
          <a:bodyPr>
            <a:noAutofit/>
          </a:bodyPr>
          <a:lstStyle/>
          <a:p>
            <a:pPr marL="0" indent="0" algn="just">
              <a:buNone/>
            </a:pPr>
            <a:r>
              <a:rPr lang="en-US" sz="2400" b="1" dirty="0"/>
              <a:t>III. All of God’s promises of eternal pleasure are secured by the death and resurrection of Jesus Christ (16:8-11)</a:t>
            </a:r>
          </a:p>
          <a:p>
            <a:pPr marL="0" indent="0" algn="just">
              <a:buNone/>
            </a:pPr>
            <a:endParaRPr lang="en-US" sz="900" b="1" dirty="0"/>
          </a:p>
          <a:p>
            <a:pPr marL="0" indent="0" algn="just">
              <a:buNone/>
            </a:pPr>
            <a:r>
              <a:rPr lang="en-US" sz="2400" b="1" baseline="30000" dirty="0"/>
              <a:t>11</a:t>
            </a:r>
            <a:r>
              <a:rPr lang="en-US" sz="2400" dirty="0"/>
              <a:t> You will make known to me </a:t>
            </a:r>
            <a:r>
              <a:rPr lang="en-US" sz="2400" b="1" u="sng" dirty="0"/>
              <a:t>the path of life</a:t>
            </a:r>
            <a:r>
              <a:rPr lang="en-US" sz="2400" dirty="0"/>
              <a:t>; In Your presence is fullness of joy; In Your right hand there are pleasures forever.</a:t>
            </a:r>
          </a:p>
          <a:p>
            <a:pPr marL="0" indent="0" algn="just">
              <a:buNone/>
            </a:pPr>
            <a:endParaRPr lang="en-US" sz="900" dirty="0"/>
          </a:p>
          <a:p>
            <a:pPr marL="0" indent="0" algn="just">
              <a:buNone/>
            </a:pPr>
            <a:r>
              <a:rPr lang="en-US" sz="2400" dirty="0"/>
              <a:t>John 14:6 Jesus said to him, “</a:t>
            </a:r>
            <a:r>
              <a:rPr lang="en-US" sz="2400" b="1" u="sng" dirty="0"/>
              <a:t>I am the way</a:t>
            </a:r>
            <a:r>
              <a:rPr lang="en-US" sz="2400" dirty="0"/>
              <a:t>, and the truth, </a:t>
            </a:r>
            <a:r>
              <a:rPr lang="en-US" sz="2400" b="1" u="sng" dirty="0"/>
              <a:t>and the life</a:t>
            </a:r>
            <a:r>
              <a:rPr lang="en-US" sz="2400" dirty="0"/>
              <a:t>; no one comes to the Father but through Me.”</a:t>
            </a:r>
          </a:p>
          <a:p>
            <a:pPr marL="0" indent="0">
              <a:buNone/>
            </a:pPr>
            <a:endParaRPr lang="en-US" sz="900" dirty="0"/>
          </a:p>
        </p:txBody>
      </p:sp>
    </p:spTree>
    <p:extLst>
      <p:ext uri="{BB962C8B-B14F-4D97-AF65-F5344CB8AC3E}">
        <p14:creationId xmlns:p14="http://schemas.microsoft.com/office/powerpoint/2010/main" val="23907978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Big Idea</a:t>
            </a:r>
          </a:p>
        </p:txBody>
      </p:sp>
      <p:sp>
        <p:nvSpPr>
          <p:cNvPr id="3" name="Content Placeholder 2"/>
          <p:cNvSpPr>
            <a:spLocks noGrp="1"/>
          </p:cNvSpPr>
          <p:nvPr>
            <p:ph idx="1"/>
          </p:nvPr>
        </p:nvSpPr>
        <p:spPr/>
        <p:txBody>
          <a:bodyPr>
            <a:normAutofit/>
          </a:bodyPr>
          <a:lstStyle/>
          <a:p>
            <a:pPr marL="0" indent="0" algn="just">
              <a:buNone/>
            </a:pPr>
            <a:r>
              <a:rPr lang="en-US" dirty="0"/>
              <a:t>When you make the Lord your supreme treasure, you will be satisfied with pleasures now and forever in Him.</a:t>
            </a:r>
            <a:endParaRPr lang="en-US" dirty="0">
              <a:effectLst/>
            </a:endParaRPr>
          </a:p>
        </p:txBody>
      </p:sp>
    </p:spTree>
    <p:extLst>
      <p:ext uri="{BB962C8B-B14F-4D97-AF65-F5344CB8AC3E}">
        <p14:creationId xmlns:p14="http://schemas.microsoft.com/office/powerpoint/2010/main" val="21527957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 Questions</a:t>
            </a:r>
          </a:p>
        </p:txBody>
      </p:sp>
      <p:sp>
        <p:nvSpPr>
          <p:cNvPr id="3" name="Content Placeholder 2"/>
          <p:cNvSpPr>
            <a:spLocks noGrp="1"/>
          </p:cNvSpPr>
          <p:nvPr>
            <p:ph idx="1"/>
          </p:nvPr>
        </p:nvSpPr>
        <p:spPr/>
        <p:txBody>
          <a:bodyPr>
            <a:normAutofit/>
          </a:bodyPr>
          <a:lstStyle/>
          <a:p>
            <a:r>
              <a:rPr lang="en-US" sz="2400" dirty="0"/>
              <a:t>Your friend claims to be a Christian, but is not experiencing joy in Christ. He asks your help. Where would you begin?</a:t>
            </a:r>
          </a:p>
          <a:p>
            <a:r>
              <a:rPr lang="en-US" sz="2400" dirty="0"/>
              <a:t>Is it okay to enjoy things other than God (family, friends, possessions, etc.)? When do they become idols?</a:t>
            </a:r>
          </a:p>
          <a:p>
            <a:r>
              <a:rPr lang="en-US" sz="2400" dirty="0"/>
              <a:t>Does Psalm 16 alter your view of God? How so?</a:t>
            </a:r>
          </a:p>
          <a:p>
            <a:endParaRPr lang="en-US" sz="2400" dirty="0"/>
          </a:p>
          <a:p>
            <a:endParaRPr lang="en-US" sz="2400" dirty="0">
              <a:effectLst/>
            </a:endParaRPr>
          </a:p>
        </p:txBody>
      </p:sp>
    </p:spTree>
    <p:extLst>
      <p:ext uri="{BB962C8B-B14F-4D97-AF65-F5344CB8AC3E}">
        <p14:creationId xmlns:p14="http://schemas.microsoft.com/office/powerpoint/2010/main" val="8653463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Psalm 16:5-8</a:t>
            </a:r>
          </a:p>
        </p:txBody>
      </p:sp>
      <p:sp>
        <p:nvSpPr>
          <p:cNvPr id="3" name="Content Placeholder 2"/>
          <p:cNvSpPr>
            <a:spLocks noGrp="1"/>
          </p:cNvSpPr>
          <p:nvPr>
            <p:ph idx="1"/>
          </p:nvPr>
        </p:nvSpPr>
        <p:spPr/>
        <p:txBody>
          <a:bodyPr>
            <a:normAutofit/>
          </a:bodyPr>
          <a:lstStyle/>
          <a:p>
            <a:pPr marL="0" indent="0" algn="just">
              <a:buNone/>
            </a:pPr>
            <a:r>
              <a:rPr lang="en-US" b="1" baseline="30000" dirty="0"/>
              <a:t>5  </a:t>
            </a:r>
            <a:r>
              <a:rPr lang="en-US" dirty="0"/>
              <a:t>The LORD is the portion of my inheritance and my cup; You support my lot. </a:t>
            </a:r>
            <a:r>
              <a:rPr lang="en-US" b="1" baseline="30000" dirty="0"/>
              <a:t>6 </a:t>
            </a:r>
            <a:r>
              <a:rPr lang="en-US" dirty="0"/>
              <a:t>The lines have fallen to me in pleasant places; Indeed, my heritage is beautiful to me. </a:t>
            </a:r>
            <a:r>
              <a:rPr lang="en-US" b="1" baseline="30000" dirty="0"/>
              <a:t>7 </a:t>
            </a:r>
            <a:r>
              <a:rPr lang="en-US" dirty="0"/>
              <a:t>I will bless the LORD who has counseled me; Indeed, my mind instructs me in the night. </a:t>
            </a:r>
            <a:r>
              <a:rPr lang="en-US" b="1" baseline="30000" dirty="0"/>
              <a:t>8 </a:t>
            </a:r>
            <a:r>
              <a:rPr lang="en-US" dirty="0"/>
              <a:t>I have set the LORD continually before me; Because He is at my right hand, I will not be shaken.</a:t>
            </a:r>
          </a:p>
        </p:txBody>
      </p:sp>
    </p:spTree>
    <p:extLst>
      <p:ext uri="{BB962C8B-B14F-4D97-AF65-F5344CB8AC3E}">
        <p14:creationId xmlns:p14="http://schemas.microsoft.com/office/powerpoint/2010/main" val="35028109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Psalm 16:9-11</a:t>
            </a:r>
          </a:p>
        </p:txBody>
      </p:sp>
      <p:sp>
        <p:nvSpPr>
          <p:cNvPr id="3" name="Content Placeholder 2"/>
          <p:cNvSpPr>
            <a:spLocks noGrp="1"/>
          </p:cNvSpPr>
          <p:nvPr>
            <p:ph idx="1"/>
          </p:nvPr>
        </p:nvSpPr>
        <p:spPr/>
        <p:txBody>
          <a:bodyPr>
            <a:normAutofit/>
          </a:bodyPr>
          <a:lstStyle/>
          <a:p>
            <a:pPr marL="0" indent="0" algn="just">
              <a:buNone/>
            </a:pPr>
            <a:r>
              <a:rPr lang="en-US" b="1" baseline="30000" dirty="0"/>
              <a:t>9 </a:t>
            </a:r>
            <a:r>
              <a:rPr lang="en-US" dirty="0"/>
              <a:t>Therefore my heart is glad and my glory rejoices; My flesh also will dwell securely. </a:t>
            </a:r>
            <a:r>
              <a:rPr lang="en-US" b="1" baseline="30000" dirty="0"/>
              <a:t>10 </a:t>
            </a:r>
            <a:r>
              <a:rPr lang="en-US" dirty="0"/>
              <a:t>For You will not abandon my soul to </a:t>
            </a:r>
            <a:r>
              <a:rPr lang="en-US" dirty="0" err="1"/>
              <a:t>Sheol</a:t>
            </a:r>
            <a:r>
              <a:rPr lang="en-US" dirty="0"/>
              <a:t>; Nor will You allow Your Holy One to undergo decay. </a:t>
            </a:r>
            <a:r>
              <a:rPr lang="en-US" b="1" baseline="30000" dirty="0"/>
              <a:t>11 </a:t>
            </a:r>
            <a:r>
              <a:rPr lang="en-US" dirty="0"/>
              <a:t>You will make known to me the path of life; In Your presence is fullness of joy; In Your right hand there are pleasures forever.</a:t>
            </a:r>
          </a:p>
        </p:txBody>
      </p:sp>
    </p:spTree>
    <p:extLst>
      <p:ext uri="{BB962C8B-B14F-4D97-AF65-F5344CB8AC3E}">
        <p14:creationId xmlns:p14="http://schemas.microsoft.com/office/powerpoint/2010/main" val="11423035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Big Idea</a:t>
            </a:r>
          </a:p>
        </p:txBody>
      </p:sp>
      <p:sp>
        <p:nvSpPr>
          <p:cNvPr id="3" name="Content Placeholder 2"/>
          <p:cNvSpPr>
            <a:spLocks noGrp="1"/>
          </p:cNvSpPr>
          <p:nvPr>
            <p:ph idx="1"/>
          </p:nvPr>
        </p:nvSpPr>
        <p:spPr/>
        <p:txBody>
          <a:bodyPr>
            <a:normAutofit/>
          </a:bodyPr>
          <a:lstStyle/>
          <a:p>
            <a:pPr marL="0" indent="0" algn="just">
              <a:buNone/>
            </a:pPr>
            <a:r>
              <a:rPr lang="en-US" dirty="0"/>
              <a:t>When you make the Lord your supreme treasure, you will be satisfied with pleasures now and forever in Him.</a:t>
            </a:r>
            <a:endParaRPr lang="en-US" dirty="0">
              <a:effectLst/>
            </a:endParaRPr>
          </a:p>
        </p:txBody>
      </p:sp>
    </p:spTree>
    <p:extLst>
      <p:ext uri="{BB962C8B-B14F-4D97-AF65-F5344CB8AC3E}">
        <p14:creationId xmlns:p14="http://schemas.microsoft.com/office/powerpoint/2010/main" val="27150623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Make The Lord Your Supreme Treasure</a:t>
            </a:r>
          </a:p>
        </p:txBody>
      </p:sp>
      <p:sp>
        <p:nvSpPr>
          <p:cNvPr id="3" name="Content Placeholder 2"/>
          <p:cNvSpPr>
            <a:spLocks noGrp="1"/>
          </p:cNvSpPr>
          <p:nvPr>
            <p:ph idx="1"/>
          </p:nvPr>
        </p:nvSpPr>
        <p:spPr>
          <a:xfrm>
            <a:off x="457200" y="1600200"/>
            <a:ext cx="8229600" cy="4525963"/>
          </a:xfrm>
        </p:spPr>
        <p:txBody>
          <a:bodyPr>
            <a:noAutofit/>
          </a:bodyPr>
          <a:lstStyle/>
          <a:p>
            <a:pPr marL="0" indent="0" algn="just">
              <a:buNone/>
            </a:pPr>
            <a:r>
              <a:rPr lang="en-US" sz="2400" b="1" dirty="0"/>
              <a:t>I. Make The Lord Your Supreme Treasure(16:1-6)</a:t>
            </a:r>
            <a:endParaRPr lang="en-US" sz="800" dirty="0"/>
          </a:p>
          <a:p>
            <a:pPr marL="0" indent="0" algn="just">
              <a:buNone/>
            </a:pPr>
            <a:r>
              <a:rPr lang="en-US" sz="1800" b="1" dirty="0"/>
              <a:t>A </a:t>
            </a:r>
            <a:r>
              <a:rPr lang="en-US" sz="1800" b="1" dirty="0" err="1"/>
              <a:t>Mikhtam</a:t>
            </a:r>
            <a:r>
              <a:rPr lang="en-US" sz="1800" b="1" dirty="0"/>
              <a:t> of David</a:t>
            </a:r>
            <a:r>
              <a:rPr lang="en-US" sz="1800" dirty="0"/>
              <a:t>. </a:t>
            </a:r>
            <a:r>
              <a:rPr lang="en-US" sz="1800" b="1" baseline="30000" dirty="0"/>
              <a:t>1</a:t>
            </a:r>
            <a:r>
              <a:rPr lang="en-US" sz="1800" baseline="30000" dirty="0"/>
              <a:t> </a:t>
            </a:r>
            <a:r>
              <a:rPr lang="en-US" sz="1800" dirty="0"/>
              <a:t>Preserve me, O God, for I take refuge in You. </a:t>
            </a:r>
            <a:r>
              <a:rPr lang="en-US" sz="1800" b="1" baseline="30000" dirty="0"/>
              <a:t>2</a:t>
            </a:r>
            <a:r>
              <a:rPr lang="en-US" sz="1800" dirty="0"/>
              <a:t> I said to the LORD, “You are my Lord; I have no good besides You.”</a:t>
            </a:r>
            <a:r>
              <a:rPr lang="en-US" sz="1800" b="1" baseline="30000" dirty="0"/>
              <a:t>3</a:t>
            </a:r>
            <a:r>
              <a:rPr lang="en-US" sz="1800" dirty="0"/>
              <a:t> As for the saints who are in the earth, They are the majestic ones in whom is all my delight. </a:t>
            </a:r>
            <a:r>
              <a:rPr lang="en-US" sz="1800" b="1" baseline="30000" dirty="0"/>
              <a:t>4</a:t>
            </a:r>
            <a:r>
              <a:rPr lang="en-US" sz="1800" dirty="0"/>
              <a:t> The sorrows of those who have bartered for another god will be multiplied; I shall not pour out their drink offerings of blood, Nor will I take their names upon my lips. </a:t>
            </a:r>
            <a:r>
              <a:rPr lang="en-US" sz="1800" b="1" baseline="30000" dirty="0"/>
              <a:t>5</a:t>
            </a:r>
            <a:r>
              <a:rPr lang="en-US" sz="1800" dirty="0"/>
              <a:t> The LORD is the portion of my inheritance and my cup; You support my lot. </a:t>
            </a:r>
            <a:r>
              <a:rPr lang="en-US" sz="1800" b="1" baseline="30000" dirty="0"/>
              <a:t>6</a:t>
            </a:r>
            <a:r>
              <a:rPr lang="en-US" sz="1800" dirty="0"/>
              <a:t> The lines have fallen to me in pleasant places; Indeed, my heritage is beautiful to me. </a:t>
            </a:r>
          </a:p>
          <a:p>
            <a:pPr marL="0" indent="0" algn="just">
              <a:buNone/>
            </a:pPr>
            <a:endParaRPr lang="en-US" sz="900" dirty="0">
              <a:solidFill>
                <a:schemeClr val="bg1"/>
              </a:solidFill>
            </a:endParaRPr>
          </a:p>
          <a:p>
            <a:pPr marL="0" indent="0" algn="just">
              <a:buNone/>
            </a:pPr>
            <a:r>
              <a:rPr lang="en-US" sz="2400" dirty="0"/>
              <a:t>“</a:t>
            </a:r>
            <a:r>
              <a:rPr lang="en-US" sz="2400" dirty="0" err="1"/>
              <a:t>Mikhtam</a:t>
            </a:r>
            <a:r>
              <a:rPr lang="en-US" sz="2400" dirty="0"/>
              <a:t>” or “</a:t>
            </a:r>
            <a:r>
              <a:rPr lang="en-US" sz="2400" dirty="0" err="1"/>
              <a:t>Michtam”it</a:t>
            </a:r>
            <a:r>
              <a:rPr lang="en-US" sz="2400" dirty="0"/>
              <a:t> is spelled phonetically, and meaning is not fully understood.</a:t>
            </a:r>
          </a:p>
          <a:p>
            <a:pPr marL="0" indent="0" algn="just">
              <a:buNone/>
            </a:pPr>
            <a:endParaRPr lang="en-US" sz="900" dirty="0"/>
          </a:p>
          <a:p>
            <a:pPr marL="0" indent="0" algn="just">
              <a:buNone/>
            </a:pPr>
            <a:r>
              <a:rPr lang="en-US" sz="2400" dirty="0"/>
              <a:t>“Could mean golden – assigning a great value to this particular Psalm and Psalms 56-60.”</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Make The Lord Your Supreme Treasure</a:t>
            </a:r>
          </a:p>
        </p:txBody>
      </p:sp>
      <p:sp>
        <p:nvSpPr>
          <p:cNvPr id="3" name="Content Placeholder 2"/>
          <p:cNvSpPr>
            <a:spLocks noGrp="1"/>
          </p:cNvSpPr>
          <p:nvPr>
            <p:ph idx="1"/>
          </p:nvPr>
        </p:nvSpPr>
        <p:spPr/>
        <p:txBody>
          <a:bodyPr>
            <a:noAutofit/>
          </a:bodyPr>
          <a:lstStyle/>
          <a:p>
            <a:pPr marL="0" indent="0" algn="just">
              <a:buNone/>
            </a:pPr>
            <a:r>
              <a:rPr lang="en-US" sz="2400" b="1" dirty="0"/>
              <a:t>I. Make The Lord Your Supreme Treasure(16:1-6)</a:t>
            </a:r>
            <a:endParaRPr lang="en-US" sz="800" dirty="0"/>
          </a:p>
          <a:p>
            <a:pPr marL="0" indent="0">
              <a:buNone/>
            </a:pPr>
            <a:r>
              <a:rPr lang="en-US" sz="2000" b="1" dirty="0"/>
              <a:t>A. Make the Lord Your Refuge and Savior (16:1).</a:t>
            </a:r>
          </a:p>
          <a:p>
            <a:pPr marL="0" indent="0">
              <a:buNone/>
            </a:pPr>
            <a:r>
              <a:rPr lang="en-US" sz="1800" dirty="0"/>
              <a:t>“Preserve me, O God, for I take refuge in You.” </a:t>
            </a:r>
          </a:p>
          <a:p>
            <a:pPr marL="0" indent="0" algn="just">
              <a:buNone/>
            </a:pPr>
            <a:endParaRPr lang="en-US" sz="1800" dirty="0"/>
          </a:p>
          <a:p>
            <a:pPr marL="0" indent="0" algn="just">
              <a:buNone/>
            </a:pPr>
            <a:r>
              <a:rPr lang="en-US" sz="2400" dirty="0"/>
              <a:t>Colossians 1:17 “…all things hold together.” </a:t>
            </a:r>
          </a:p>
          <a:p>
            <a:pPr marL="0" indent="0" algn="just">
              <a:buNone/>
            </a:pPr>
            <a:endParaRPr lang="en-US" sz="900" dirty="0"/>
          </a:p>
          <a:p>
            <a:pPr marL="0" indent="0">
              <a:buNone/>
            </a:pPr>
            <a:r>
              <a:rPr lang="en-US" sz="2400" dirty="0"/>
              <a:t>Numbers 35:9-28 – Cities of Refuge</a:t>
            </a:r>
          </a:p>
          <a:p>
            <a:pPr marL="0" indent="0">
              <a:buNone/>
            </a:pPr>
            <a:endParaRPr lang="en-US" sz="1200" dirty="0"/>
          </a:p>
          <a:p>
            <a:pPr marL="0" indent="0">
              <a:buNone/>
            </a:pPr>
            <a:r>
              <a:rPr lang="en-US" sz="2400" dirty="0"/>
              <a:t>Cities of Refuge are a picture of Jesus Christ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Make The Lord Your Supreme Treasure</a:t>
            </a:r>
          </a:p>
        </p:txBody>
      </p:sp>
      <p:sp>
        <p:nvSpPr>
          <p:cNvPr id="3" name="Content Placeholder 2"/>
          <p:cNvSpPr>
            <a:spLocks noGrp="1"/>
          </p:cNvSpPr>
          <p:nvPr>
            <p:ph idx="1"/>
          </p:nvPr>
        </p:nvSpPr>
        <p:spPr/>
        <p:txBody>
          <a:bodyPr>
            <a:noAutofit/>
          </a:bodyPr>
          <a:lstStyle/>
          <a:p>
            <a:pPr marL="0" indent="0" algn="just">
              <a:buNone/>
            </a:pPr>
            <a:r>
              <a:rPr lang="en-US" sz="2400" b="1" dirty="0"/>
              <a:t>I. Make The Lord Your Supreme Treasure(16:1-6)</a:t>
            </a:r>
            <a:endParaRPr lang="en-US" sz="800" dirty="0"/>
          </a:p>
          <a:p>
            <a:pPr marL="0" indent="0">
              <a:buNone/>
            </a:pPr>
            <a:r>
              <a:rPr lang="en-US" sz="2000" b="1" dirty="0"/>
              <a:t>B. Make the Lord Your Lord and Your Supreme Good (16:2).</a:t>
            </a:r>
          </a:p>
          <a:p>
            <a:pPr marL="0" indent="0">
              <a:buNone/>
            </a:pPr>
            <a:r>
              <a:rPr lang="en-US" sz="1800" dirty="0"/>
              <a:t>“I said to the Lord, ‘You are my Lord; I have no good besides You.” </a:t>
            </a:r>
          </a:p>
          <a:p>
            <a:pPr marL="0" indent="0">
              <a:buNone/>
            </a:pPr>
            <a:endParaRPr lang="en-US" sz="1800" dirty="0"/>
          </a:p>
          <a:p>
            <a:pPr marL="0" indent="0" algn="just">
              <a:buNone/>
            </a:pPr>
            <a:r>
              <a:rPr lang="en-US" sz="2400" dirty="0"/>
              <a:t>KJV - “my goodness </a:t>
            </a:r>
            <a:r>
              <a:rPr lang="en-US" sz="2400" dirty="0" err="1"/>
              <a:t>extendeth</a:t>
            </a:r>
            <a:r>
              <a:rPr lang="en-US" sz="2400" dirty="0"/>
              <a:t> not to thee.”</a:t>
            </a:r>
          </a:p>
          <a:p>
            <a:pPr marL="0" indent="0" algn="just">
              <a:buNone/>
            </a:pPr>
            <a:endParaRPr lang="en-US" sz="900" dirty="0"/>
          </a:p>
          <a:p>
            <a:pPr marL="0" indent="0" algn="just">
              <a:buNone/>
            </a:pPr>
            <a:r>
              <a:rPr lang="en-US" sz="2400" dirty="0"/>
              <a:t>NKJV - “my goodness is nothing apart from You.” </a:t>
            </a:r>
          </a:p>
          <a:p>
            <a:pPr marL="0" indent="0" algn="just">
              <a:buNone/>
            </a:pPr>
            <a:endParaRPr lang="en-US" sz="900" dirty="0"/>
          </a:p>
          <a:p>
            <a:pPr marL="0" indent="0">
              <a:buNone/>
            </a:pPr>
            <a:r>
              <a:rPr lang="en-US" sz="2400" dirty="0"/>
              <a:t>Meaning – God needs none of our good works</a:t>
            </a:r>
          </a:p>
        </p:txBody>
      </p:sp>
    </p:spTree>
    <p:extLst>
      <p:ext uri="{BB962C8B-B14F-4D97-AF65-F5344CB8AC3E}">
        <p14:creationId xmlns:p14="http://schemas.microsoft.com/office/powerpoint/2010/main" val="20347955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Make The Lord Your Supreme Treasure</a:t>
            </a:r>
          </a:p>
        </p:txBody>
      </p:sp>
      <p:sp>
        <p:nvSpPr>
          <p:cNvPr id="3" name="Content Placeholder 2"/>
          <p:cNvSpPr>
            <a:spLocks noGrp="1"/>
          </p:cNvSpPr>
          <p:nvPr>
            <p:ph idx="1"/>
          </p:nvPr>
        </p:nvSpPr>
        <p:spPr/>
        <p:txBody>
          <a:bodyPr>
            <a:noAutofit/>
          </a:bodyPr>
          <a:lstStyle/>
          <a:p>
            <a:pPr marL="0" indent="0" algn="just">
              <a:buNone/>
            </a:pPr>
            <a:r>
              <a:rPr lang="en-US" sz="2400" b="1" dirty="0"/>
              <a:t>I. Make The Lord Your Supreme Treasure(16:1-6)</a:t>
            </a:r>
            <a:endParaRPr lang="en-US" sz="800" dirty="0"/>
          </a:p>
          <a:p>
            <a:pPr marL="0" indent="0">
              <a:buNone/>
            </a:pPr>
            <a:r>
              <a:rPr lang="en-US" sz="2000" b="1" dirty="0"/>
              <a:t>B. Make the Lord Your Lord and Your Supreme Good (16:2).</a:t>
            </a:r>
          </a:p>
          <a:p>
            <a:pPr marL="0" indent="0">
              <a:buNone/>
            </a:pPr>
            <a:r>
              <a:rPr lang="en-US" sz="1800" dirty="0"/>
              <a:t>“I said to the Lord, ‘You are my Lord; I have no good besides You.” </a:t>
            </a:r>
          </a:p>
          <a:p>
            <a:pPr marL="0" indent="0">
              <a:buNone/>
            </a:pPr>
            <a:endParaRPr lang="en-US" sz="900" dirty="0"/>
          </a:p>
          <a:p>
            <a:pPr marL="0" indent="0" algn="just">
              <a:buNone/>
            </a:pPr>
            <a:r>
              <a:rPr lang="en-US" sz="2400" dirty="0"/>
              <a:t>Psalm 73:25 “Whom have I in heaven but You? And besides You, I desire nothing on earth.”</a:t>
            </a:r>
          </a:p>
          <a:p>
            <a:pPr marL="0" indent="0" algn="just">
              <a:buNone/>
            </a:pPr>
            <a:endParaRPr lang="en-US" sz="900" dirty="0"/>
          </a:p>
          <a:p>
            <a:pPr marL="0" indent="0" algn="just">
              <a:buNone/>
            </a:pPr>
            <a:r>
              <a:rPr lang="en-US" sz="2400" dirty="0"/>
              <a:t>As Psalm 73:28 “But as for me, the nearness of God is my good; I have made the Lord God my refuge…”</a:t>
            </a:r>
          </a:p>
        </p:txBody>
      </p:sp>
    </p:spTree>
    <p:extLst>
      <p:ext uri="{BB962C8B-B14F-4D97-AF65-F5344CB8AC3E}">
        <p14:creationId xmlns:p14="http://schemas.microsoft.com/office/powerpoint/2010/main" val="36130040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2099</TotalTime>
  <Words>2018</Words>
  <Application>Microsoft Office PowerPoint</Application>
  <PresentationFormat>On-screen Show (4:3)</PresentationFormat>
  <Paragraphs>143</Paragraphs>
  <Slides>26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26</vt:i4>
      </vt:variant>
    </vt:vector>
  </HeadingPairs>
  <TitlesOfParts>
    <vt:vector size="29" baseType="lpstr">
      <vt:lpstr>Arial</vt:lpstr>
      <vt:lpstr>Calibri</vt:lpstr>
      <vt:lpstr>Office Theme</vt:lpstr>
      <vt:lpstr>Make The Lord Your Supreme Treasure</vt:lpstr>
      <vt:lpstr>Psalm 16:1-4</vt:lpstr>
      <vt:lpstr>Psalm 16:5-8</vt:lpstr>
      <vt:lpstr>Psalm 16:9-11</vt:lpstr>
      <vt:lpstr>Big Idea</vt:lpstr>
      <vt:lpstr>Make The Lord Your Supreme Treasure</vt:lpstr>
      <vt:lpstr>Make The Lord Your Supreme Treasure</vt:lpstr>
      <vt:lpstr>Make The Lord Your Supreme Treasure</vt:lpstr>
      <vt:lpstr>Make The Lord Your Supreme Treasure</vt:lpstr>
      <vt:lpstr>Make The Lord Your Supreme Treasure</vt:lpstr>
      <vt:lpstr>Make The Lord Your Supreme Treasure</vt:lpstr>
      <vt:lpstr>Make The Lord Your Supreme Treasure</vt:lpstr>
      <vt:lpstr>Make The Lord Your Supreme Treasure</vt:lpstr>
      <vt:lpstr>Make The Lord Your Supreme Treasure</vt:lpstr>
      <vt:lpstr>John Calvin</vt:lpstr>
      <vt:lpstr>Make The Lord Your Supreme Treasure</vt:lpstr>
      <vt:lpstr>Make The Lord Your Supreme Treasure</vt:lpstr>
      <vt:lpstr>Make The Lord Your Supreme Treasure</vt:lpstr>
      <vt:lpstr>Make The Lord Your Supreme Treasure</vt:lpstr>
      <vt:lpstr>Make The Lord Your Supreme Treasure</vt:lpstr>
      <vt:lpstr>Make The Lord Your Supreme Treasure</vt:lpstr>
      <vt:lpstr>Make The Lord Your Supreme Treasure</vt:lpstr>
      <vt:lpstr>Make The Lord Your Supreme Treasure</vt:lpstr>
      <vt:lpstr>Make The Lord Your Supreme Treasure</vt:lpstr>
      <vt:lpstr>Big Idea</vt:lpstr>
      <vt:lpstr>Application Questions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Transformed</dc:title>
  <dc:creator>Brett's Workhorse</dc:creator>
  <cp:lastModifiedBy>Brett Yamaji</cp:lastModifiedBy>
  <cp:revision>53</cp:revision>
  <dcterms:created xsi:type="dcterms:W3CDTF">2018-07-21T18:21:19Z</dcterms:created>
  <dcterms:modified xsi:type="dcterms:W3CDTF">2019-06-27T20:09:34Z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24820e8-223f-4ed2-bd95-81c83f641284_Enabled">
    <vt:lpwstr>True</vt:lpwstr>
  </property>
  <property fmtid="{D5CDD505-2E9C-101B-9397-08002B2CF9AE}" pid="3" name="MSIP_Label_b24820e8-223f-4ed2-bd95-81c83f641284_SiteId">
    <vt:lpwstr>3cbcc3d3-094d-4006-9849-0d11d61f484d</vt:lpwstr>
  </property>
  <property fmtid="{D5CDD505-2E9C-101B-9397-08002B2CF9AE}" pid="4" name="MSIP_Label_b24820e8-223f-4ed2-bd95-81c83f641284_Owner">
    <vt:lpwstr>btyamaj@HomeOffice.wal-mart.com</vt:lpwstr>
  </property>
  <property fmtid="{D5CDD505-2E9C-101B-9397-08002B2CF9AE}" pid="5" name="MSIP_Label_b24820e8-223f-4ed2-bd95-81c83f641284_SetDate">
    <vt:lpwstr>2019-06-27T16:19:15.6225986Z</vt:lpwstr>
  </property>
  <property fmtid="{D5CDD505-2E9C-101B-9397-08002B2CF9AE}" pid="6" name="MSIP_Label_b24820e8-223f-4ed2-bd95-81c83f641284_Name">
    <vt:lpwstr>Sensitive</vt:lpwstr>
  </property>
  <property fmtid="{D5CDD505-2E9C-101B-9397-08002B2CF9AE}" pid="7" name="MSIP_Label_b24820e8-223f-4ed2-bd95-81c83f641284_Application">
    <vt:lpwstr>Microsoft Azure Information Protection</vt:lpwstr>
  </property>
  <property fmtid="{D5CDD505-2E9C-101B-9397-08002B2CF9AE}" pid="8" name="MSIP_Label_b24820e8-223f-4ed2-bd95-81c83f641284_ActionId">
    <vt:lpwstr>5c1ab0da-c1ae-48d4-8a9f-2ac1c1580817</vt:lpwstr>
  </property>
  <property fmtid="{D5CDD505-2E9C-101B-9397-08002B2CF9AE}" pid="9" name="MSIP_Label_b24820e8-223f-4ed2-bd95-81c83f641284_Extended_MSFT_Method">
    <vt:lpwstr>Automatic</vt:lpwstr>
  </property>
  <property fmtid="{D5CDD505-2E9C-101B-9397-08002B2CF9AE}" pid="10" name="Sensitivity">
    <vt:lpwstr>Sensitive</vt:lpwstr>
  </property>
  <property fmtid="{D5CDD505-2E9C-101B-9397-08002B2CF9AE}" pid="11" name="_AdHocReviewCycleID">
    <vt:i4>-570073292</vt:i4>
  </property>
  <property fmtid="{D5CDD505-2E9C-101B-9397-08002B2CF9AE}" pid="12" name="_NewReviewCycle">
    <vt:lpwstr/>
  </property>
  <property fmtid="{D5CDD505-2E9C-101B-9397-08002B2CF9AE}" pid="13" name="_EmailSubject">
    <vt:lpwstr>Psalm 16 Lesson</vt:lpwstr>
  </property>
  <property fmtid="{D5CDD505-2E9C-101B-9397-08002B2CF9AE}" pid="14" name="_AuthorEmail">
    <vt:lpwstr>Brett.Yamaji@walmart.com</vt:lpwstr>
  </property>
  <property fmtid="{D5CDD505-2E9C-101B-9397-08002B2CF9AE}" pid="15" name="_AuthorEmailDisplayName">
    <vt:lpwstr>Brett Yamaji</vt:lpwstr>
  </property>
</Properties>
</file>