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handoutMasterIdLst>
    <p:handoutMasterId r:id="rId22"/>
  </p:handoutMasterIdLst>
  <p:sldIdLst>
    <p:sldId id="262" r:id="rId5"/>
    <p:sldId id="307" r:id="rId6"/>
    <p:sldId id="361" r:id="rId7"/>
    <p:sldId id="362" r:id="rId8"/>
    <p:sldId id="363" r:id="rId9"/>
    <p:sldId id="364" r:id="rId10"/>
    <p:sldId id="365" r:id="rId11"/>
    <p:sldId id="316" r:id="rId12"/>
    <p:sldId id="317" r:id="rId13"/>
    <p:sldId id="366" r:id="rId14"/>
    <p:sldId id="367" r:id="rId15"/>
    <p:sldId id="368" r:id="rId16"/>
    <p:sldId id="369" r:id="rId17"/>
    <p:sldId id="370" r:id="rId18"/>
    <p:sldId id="371" r:id="rId19"/>
    <p:sldId id="3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704" autoAdjust="0"/>
  </p:normalViewPr>
  <p:slideViewPr>
    <p:cSldViewPr snapToGrid="0">
      <p:cViewPr varScale="1">
        <p:scale>
          <a:sx n="64" d="100"/>
          <a:sy n="64" d="100"/>
        </p:scale>
        <p:origin x="84" y="360"/>
      </p:cViewPr>
      <p:guideLst/>
    </p:cSldViewPr>
  </p:slideViewPr>
  <p:notesTextViewPr>
    <p:cViewPr>
      <p:scale>
        <a:sx n="1" d="1"/>
        <a:sy n="1" d="1"/>
      </p:scale>
      <p:origin x="0" y="0"/>
    </p:cViewPr>
  </p:notesTextViewPr>
  <p:notesViewPr>
    <p:cSldViewPr snapToGrid="0" showGuides="1">
      <p:cViewPr varScale="1">
        <p:scale>
          <a:sx n="79" d="100"/>
          <a:sy n="79" d="100"/>
        </p:scale>
        <p:origin x="23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DC2751-278C-4682-9C3F-0FF7B4FCFAE7}" type="datetimeFigureOut">
              <a:rPr lang="en-US" smtClean="0"/>
              <a:t>4/28/2019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286890-466E-41CD-A28A-B1EBDF22CA33}" type="slidenum">
              <a:rPr lang="en-US" smtClean="0"/>
              <a:t>‹#›</a:t>
            </a:fld>
            <a:endParaRPr lang="en-US" dirty="0"/>
          </a:p>
        </p:txBody>
      </p:sp>
    </p:spTree>
    <p:extLst>
      <p:ext uri="{BB962C8B-B14F-4D97-AF65-F5344CB8AC3E}">
        <p14:creationId xmlns:p14="http://schemas.microsoft.com/office/powerpoint/2010/main" val="158629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F0845-D09E-4AF9-9623-EA7EA0297EF3}" type="datetimeFigureOut">
              <a:rPr lang="en-US" smtClean="0"/>
              <a:t>4/28/2019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7CD11A-EED3-40CE-98A3-28FEE84867B3}" type="slidenum">
              <a:rPr lang="en-US" smtClean="0"/>
              <a:t>‹#›</a:t>
            </a:fld>
            <a:endParaRPr lang="en-US" dirty="0"/>
          </a:p>
        </p:txBody>
      </p:sp>
    </p:spTree>
    <p:extLst>
      <p:ext uri="{BB962C8B-B14F-4D97-AF65-F5344CB8AC3E}">
        <p14:creationId xmlns:p14="http://schemas.microsoft.com/office/powerpoint/2010/main" val="19957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2</a:t>
            </a:fld>
            <a:endParaRPr lang="en-US" dirty="0"/>
          </a:p>
        </p:txBody>
      </p:sp>
    </p:spTree>
    <p:extLst>
      <p:ext uri="{BB962C8B-B14F-4D97-AF65-F5344CB8AC3E}">
        <p14:creationId xmlns:p14="http://schemas.microsoft.com/office/powerpoint/2010/main" val="2299866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11</a:t>
            </a:fld>
            <a:endParaRPr lang="en-US" dirty="0"/>
          </a:p>
        </p:txBody>
      </p:sp>
    </p:spTree>
    <p:extLst>
      <p:ext uri="{BB962C8B-B14F-4D97-AF65-F5344CB8AC3E}">
        <p14:creationId xmlns:p14="http://schemas.microsoft.com/office/powerpoint/2010/main" val="34598046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12</a:t>
            </a:fld>
            <a:endParaRPr lang="en-US" dirty="0"/>
          </a:p>
        </p:txBody>
      </p:sp>
    </p:spTree>
    <p:extLst>
      <p:ext uri="{BB962C8B-B14F-4D97-AF65-F5344CB8AC3E}">
        <p14:creationId xmlns:p14="http://schemas.microsoft.com/office/powerpoint/2010/main" val="1748127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13</a:t>
            </a:fld>
            <a:endParaRPr lang="en-US" dirty="0"/>
          </a:p>
        </p:txBody>
      </p:sp>
    </p:spTree>
    <p:extLst>
      <p:ext uri="{BB962C8B-B14F-4D97-AF65-F5344CB8AC3E}">
        <p14:creationId xmlns:p14="http://schemas.microsoft.com/office/powerpoint/2010/main" val="59302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14</a:t>
            </a:fld>
            <a:endParaRPr lang="en-US" dirty="0"/>
          </a:p>
        </p:txBody>
      </p:sp>
    </p:spTree>
    <p:extLst>
      <p:ext uri="{BB962C8B-B14F-4D97-AF65-F5344CB8AC3E}">
        <p14:creationId xmlns:p14="http://schemas.microsoft.com/office/powerpoint/2010/main" val="13441606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15</a:t>
            </a:fld>
            <a:endParaRPr lang="en-US" dirty="0"/>
          </a:p>
        </p:txBody>
      </p:sp>
    </p:spTree>
    <p:extLst>
      <p:ext uri="{BB962C8B-B14F-4D97-AF65-F5344CB8AC3E}">
        <p14:creationId xmlns:p14="http://schemas.microsoft.com/office/powerpoint/2010/main" val="403433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3</a:t>
            </a:fld>
            <a:endParaRPr lang="en-US" dirty="0"/>
          </a:p>
        </p:txBody>
      </p:sp>
    </p:spTree>
    <p:extLst>
      <p:ext uri="{BB962C8B-B14F-4D97-AF65-F5344CB8AC3E}">
        <p14:creationId xmlns:p14="http://schemas.microsoft.com/office/powerpoint/2010/main" val="3231700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4</a:t>
            </a:fld>
            <a:endParaRPr lang="en-US" dirty="0"/>
          </a:p>
        </p:txBody>
      </p:sp>
    </p:spTree>
    <p:extLst>
      <p:ext uri="{BB962C8B-B14F-4D97-AF65-F5344CB8AC3E}">
        <p14:creationId xmlns:p14="http://schemas.microsoft.com/office/powerpoint/2010/main" val="420251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5</a:t>
            </a:fld>
            <a:endParaRPr lang="en-US" dirty="0"/>
          </a:p>
        </p:txBody>
      </p:sp>
    </p:spTree>
    <p:extLst>
      <p:ext uri="{BB962C8B-B14F-4D97-AF65-F5344CB8AC3E}">
        <p14:creationId xmlns:p14="http://schemas.microsoft.com/office/powerpoint/2010/main" val="1473926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6</a:t>
            </a:fld>
            <a:endParaRPr lang="en-US" dirty="0"/>
          </a:p>
        </p:txBody>
      </p:sp>
    </p:spTree>
    <p:extLst>
      <p:ext uri="{BB962C8B-B14F-4D97-AF65-F5344CB8AC3E}">
        <p14:creationId xmlns:p14="http://schemas.microsoft.com/office/powerpoint/2010/main" val="489160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7</a:t>
            </a:fld>
            <a:endParaRPr lang="en-US" dirty="0"/>
          </a:p>
        </p:txBody>
      </p:sp>
    </p:spTree>
    <p:extLst>
      <p:ext uri="{BB962C8B-B14F-4D97-AF65-F5344CB8AC3E}">
        <p14:creationId xmlns:p14="http://schemas.microsoft.com/office/powerpoint/2010/main" val="1374374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8</a:t>
            </a:fld>
            <a:endParaRPr lang="en-US" dirty="0"/>
          </a:p>
        </p:txBody>
      </p:sp>
    </p:spTree>
    <p:extLst>
      <p:ext uri="{BB962C8B-B14F-4D97-AF65-F5344CB8AC3E}">
        <p14:creationId xmlns:p14="http://schemas.microsoft.com/office/powerpoint/2010/main" val="810333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9</a:t>
            </a:fld>
            <a:endParaRPr lang="en-US" dirty="0"/>
          </a:p>
        </p:txBody>
      </p:sp>
    </p:spTree>
    <p:extLst>
      <p:ext uri="{BB962C8B-B14F-4D97-AF65-F5344CB8AC3E}">
        <p14:creationId xmlns:p14="http://schemas.microsoft.com/office/powerpoint/2010/main" val="3715719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10</a:t>
            </a:fld>
            <a:endParaRPr lang="en-US" dirty="0"/>
          </a:p>
        </p:txBody>
      </p:sp>
    </p:spTree>
    <p:extLst>
      <p:ext uri="{BB962C8B-B14F-4D97-AF65-F5344CB8AC3E}">
        <p14:creationId xmlns:p14="http://schemas.microsoft.com/office/powerpoint/2010/main" val="30267580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inv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solidFill>
                  <a:schemeClr val="tx2">
                    <a:lumMod val="20000"/>
                    <a:lumOff val="80000"/>
                  </a:schemeClr>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409693A-2307-4FDC-9539-08DC9083DDED}" type="datetime1">
              <a:rPr lang="en-US" smtClean="0"/>
              <a:t>4/28/2019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81940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0011EA7-B10E-4739-92FE-8993461CC0B7}" type="datetime1">
              <a:rPr lang="en-US" smtClean="0"/>
              <a:t>4/28/2019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07954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91661"/>
            <a:ext cx="2628900" cy="49090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691661"/>
            <a:ext cx="7734300" cy="49090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5DC13F-2D2A-49BA-966D-6530A12E7C15}" type="datetime1">
              <a:rPr lang="en-US" smtClean="0"/>
              <a:t>4/28/2019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7925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320E1C1-C26F-4479-A8BD-144B4C139DA5}" type="datetime1">
              <a:rPr lang="en-US" smtClean="0"/>
              <a:t>4/28/2019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36194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738"/>
            <a:ext cx="10515600" cy="2862262"/>
          </a:xfrm>
        </p:spPr>
        <p:txBody>
          <a:bodyPr anchor="b"/>
          <a:lstStyle>
            <a:lvl1pPr>
              <a:lnSpc>
                <a:spcPct val="100000"/>
              </a:lnSpc>
              <a:defRPr sz="6000"/>
            </a:lvl1pPr>
          </a:lstStyle>
          <a:p>
            <a:r>
              <a:rPr lang="en-US"/>
              <a:t>Click to edit Master title style</a:t>
            </a:r>
          </a:p>
        </p:txBody>
      </p:sp>
      <p:sp>
        <p:nvSpPr>
          <p:cNvPr id="3" name="Text Placeholder 2"/>
          <p:cNvSpPr>
            <a:spLocks noGrp="1"/>
          </p:cNvSpPr>
          <p:nvPr>
            <p:ph type="body" idx="1"/>
          </p:nvPr>
        </p:nvSpPr>
        <p:spPr>
          <a:xfrm>
            <a:off x="457200" y="4589463"/>
            <a:ext cx="10515600" cy="1500187"/>
          </a:xfrm>
        </p:spPr>
        <p:txBody>
          <a:bodyPr/>
          <a:lstStyle>
            <a:lvl1pPr marL="0" indent="0">
              <a:buNone/>
              <a:defRPr sz="2400" b="1">
                <a:solidFill>
                  <a:schemeClr val="tx2">
                    <a:lumMod val="50000"/>
                  </a:schemeClr>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BF519E61-C2D6-49AB-83F2-8FC9FEFBDAFD}" type="datetime1">
              <a:rPr lang="en-US" smtClean="0"/>
              <a:t>4/28/2019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7312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457200" y="1825625"/>
            <a:ext cx="4892040" cy="4351338"/>
          </a:xfrm>
        </p:spPr>
        <p:txBody>
          <a:bodyPr vert="horz" lIns="91440" tIns="45720" rIns="91440" bIns="45720" rtlCol="0">
            <a:normAutofit/>
          </a:bodyPr>
          <a:lstStyle>
            <a:lvl1pPr>
              <a:defRPr lang="en-US" baseline="0" noProof="0" dirty="0" smtClean="0">
                <a:solidFill>
                  <a:schemeClr val="bg1"/>
                </a:solidFill>
              </a:defRPr>
            </a:lvl1pPr>
            <a:lvl2pPr>
              <a:defRPr lang="en-US" baseline="0" noProof="0" dirty="0" smtClean="0">
                <a:solidFill>
                  <a:schemeClr val="bg1"/>
                </a:solidFill>
              </a:defRPr>
            </a:lvl2pPr>
            <a:lvl3pPr>
              <a:defRPr lang="en-US" baseline="0" noProof="0" dirty="0" smtClean="0">
                <a:solidFill>
                  <a:schemeClr val="bg1"/>
                </a:solidFill>
              </a:defRPr>
            </a:lvl3pPr>
            <a:lvl4pPr>
              <a:defRPr lang="en-US" baseline="0" noProof="0" dirty="0" smtClean="0">
                <a:solidFill>
                  <a:schemeClr val="bg1"/>
                </a:solidFill>
              </a:defRPr>
            </a:lvl4pPr>
            <a:lvl5pPr>
              <a:defRPr lang="en-US" baseline="0" noProof="0" dirty="0" smtClean="0">
                <a:solidFill>
                  <a:schemeClr val="bg1"/>
                </a:solidFill>
              </a:defRPr>
            </a:lvl5pPr>
            <a:lvl6pPr>
              <a:defRPr sz="1800"/>
            </a:lvl6pPr>
            <a:lvl7pPr>
              <a:defRPr sz="1800"/>
            </a:lvl7pPr>
            <a:lvl8pPr>
              <a:defRPr sz="1800"/>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Content Placeholder 3"/>
          <p:cNvSpPr>
            <a:spLocks noGrp="1"/>
          </p:cNvSpPr>
          <p:nvPr>
            <p:ph sz="half" idx="2" hasCustomPrompt="1"/>
          </p:nvPr>
        </p:nvSpPr>
        <p:spPr>
          <a:xfrm>
            <a:off x="5650524" y="1825625"/>
            <a:ext cx="4892040" cy="435133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Date Placeholder 4"/>
          <p:cNvSpPr>
            <a:spLocks noGrp="1"/>
          </p:cNvSpPr>
          <p:nvPr>
            <p:ph type="dt" sz="half" idx="10"/>
          </p:nvPr>
        </p:nvSpPr>
        <p:spPr/>
        <p:txBody>
          <a:bodyPr/>
          <a:lstStyle/>
          <a:p>
            <a:fld id="{047BE74F-367A-4D3C-8AA7-FA60CCA05EAE}" type="datetime1">
              <a:rPr lang="en-US" smtClean="0"/>
              <a:t>4/28/2019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18393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39150"/>
            <a:ext cx="10094976" cy="1152144"/>
          </a:xfrm>
        </p:spPr>
        <p:txBody>
          <a:bodyPr/>
          <a:lstStyle/>
          <a:p>
            <a:r>
              <a:rPr lang="en-US"/>
              <a:t>Click to edit Master title style</a:t>
            </a:r>
            <a:endParaRPr lang="en-US" dirty="0"/>
          </a:p>
        </p:txBody>
      </p:sp>
      <p:sp>
        <p:nvSpPr>
          <p:cNvPr id="3" name="Text Placeholder 2"/>
          <p:cNvSpPr>
            <a:spLocks noGrp="1"/>
          </p:cNvSpPr>
          <p:nvPr>
            <p:ph type="body" idx="1"/>
          </p:nvPr>
        </p:nvSpPr>
        <p:spPr>
          <a:xfrm>
            <a:off x="457200"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hasCustomPrompt="1"/>
          </p:nvPr>
        </p:nvSpPr>
        <p:spPr>
          <a:xfrm>
            <a:off x="457200"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Text Placeholder 4"/>
          <p:cNvSpPr>
            <a:spLocks noGrp="1"/>
          </p:cNvSpPr>
          <p:nvPr>
            <p:ph type="body" sz="quarter" idx="3"/>
          </p:nvPr>
        </p:nvSpPr>
        <p:spPr>
          <a:xfrm>
            <a:off x="5656753"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hasCustomPrompt="1"/>
          </p:nvPr>
        </p:nvSpPr>
        <p:spPr>
          <a:xfrm>
            <a:off x="5656753"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7" name="Date Placeholder 6"/>
          <p:cNvSpPr>
            <a:spLocks noGrp="1"/>
          </p:cNvSpPr>
          <p:nvPr>
            <p:ph type="dt" sz="half" idx="10"/>
          </p:nvPr>
        </p:nvSpPr>
        <p:spPr/>
        <p:txBody>
          <a:bodyPr/>
          <a:lstStyle/>
          <a:p>
            <a:fld id="{A79E3F9C-6465-4987-8E4E-615CFD4753AA}" type="datetime1">
              <a:rPr lang="en-US" smtClean="0"/>
              <a:t>4/28/2019</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40566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49EFD6-3C20-43C6-9E75-1A9D48D9576F}" type="datetime1">
              <a:rPr lang="en-US" smtClean="0"/>
              <a:t>4/28/2019</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36385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93D5A-A484-46EE-9DC8-9A16BFF8327E}" type="datetime1">
              <a:rPr lang="en-US" smtClean="0"/>
              <a:t>4/28/2019</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92760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hasCustomPrompt="1"/>
          </p:nvPr>
        </p:nvSpPr>
        <p:spPr>
          <a:xfrm>
            <a:off x="4800600" y="987425"/>
            <a:ext cx="5753100" cy="461327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287BC8-78D1-4FEB-9D4F-E22E45CC04F7}" type="datetime1">
              <a:rPr lang="en-US" smtClean="0"/>
              <a:t>4/28/2019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28772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800600" y="987425"/>
            <a:ext cx="5753100" cy="4613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568210-870C-4A62-9D1B-4B25162550AB}" type="datetime1">
              <a:rPr lang="en-US" smtClean="0"/>
              <a:t>4/28/2019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56957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39793"/>
            <a:ext cx="10096500" cy="115090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25625"/>
            <a:ext cx="10096500" cy="377800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lumMod val="20000"/>
                    <a:lumOff val="80000"/>
                  </a:schemeClr>
                </a:solidFill>
              </a:defRPr>
            </a:lvl1pPr>
          </a:lstStyle>
          <a:p>
            <a:fld id="{00CABDA2-EB00-4A4D-86B7-63E286A484E5}" type="datetime1">
              <a:rPr lang="en-US" smtClean="0"/>
              <a:t>4/28/2019</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lumMod val="20000"/>
                    <a:lumOff val="80000"/>
                  </a:schemeClr>
                </a:solidFill>
              </a:defRPr>
            </a:lvl1pPr>
          </a:lstStyle>
          <a:p>
            <a:r>
              <a:rPr lang="en-US" dirty="0"/>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lumMod val="20000"/>
                    <a:lumOff val="80000"/>
                  </a:schemeClr>
                </a:solidFill>
              </a:defRPr>
            </a:lvl1pPr>
          </a:lstStyle>
          <a:p>
            <a:fld id="{E5B29C50-D6F1-4DB6-9B68-F4CD3996E9CF}" type="slidenum">
              <a:rPr lang="en-US" smtClean="0"/>
              <a:pPr/>
              <a:t>‹#›</a:t>
            </a:fld>
            <a:endParaRPr lang="en-US" dirty="0"/>
          </a:p>
        </p:txBody>
      </p:sp>
    </p:spTree>
    <p:extLst>
      <p:ext uri="{BB962C8B-B14F-4D97-AF65-F5344CB8AC3E}">
        <p14:creationId xmlns:p14="http://schemas.microsoft.com/office/powerpoint/2010/main" val="1656484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ts val="4000"/>
        </a:lnSpc>
        <a:spcBef>
          <a:spcPct val="0"/>
        </a:spcBef>
        <a:buNone/>
        <a:defRPr sz="4000" b="1" kern="1200" cap="none" spc="0">
          <a:ln w="12700" cmpd="sng">
            <a:noFill/>
            <a:prstDash val="solid"/>
          </a:ln>
          <a:solidFill>
            <a:schemeClr val="accent4">
              <a:lumMod val="50000"/>
            </a:schemeClr>
          </a:solidFill>
          <a:effectLst>
            <a:outerShdw blurRad="38100" dist="38100" dir="2700000" algn="tl">
              <a:srgbClr val="000000">
                <a:alpha val="43000"/>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6pPr>
      <a:lvl7pPr marL="2971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7pPr>
      <a:lvl8pPr marL="3429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8pPr>
      <a:lvl9pPr marL="3886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288" userDrawn="1">
          <p15:clr>
            <a:srgbClr val="F26B43"/>
          </p15:clr>
        </p15:guide>
        <p15:guide id="3" pos="6648" userDrawn="1">
          <p15:clr>
            <a:srgbClr val="F26B43"/>
          </p15:clr>
        </p15:guide>
        <p15:guide id="4" orient="horz" pos="3528" userDrawn="1">
          <p15:clr>
            <a:srgbClr val="F26B43"/>
          </p15:clr>
        </p15:guide>
        <p15:guide id="5" orient="horz" pos="112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A1E"/>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22782"/>
            <a:ext cx="12192000" cy="3843130"/>
          </a:xfrm>
          <a:prstGeom prst="rect">
            <a:avLst/>
          </a:prstGeom>
        </p:spPr>
      </p:pic>
    </p:spTree>
    <p:extLst>
      <p:ext uri="{BB962C8B-B14F-4D97-AF65-F5344CB8AC3E}">
        <p14:creationId xmlns:p14="http://schemas.microsoft.com/office/powerpoint/2010/main" val="115858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Philippians 3:1</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938992"/>
          </a:xfrm>
          <a:prstGeom prst="rect">
            <a:avLst/>
          </a:prstGeom>
          <a:noFill/>
          <a:ln>
            <a:noFill/>
          </a:ln>
        </p:spPr>
        <p:txBody>
          <a:bodyPr wrap="square" rtlCol="0">
            <a:spAutoFit/>
          </a:bodyPr>
          <a:lstStyle/>
          <a:p>
            <a:pPr algn="just"/>
            <a:r>
              <a:rPr lang="en-US" sz="4000" i="1" dirty="0">
                <a:solidFill>
                  <a:schemeClr val="bg1"/>
                </a:solidFill>
              </a:rPr>
              <a:t>“Finally, my brethren, rejoice in the Lord. To write the same things again is no trouble to me, and it is a safeguard for you.”</a:t>
            </a:r>
            <a:r>
              <a:rPr lang="en-US" sz="4000" dirty="0">
                <a:solidFill>
                  <a:schemeClr val="bg1"/>
                </a:solidFill>
              </a:rPr>
              <a:t> </a:t>
            </a:r>
          </a:p>
        </p:txBody>
      </p:sp>
    </p:spTree>
    <p:extLst>
      <p:ext uri="{BB962C8B-B14F-4D97-AF65-F5344CB8AC3E}">
        <p14:creationId xmlns:p14="http://schemas.microsoft.com/office/powerpoint/2010/main" val="12856466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Peter 1:12-15</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078313"/>
          </a:xfrm>
          <a:prstGeom prst="rect">
            <a:avLst/>
          </a:prstGeom>
          <a:noFill/>
          <a:ln>
            <a:noFill/>
          </a:ln>
        </p:spPr>
        <p:txBody>
          <a:bodyPr wrap="square" rtlCol="0">
            <a:spAutoFit/>
          </a:bodyPr>
          <a:lstStyle/>
          <a:p>
            <a:pPr algn="just"/>
            <a:r>
              <a:rPr lang="en-US" sz="3600" i="1" dirty="0">
                <a:solidFill>
                  <a:schemeClr val="bg1"/>
                </a:solidFill>
              </a:rPr>
              <a:t>12 Therefore, I will always be ready to remind you of these things, even though you already know them, and have been established in the truth which is present with you. 13 I consider it right, as long as I am in this earthly dwelling, to stir you up by way of reminder, 14 knowing that the laying aside of my earthly dwelling is imminent, as also our Lord Jesus Christ has made clear to me. 15 And I will also be diligent that at any time after my departure you will be able to call these things to mind. </a:t>
            </a:r>
            <a:endParaRPr lang="en-US" sz="3600" dirty="0">
              <a:solidFill>
                <a:schemeClr val="bg1"/>
              </a:solidFill>
            </a:endParaRPr>
          </a:p>
        </p:txBody>
      </p:sp>
    </p:spTree>
    <p:extLst>
      <p:ext uri="{BB962C8B-B14F-4D97-AF65-F5344CB8AC3E}">
        <p14:creationId xmlns:p14="http://schemas.microsoft.com/office/powerpoint/2010/main" val="33665706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1200329"/>
          </a:xfrm>
          <a:prstGeom prst="rect">
            <a:avLst/>
          </a:prstGeom>
          <a:noFill/>
          <a:ln>
            <a:solidFill>
              <a:schemeClr val="tx2"/>
            </a:solidFill>
          </a:ln>
        </p:spPr>
        <p:txBody>
          <a:bodyPr wrap="square" rtlCol="0">
            <a:spAutoFit/>
          </a:bodyPr>
          <a:lstStyle/>
          <a:p>
            <a:pPr marL="857250" indent="-857250" algn="just">
              <a:buFont typeface="+mj-lt"/>
              <a:buAutoNum type="romanUcPeriod"/>
            </a:pPr>
            <a:r>
              <a:rPr lang="en-US" sz="3600" b="1" dirty="0">
                <a:solidFill>
                  <a:schemeClr val="bg1"/>
                </a:solidFill>
              </a:rPr>
              <a:t>An approved workman enjoys an awareness of God’s presence </a:t>
            </a:r>
            <a:r>
              <a:rPr lang="en-US" sz="3600" b="1" baseline="30000" dirty="0">
                <a:solidFill>
                  <a:schemeClr val="bg1"/>
                </a:solidFill>
              </a:rPr>
              <a:t>(2:14b)</a:t>
            </a:r>
          </a:p>
        </p:txBody>
      </p:sp>
      <p:sp>
        <p:nvSpPr>
          <p:cNvPr id="5" name="TextBox 4">
            <a:extLst>
              <a:ext uri="{FF2B5EF4-FFF2-40B4-BE49-F238E27FC236}">
                <a16:creationId xmlns:a16="http://schemas.microsoft.com/office/drawing/2014/main" id="{FC2807BD-28A4-47FD-9FAF-8DB01D932A2C}"/>
              </a:ext>
            </a:extLst>
          </p:cNvPr>
          <p:cNvSpPr txBox="1"/>
          <p:nvPr/>
        </p:nvSpPr>
        <p:spPr>
          <a:xfrm>
            <a:off x="265134" y="1854096"/>
            <a:ext cx="11661731" cy="523220"/>
          </a:xfrm>
          <a:prstGeom prst="rect">
            <a:avLst/>
          </a:prstGeom>
          <a:noFill/>
          <a:ln>
            <a:noFill/>
          </a:ln>
        </p:spPr>
        <p:txBody>
          <a:bodyPr wrap="square" rtlCol="0">
            <a:spAutoFit/>
          </a:bodyPr>
          <a:lstStyle/>
          <a:p>
            <a:r>
              <a:rPr lang="en-US" sz="2800" i="1" dirty="0">
                <a:solidFill>
                  <a:schemeClr val="bg1"/>
                </a:solidFill>
              </a:rPr>
              <a:t>and solemnly charge them in the presence of God</a:t>
            </a:r>
            <a:endParaRPr lang="en-US" sz="2800" dirty="0">
              <a:solidFill>
                <a:schemeClr val="bg1"/>
              </a:solidFill>
            </a:endParaRPr>
          </a:p>
        </p:txBody>
      </p:sp>
      <p:sp>
        <p:nvSpPr>
          <p:cNvPr id="6" name="TextBox 5">
            <a:extLst>
              <a:ext uri="{FF2B5EF4-FFF2-40B4-BE49-F238E27FC236}">
                <a16:creationId xmlns:a16="http://schemas.microsoft.com/office/drawing/2014/main" id="{42656CF1-907E-4D0F-9C59-A3D3AE912520}"/>
              </a:ext>
            </a:extLst>
          </p:cNvPr>
          <p:cNvSpPr txBox="1"/>
          <p:nvPr/>
        </p:nvSpPr>
        <p:spPr>
          <a:xfrm>
            <a:off x="327594" y="2621089"/>
            <a:ext cx="11661731" cy="3539430"/>
          </a:xfrm>
          <a:prstGeom prst="rect">
            <a:avLst/>
          </a:prstGeom>
          <a:noFill/>
          <a:ln>
            <a:noFill/>
          </a:ln>
        </p:spPr>
        <p:txBody>
          <a:bodyPr wrap="square" rtlCol="0">
            <a:spAutoFit/>
          </a:bodyPr>
          <a:lstStyle/>
          <a:p>
            <a:pPr marL="457200" indent="-457200" algn="just">
              <a:buFont typeface="Wingdings" panose="05000000000000000000" pitchFamily="2" charset="2"/>
              <a:buChar char="§"/>
            </a:pPr>
            <a:r>
              <a:rPr lang="en-US" sz="2800" dirty="0">
                <a:solidFill>
                  <a:schemeClr val="bg1"/>
                </a:solidFill>
              </a:rPr>
              <a:t>Christ being raised from the dead (confirming His Deity) </a:t>
            </a:r>
          </a:p>
          <a:p>
            <a:pPr marL="457200" indent="-457200" algn="just">
              <a:buFont typeface="Wingdings" panose="05000000000000000000" pitchFamily="2" charset="2"/>
              <a:buChar char="§"/>
            </a:pPr>
            <a:r>
              <a:rPr lang="en-US" sz="2800" dirty="0">
                <a:solidFill>
                  <a:schemeClr val="bg1"/>
                </a:solidFill>
              </a:rPr>
              <a:t>a descendant of David (confirming His humanity). </a:t>
            </a:r>
          </a:p>
          <a:p>
            <a:pPr marL="457200" indent="-457200" algn="just">
              <a:buFont typeface="Wingdings" panose="05000000000000000000" pitchFamily="2" charset="2"/>
              <a:buChar char="§"/>
            </a:pPr>
            <a:r>
              <a:rPr lang="en-US" sz="2800" dirty="0">
                <a:solidFill>
                  <a:schemeClr val="bg1"/>
                </a:solidFill>
              </a:rPr>
              <a:t>Also in verses 11-13, Paul quoted an ancient hymn reminding Timothy of the importance of suffering for Christ. </a:t>
            </a:r>
          </a:p>
          <a:p>
            <a:pPr algn="just"/>
            <a:r>
              <a:rPr lang="en-US" sz="2800" dirty="0">
                <a:solidFill>
                  <a:schemeClr val="bg1"/>
                </a:solidFill>
              </a:rPr>
              <a:t> </a:t>
            </a:r>
          </a:p>
          <a:p>
            <a:pPr algn="just"/>
            <a:r>
              <a:rPr lang="en-US" sz="2800" i="1" dirty="0">
                <a:solidFill>
                  <a:schemeClr val="bg1"/>
                </a:solidFill>
              </a:rPr>
              <a:t>11 It is a trustworthy statement: For if we died with Him, we will also live with Him;  12 If we endure, we will also reign with Him; If we deny Him, He also will deny us; 13 If we are faithless, He remains faithful, for He cannot deny Himself.</a:t>
            </a:r>
          </a:p>
        </p:txBody>
      </p:sp>
    </p:spTree>
    <p:extLst>
      <p:ext uri="{BB962C8B-B14F-4D97-AF65-F5344CB8AC3E}">
        <p14:creationId xmlns:p14="http://schemas.microsoft.com/office/powerpoint/2010/main" val="699465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175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1750"/>
                                        <p:tgtEl>
                                          <p:spTgt spid="6">
                                            <p:txEl>
                                              <p:pRg st="0" end="0"/>
                                            </p:txEl>
                                          </p:spTgt>
                                        </p:tgtEl>
                                      </p:cBhvr>
                                    </p:animEffect>
                                  </p:childTnLst>
                                </p:cTn>
                              </p:par>
                            </p:childTnLst>
                          </p:cTn>
                        </p:par>
                        <p:par>
                          <p:cTn id="12" fill="hold">
                            <p:stCondLst>
                              <p:cond delay="5500"/>
                            </p:stCondLst>
                            <p:childTnLst>
                              <p:par>
                                <p:cTn id="13" presetID="10" presetClass="entr" presetSubtype="0" fill="hold" grpId="0" nodeType="afterEffect">
                                  <p:stCondLst>
                                    <p:cond delay="175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750"/>
                                        <p:tgtEl>
                                          <p:spTgt spid="6">
                                            <p:txEl>
                                              <p:pRg st="1" end="1"/>
                                            </p:txEl>
                                          </p:spTgt>
                                        </p:tgtEl>
                                      </p:cBhvr>
                                    </p:animEffect>
                                  </p:childTnLst>
                                </p:cTn>
                              </p:par>
                            </p:childTnLst>
                          </p:cTn>
                        </p:par>
                        <p:par>
                          <p:cTn id="16" fill="hold">
                            <p:stCondLst>
                              <p:cond delay="9000"/>
                            </p:stCondLst>
                            <p:childTnLst>
                              <p:par>
                                <p:cTn id="17" presetID="10" presetClass="entr" presetSubtype="0" fill="hold" grpId="0" nodeType="afterEffect">
                                  <p:stCondLst>
                                    <p:cond delay="175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750"/>
                                        <p:tgtEl>
                                          <p:spTgt spid="6">
                                            <p:txEl>
                                              <p:pRg st="2" end="2"/>
                                            </p:txEl>
                                          </p:spTgt>
                                        </p:tgtEl>
                                      </p:cBhvr>
                                    </p:animEffect>
                                  </p:childTnLst>
                                </p:cTn>
                              </p:par>
                            </p:childTnLst>
                          </p:cTn>
                        </p:par>
                        <p:par>
                          <p:cTn id="20" fill="hold">
                            <p:stCondLst>
                              <p:cond delay="12500"/>
                            </p:stCondLst>
                            <p:childTnLst>
                              <p:par>
                                <p:cTn id="21" presetID="10" presetClass="entr" presetSubtype="0" fill="hold" grpId="0" nodeType="afterEffect">
                                  <p:stCondLst>
                                    <p:cond delay="175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fade">
                                      <p:cBhvr>
                                        <p:cTn id="23" dur="175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 2 Timothy 4:1-2</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2862322"/>
          </a:xfrm>
          <a:prstGeom prst="rect">
            <a:avLst/>
          </a:prstGeom>
          <a:noFill/>
          <a:ln>
            <a:noFill/>
          </a:ln>
        </p:spPr>
        <p:txBody>
          <a:bodyPr wrap="square" rtlCol="0">
            <a:spAutoFit/>
          </a:bodyPr>
          <a:lstStyle/>
          <a:p>
            <a:pPr algn="just"/>
            <a:r>
              <a:rPr lang="en-US" sz="3600" i="1" dirty="0">
                <a:solidFill>
                  <a:schemeClr val="bg1"/>
                </a:solidFill>
              </a:rPr>
              <a:t>1 I solemnly charge you in the presence of God and of Christ Jesus, who is to judge the living and the dead, and by His appearing and His kingdom: 2 preach the word; be ready in season and out of season; reprove, rebuke, exhort, with great patience and instruction. </a:t>
            </a:r>
            <a:endParaRPr lang="en-US" sz="3600" dirty="0">
              <a:solidFill>
                <a:schemeClr val="bg1"/>
              </a:solidFill>
            </a:endParaRPr>
          </a:p>
        </p:txBody>
      </p:sp>
    </p:spTree>
    <p:extLst>
      <p:ext uri="{BB962C8B-B14F-4D97-AF65-F5344CB8AC3E}">
        <p14:creationId xmlns:p14="http://schemas.microsoft.com/office/powerpoint/2010/main" val="20144767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Proverbs 9:10</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200329"/>
          </a:xfrm>
          <a:prstGeom prst="rect">
            <a:avLst/>
          </a:prstGeom>
          <a:noFill/>
          <a:ln>
            <a:noFill/>
          </a:ln>
        </p:spPr>
        <p:txBody>
          <a:bodyPr wrap="square" rtlCol="0">
            <a:spAutoFit/>
          </a:bodyPr>
          <a:lstStyle/>
          <a:p>
            <a:pPr algn="just"/>
            <a:r>
              <a:rPr lang="en-US" sz="3600" i="1" dirty="0">
                <a:solidFill>
                  <a:schemeClr val="bg1"/>
                </a:solidFill>
              </a:rPr>
              <a:t>“The fear of the Lord is the beginning of wisdom, And the knowledge of the Holy One is understanding.”</a:t>
            </a:r>
            <a:r>
              <a:rPr lang="en-US" sz="3600" dirty="0">
                <a:solidFill>
                  <a:schemeClr val="bg1"/>
                </a:solidFill>
              </a:rPr>
              <a:t> </a:t>
            </a:r>
          </a:p>
        </p:txBody>
      </p:sp>
    </p:spTree>
    <p:extLst>
      <p:ext uri="{BB962C8B-B14F-4D97-AF65-F5344CB8AC3E}">
        <p14:creationId xmlns:p14="http://schemas.microsoft.com/office/powerpoint/2010/main" val="37685205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How can we grow in an awareness of God?</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754326"/>
          </a:xfrm>
          <a:prstGeom prst="rect">
            <a:avLst/>
          </a:prstGeom>
          <a:noFill/>
          <a:ln>
            <a:noFill/>
          </a:ln>
        </p:spPr>
        <p:txBody>
          <a:bodyPr wrap="square" rtlCol="0">
            <a:spAutoFit/>
          </a:bodyPr>
          <a:lstStyle/>
          <a:p>
            <a:pPr marL="742950" indent="-742950" algn="just">
              <a:buAutoNum type="arabicPeriod"/>
            </a:pPr>
            <a:r>
              <a:rPr lang="en-US" sz="3600" i="1" dirty="0">
                <a:solidFill>
                  <a:schemeClr val="bg1"/>
                </a:solidFill>
              </a:rPr>
              <a:t>We must practice regular spiritual disciplines (1 Timothy 4:7)</a:t>
            </a:r>
          </a:p>
          <a:p>
            <a:pPr marL="742950" indent="-742950" algn="just">
              <a:buAutoNum type="arabicPeriod"/>
            </a:pPr>
            <a:r>
              <a:rPr lang="en-US" sz="3600" i="1" dirty="0">
                <a:solidFill>
                  <a:schemeClr val="bg1"/>
                </a:solidFill>
              </a:rPr>
              <a:t>We must have regular accountability</a:t>
            </a:r>
            <a:endParaRPr lang="en-US" sz="3600" dirty="0">
              <a:solidFill>
                <a:schemeClr val="bg1"/>
              </a:solidFill>
            </a:endParaRPr>
          </a:p>
        </p:txBody>
      </p:sp>
    </p:spTree>
    <p:extLst>
      <p:ext uri="{BB962C8B-B14F-4D97-AF65-F5344CB8AC3E}">
        <p14:creationId xmlns:p14="http://schemas.microsoft.com/office/powerpoint/2010/main" val="34615206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22782"/>
            <a:ext cx="12192000" cy="3843130"/>
          </a:xfrm>
          <a:prstGeom prst="rect">
            <a:avLst/>
          </a:prstGeom>
        </p:spPr>
      </p:pic>
    </p:spTree>
    <p:extLst>
      <p:ext uri="{BB962C8B-B14F-4D97-AF65-F5344CB8AC3E}">
        <p14:creationId xmlns:p14="http://schemas.microsoft.com/office/powerpoint/2010/main" val="4263880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Timothy 2:14-19</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632311"/>
          </a:xfrm>
          <a:prstGeom prst="rect">
            <a:avLst/>
          </a:prstGeom>
          <a:noFill/>
          <a:ln>
            <a:noFill/>
          </a:ln>
        </p:spPr>
        <p:txBody>
          <a:bodyPr wrap="square" rtlCol="0">
            <a:spAutoFit/>
          </a:bodyPr>
          <a:lstStyle/>
          <a:p>
            <a:pPr algn="just"/>
            <a:r>
              <a:rPr lang="en-US" sz="3000" i="1" dirty="0">
                <a:solidFill>
                  <a:schemeClr val="bg1"/>
                </a:solidFill>
              </a:rPr>
              <a:t>14 Remind them of these things, and solemnly charge them in the presence of God not to wrangle about words, which is useless and leads to the ruin of the hearers. 15 Be diligent to present yourself approved to God as a workman who does not need to be ashamed, accurately handling the word of truth. 16 But avoid worldly and empty chatter, for it will lead to further ungodliness, 17 and their talk will spread like gangrene. Among them are Hymenaeus and </a:t>
            </a:r>
            <a:r>
              <a:rPr lang="en-US" sz="3000" i="1" dirty="0" err="1">
                <a:solidFill>
                  <a:schemeClr val="bg1"/>
                </a:solidFill>
              </a:rPr>
              <a:t>Philetus</a:t>
            </a:r>
            <a:r>
              <a:rPr lang="en-US" sz="3000" i="1" dirty="0">
                <a:solidFill>
                  <a:schemeClr val="bg1"/>
                </a:solidFill>
              </a:rPr>
              <a:t>, 18 men who have gone astray from the truth saying that the resurrection has already taken place, and they upset the faith of some. 19 Nevertheless, the firm foundation of God stands, having this seal, "The Lord knows those who are His," and, "Everyone who names the name of the Lord is to abstain from wickedness." </a:t>
            </a:r>
            <a:endParaRPr lang="en-US" sz="3000" dirty="0">
              <a:solidFill>
                <a:schemeClr val="bg1"/>
              </a:solidFill>
            </a:endParaRPr>
          </a:p>
        </p:txBody>
      </p:sp>
    </p:spTree>
    <p:extLst>
      <p:ext uri="{BB962C8B-B14F-4D97-AF65-F5344CB8AC3E}">
        <p14:creationId xmlns:p14="http://schemas.microsoft.com/office/powerpoint/2010/main" val="1443029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1 Corinthians 3:9</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323439"/>
          </a:xfrm>
          <a:prstGeom prst="rect">
            <a:avLst/>
          </a:prstGeom>
          <a:noFill/>
          <a:ln>
            <a:noFill/>
          </a:ln>
        </p:spPr>
        <p:txBody>
          <a:bodyPr wrap="square" rtlCol="0">
            <a:spAutoFit/>
          </a:bodyPr>
          <a:lstStyle/>
          <a:p>
            <a:pPr algn="just"/>
            <a:r>
              <a:rPr lang="en-US" sz="4000" i="1" dirty="0">
                <a:solidFill>
                  <a:schemeClr val="bg1"/>
                </a:solidFill>
              </a:rPr>
              <a:t>For we are God's fellow workers; you are God's field, God's building. </a:t>
            </a:r>
          </a:p>
        </p:txBody>
      </p:sp>
    </p:spTree>
    <p:extLst>
      <p:ext uri="{BB962C8B-B14F-4D97-AF65-F5344CB8AC3E}">
        <p14:creationId xmlns:p14="http://schemas.microsoft.com/office/powerpoint/2010/main" val="42092341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1 Corinthians 3:9</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4524315"/>
          </a:xfrm>
          <a:prstGeom prst="rect">
            <a:avLst/>
          </a:prstGeom>
          <a:noFill/>
          <a:ln>
            <a:noFill/>
          </a:ln>
        </p:spPr>
        <p:txBody>
          <a:bodyPr wrap="square" rtlCol="0">
            <a:spAutoFit/>
          </a:bodyPr>
          <a:lstStyle/>
          <a:p>
            <a:pPr algn="just"/>
            <a:r>
              <a:rPr lang="en-US" sz="3600" i="1" dirty="0">
                <a:solidFill>
                  <a:schemeClr val="bg1"/>
                </a:solidFill>
              </a:rPr>
              <a:t>12 Now if any man builds on the foundation with gold, silver, precious stones, wood, hay, straw, 13 each man's work will become evident; for the day will show it because it is to be revealed with fire, and the fire itself will test the quality of each man's work. 14 If any man's work which he has built on it remains, he will receive a reward. 15 If any man's work is burned up, he will suffer loss; but he himself will be saved, yet so as through fire. </a:t>
            </a:r>
            <a:endParaRPr lang="en-US" sz="3600" dirty="0">
              <a:solidFill>
                <a:schemeClr val="bg1"/>
              </a:solidFill>
            </a:endParaRPr>
          </a:p>
        </p:txBody>
      </p:sp>
    </p:spTree>
    <p:extLst>
      <p:ext uri="{BB962C8B-B14F-4D97-AF65-F5344CB8AC3E}">
        <p14:creationId xmlns:p14="http://schemas.microsoft.com/office/powerpoint/2010/main" val="26948278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Timothy 2:15</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938992"/>
          </a:xfrm>
          <a:prstGeom prst="rect">
            <a:avLst/>
          </a:prstGeom>
          <a:noFill/>
          <a:ln>
            <a:noFill/>
          </a:ln>
        </p:spPr>
        <p:txBody>
          <a:bodyPr wrap="square" rtlCol="0">
            <a:spAutoFit/>
          </a:bodyPr>
          <a:lstStyle/>
          <a:p>
            <a:pPr algn="just"/>
            <a:r>
              <a:rPr lang="en-US" sz="4000" i="1" dirty="0">
                <a:solidFill>
                  <a:schemeClr val="bg1"/>
                </a:solidFill>
              </a:rPr>
              <a:t>Be diligent to present yourself approved to God as a workman who does not need to be ashamed, accurately handling the word of truth</a:t>
            </a:r>
            <a:endParaRPr lang="en-US" sz="4000" dirty="0">
              <a:solidFill>
                <a:schemeClr val="bg1"/>
              </a:solidFill>
            </a:endParaRPr>
          </a:p>
        </p:txBody>
      </p:sp>
    </p:spTree>
    <p:extLst>
      <p:ext uri="{BB962C8B-B14F-4D97-AF65-F5344CB8AC3E}">
        <p14:creationId xmlns:p14="http://schemas.microsoft.com/office/powerpoint/2010/main" val="39942046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Timothy 2:15</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938992"/>
          </a:xfrm>
          <a:prstGeom prst="rect">
            <a:avLst/>
          </a:prstGeom>
          <a:noFill/>
          <a:ln>
            <a:noFill/>
          </a:ln>
        </p:spPr>
        <p:txBody>
          <a:bodyPr wrap="square" rtlCol="0">
            <a:spAutoFit/>
          </a:bodyPr>
          <a:lstStyle/>
          <a:p>
            <a:pPr algn="just"/>
            <a:r>
              <a:rPr lang="en-US" sz="4000" i="1" dirty="0">
                <a:solidFill>
                  <a:schemeClr val="bg1"/>
                </a:solidFill>
              </a:rPr>
              <a:t>Be diligent to present yourself approved to God as a workman who does not need to be ashamed, accurately handling the word of truth</a:t>
            </a:r>
            <a:endParaRPr lang="en-US" sz="4000" dirty="0">
              <a:solidFill>
                <a:schemeClr val="bg1"/>
              </a:solidFill>
            </a:endParaRPr>
          </a:p>
        </p:txBody>
      </p:sp>
    </p:spTree>
    <p:extLst>
      <p:ext uri="{BB962C8B-B14F-4D97-AF65-F5344CB8AC3E}">
        <p14:creationId xmlns:p14="http://schemas.microsoft.com/office/powerpoint/2010/main" val="36721720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Hebrews 4:12</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3170099"/>
          </a:xfrm>
          <a:prstGeom prst="rect">
            <a:avLst/>
          </a:prstGeom>
          <a:noFill/>
          <a:ln>
            <a:noFill/>
          </a:ln>
        </p:spPr>
        <p:txBody>
          <a:bodyPr wrap="square" rtlCol="0">
            <a:spAutoFit/>
          </a:bodyPr>
          <a:lstStyle/>
          <a:p>
            <a:pPr algn="just"/>
            <a:r>
              <a:rPr lang="en-US" sz="4000" i="1" dirty="0">
                <a:solidFill>
                  <a:schemeClr val="bg1"/>
                </a:solidFill>
              </a:rPr>
              <a:t>“For the word of God is living and active and sharper than any two-edged sword, and piercing as far as the division of soul and spirit, of both joints and marrow, and able to judge the thoughts and intentions of the heart.” </a:t>
            </a:r>
            <a:endParaRPr lang="en-US" sz="4000" dirty="0">
              <a:solidFill>
                <a:schemeClr val="bg1"/>
              </a:solidFill>
            </a:endParaRPr>
          </a:p>
        </p:txBody>
      </p:sp>
    </p:spTree>
    <p:extLst>
      <p:ext uri="{BB962C8B-B14F-4D97-AF65-F5344CB8AC3E}">
        <p14:creationId xmlns:p14="http://schemas.microsoft.com/office/powerpoint/2010/main" val="24168266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Outline of 2 Timothy 2:14-19</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60107"/>
            <a:ext cx="11661731" cy="2862322"/>
          </a:xfrm>
          <a:prstGeom prst="rect">
            <a:avLst/>
          </a:prstGeom>
          <a:noFill/>
          <a:ln>
            <a:noFill/>
          </a:ln>
        </p:spPr>
        <p:txBody>
          <a:bodyPr wrap="square" rtlCol="0">
            <a:spAutoFit/>
          </a:bodyPr>
          <a:lstStyle/>
          <a:p>
            <a:pPr marL="571500" lvl="0" indent="-571500" algn="just">
              <a:buFont typeface="+mj-lt"/>
              <a:buAutoNum type="romanUcPeriod"/>
            </a:pPr>
            <a:r>
              <a:rPr lang="en-US" sz="3000" dirty="0">
                <a:solidFill>
                  <a:schemeClr val="bg1"/>
                </a:solidFill>
              </a:rPr>
              <a:t>An Approved Workman Expounds Sound Doctrine (14a)</a:t>
            </a:r>
          </a:p>
          <a:p>
            <a:pPr marL="571500" lvl="0" indent="-571500" algn="just">
              <a:buFont typeface="+mj-lt"/>
              <a:buAutoNum type="romanUcPeriod"/>
            </a:pPr>
            <a:r>
              <a:rPr lang="en-US" sz="3000" dirty="0">
                <a:solidFill>
                  <a:schemeClr val="bg1"/>
                </a:solidFill>
              </a:rPr>
              <a:t>An Approved Workman Enjoys the Awareness of God’s Presence (14b)</a:t>
            </a:r>
          </a:p>
          <a:p>
            <a:pPr marL="571500" lvl="0" indent="-571500" algn="just">
              <a:buFont typeface="+mj-lt"/>
              <a:buAutoNum type="romanUcPeriod"/>
            </a:pPr>
            <a:r>
              <a:rPr lang="en-US" sz="3000" dirty="0">
                <a:solidFill>
                  <a:schemeClr val="bg1"/>
                </a:solidFill>
              </a:rPr>
              <a:t>An Approved Workman Evades Quarrels (14c)</a:t>
            </a:r>
          </a:p>
          <a:p>
            <a:pPr marL="571500" lvl="0" indent="-571500" algn="just">
              <a:buFont typeface="+mj-lt"/>
              <a:buAutoNum type="romanUcPeriod"/>
            </a:pPr>
            <a:r>
              <a:rPr lang="en-US" sz="3000" dirty="0">
                <a:solidFill>
                  <a:schemeClr val="bg1"/>
                </a:solidFill>
              </a:rPr>
              <a:t>An Approved Workman Excels in Teaching God’s Word (15)</a:t>
            </a:r>
          </a:p>
          <a:p>
            <a:pPr marL="571500" lvl="0" indent="-571500" algn="just">
              <a:buFont typeface="+mj-lt"/>
              <a:buAutoNum type="romanUcPeriod"/>
            </a:pPr>
            <a:r>
              <a:rPr lang="en-US" sz="3000" dirty="0">
                <a:solidFill>
                  <a:schemeClr val="bg1"/>
                </a:solidFill>
              </a:rPr>
              <a:t>An Approved Workman Exposes False Teaching (16-18)</a:t>
            </a:r>
          </a:p>
          <a:p>
            <a:pPr marL="571500" lvl="0" indent="-571500" algn="just">
              <a:buFont typeface="+mj-lt"/>
              <a:buAutoNum type="romanUcPeriod"/>
            </a:pPr>
            <a:r>
              <a:rPr lang="en-US" sz="3000" dirty="0">
                <a:solidFill>
                  <a:schemeClr val="bg1"/>
                </a:solidFill>
              </a:rPr>
              <a:t>An Approved Workman Espouses the Marks of True Conversion (19)</a:t>
            </a:r>
          </a:p>
        </p:txBody>
      </p:sp>
    </p:spTree>
    <p:extLst>
      <p:ext uri="{BB962C8B-B14F-4D97-AF65-F5344CB8AC3E}">
        <p14:creationId xmlns:p14="http://schemas.microsoft.com/office/powerpoint/2010/main" val="247009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75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750"/>
                                        <p:tgtEl>
                                          <p:spTgt spid="4">
                                            <p:txEl>
                                              <p:pRg st="1" end="1"/>
                                            </p:txEl>
                                          </p:spTgt>
                                        </p:tgtEl>
                                      </p:cBhvr>
                                    </p:animEffect>
                                  </p:childTnLst>
                                </p:cTn>
                              </p:par>
                            </p:childTnLst>
                          </p:cTn>
                        </p:par>
                        <p:par>
                          <p:cTn id="12" fill="hold">
                            <p:stCondLst>
                              <p:cond delay="4250"/>
                            </p:stCondLst>
                            <p:childTnLst>
                              <p:par>
                                <p:cTn id="13" presetID="10" presetClass="entr" presetSubtype="0" fill="hold" grpId="0" nodeType="afterEffect">
                                  <p:stCondLst>
                                    <p:cond delay="75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750"/>
                                        <p:tgtEl>
                                          <p:spTgt spid="4">
                                            <p:txEl>
                                              <p:pRg st="2" end="2"/>
                                            </p:txEl>
                                          </p:spTgt>
                                        </p:tgtEl>
                                      </p:cBhvr>
                                    </p:animEffect>
                                  </p:childTnLst>
                                </p:cTn>
                              </p:par>
                            </p:childTnLst>
                          </p:cTn>
                        </p:par>
                        <p:par>
                          <p:cTn id="16" fill="hold">
                            <p:stCondLst>
                              <p:cond delay="6750"/>
                            </p:stCondLst>
                            <p:childTnLst>
                              <p:par>
                                <p:cTn id="17" presetID="10" presetClass="entr" presetSubtype="0" fill="hold" grpId="0" nodeType="afterEffect">
                                  <p:stCondLst>
                                    <p:cond delay="75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750"/>
                                        <p:tgtEl>
                                          <p:spTgt spid="4">
                                            <p:txEl>
                                              <p:pRg st="3" end="3"/>
                                            </p:txEl>
                                          </p:spTgt>
                                        </p:tgtEl>
                                      </p:cBhvr>
                                    </p:animEffect>
                                  </p:childTnLst>
                                </p:cTn>
                              </p:par>
                            </p:childTnLst>
                          </p:cTn>
                        </p:par>
                        <p:par>
                          <p:cTn id="20" fill="hold">
                            <p:stCondLst>
                              <p:cond delay="9250"/>
                            </p:stCondLst>
                            <p:childTnLst>
                              <p:par>
                                <p:cTn id="21" presetID="10" presetClass="entr" presetSubtype="0" fill="hold" grpId="0" nodeType="afterEffect">
                                  <p:stCondLst>
                                    <p:cond delay="75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1750"/>
                                        <p:tgtEl>
                                          <p:spTgt spid="4">
                                            <p:txEl>
                                              <p:pRg st="4" end="4"/>
                                            </p:txEl>
                                          </p:spTgt>
                                        </p:tgtEl>
                                      </p:cBhvr>
                                    </p:animEffect>
                                  </p:childTnLst>
                                </p:cTn>
                              </p:par>
                            </p:childTnLst>
                          </p:cTn>
                        </p:par>
                        <p:par>
                          <p:cTn id="24" fill="hold">
                            <p:stCondLst>
                              <p:cond delay="11750"/>
                            </p:stCondLst>
                            <p:childTnLst>
                              <p:par>
                                <p:cTn id="25" presetID="10" presetClass="entr" presetSubtype="0" fill="hold" grpId="0" nodeType="afterEffect">
                                  <p:stCondLst>
                                    <p:cond delay="75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175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marL="857250" indent="-857250" algn="just">
              <a:buFont typeface="+mj-lt"/>
              <a:buAutoNum type="romanUcPeriod"/>
            </a:pPr>
            <a:r>
              <a:rPr lang="en-US" sz="3600" b="1" dirty="0">
                <a:solidFill>
                  <a:schemeClr val="bg1"/>
                </a:solidFill>
              </a:rPr>
              <a:t>An approved workman expounds sound doctrine </a:t>
            </a:r>
            <a:r>
              <a:rPr lang="en-US" sz="3600" b="1" baseline="30000" dirty="0">
                <a:solidFill>
                  <a:schemeClr val="bg1"/>
                </a:solidFill>
              </a:rPr>
              <a:t>(2:14a)</a:t>
            </a:r>
          </a:p>
        </p:txBody>
      </p:sp>
      <p:sp>
        <p:nvSpPr>
          <p:cNvPr id="5" name="TextBox 4">
            <a:extLst>
              <a:ext uri="{FF2B5EF4-FFF2-40B4-BE49-F238E27FC236}">
                <a16:creationId xmlns:a16="http://schemas.microsoft.com/office/drawing/2014/main" id="{FC2807BD-28A4-47FD-9FAF-8DB01D932A2C}"/>
              </a:ext>
            </a:extLst>
          </p:cNvPr>
          <p:cNvSpPr txBox="1"/>
          <p:nvPr/>
        </p:nvSpPr>
        <p:spPr>
          <a:xfrm>
            <a:off x="265134" y="1299461"/>
            <a:ext cx="11661731" cy="584775"/>
          </a:xfrm>
          <a:prstGeom prst="rect">
            <a:avLst/>
          </a:prstGeom>
          <a:noFill/>
          <a:ln>
            <a:noFill/>
          </a:ln>
        </p:spPr>
        <p:txBody>
          <a:bodyPr wrap="square" rtlCol="0">
            <a:spAutoFit/>
          </a:bodyPr>
          <a:lstStyle/>
          <a:p>
            <a:r>
              <a:rPr lang="en-US" sz="3200" i="1" dirty="0">
                <a:solidFill>
                  <a:schemeClr val="bg1"/>
                </a:solidFill>
              </a:rPr>
              <a:t>Remind them of these things…</a:t>
            </a:r>
          </a:p>
        </p:txBody>
      </p:sp>
      <p:sp>
        <p:nvSpPr>
          <p:cNvPr id="6" name="TextBox 5">
            <a:extLst>
              <a:ext uri="{FF2B5EF4-FFF2-40B4-BE49-F238E27FC236}">
                <a16:creationId xmlns:a16="http://schemas.microsoft.com/office/drawing/2014/main" id="{42656CF1-907E-4D0F-9C59-A3D3AE912520}"/>
              </a:ext>
            </a:extLst>
          </p:cNvPr>
          <p:cNvSpPr txBox="1"/>
          <p:nvPr/>
        </p:nvSpPr>
        <p:spPr>
          <a:xfrm>
            <a:off x="327594" y="2336279"/>
            <a:ext cx="11661731" cy="3539430"/>
          </a:xfrm>
          <a:prstGeom prst="rect">
            <a:avLst/>
          </a:prstGeom>
          <a:noFill/>
          <a:ln>
            <a:noFill/>
          </a:ln>
        </p:spPr>
        <p:txBody>
          <a:bodyPr wrap="square" rtlCol="0">
            <a:spAutoFit/>
          </a:bodyPr>
          <a:lstStyle/>
          <a:p>
            <a:pPr marL="457200" indent="-457200" algn="just">
              <a:buFont typeface="Wingdings" panose="05000000000000000000" pitchFamily="2" charset="2"/>
              <a:buChar char="§"/>
            </a:pPr>
            <a:r>
              <a:rPr lang="en-US" sz="2800" dirty="0">
                <a:solidFill>
                  <a:schemeClr val="bg1"/>
                </a:solidFill>
              </a:rPr>
              <a:t>Christ being raised from the dead (confirming His Deity) </a:t>
            </a:r>
          </a:p>
          <a:p>
            <a:pPr marL="457200" indent="-457200" algn="just">
              <a:buFont typeface="Wingdings" panose="05000000000000000000" pitchFamily="2" charset="2"/>
              <a:buChar char="§"/>
            </a:pPr>
            <a:r>
              <a:rPr lang="en-US" sz="2800" dirty="0">
                <a:solidFill>
                  <a:schemeClr val="bg1"/>
                </a:solidFill>
              </a:rPr>
              <a:t>a descendant of David (confirming His humanity). </a:t>
            </a:r>
          </a:p>
          <a:p>
            <a:pPr marL="457200" indent="-457200" algn="just">
              <a:buFont typeface="Wingdings" panose="05000000000000000000" pitchFamily="2" charset="2"/>
              <a:buChar char="§"/>
            </a:pPr>
            <a:r>
              <a:rPr lang="en-US" sz="2800" dirty="0">
                <a:solidFill>
                  <a:schemeClr val="bg1"/>
                </a:solidFill>
              </a:rPr>
              <a:t>Also in verses 11-13, Paul quoted an ancient hymn reminding Timothy of the importance of suffering for Christ. </a:t>
            </a:r>
          </a:p>
          <a:p>
            <a:pPr algn="just"/>
            <a:r>
              <a:rPr lang="en-US" sz="2800" dirty="0">
                <a:solidFill>
                  <a:schemeClr val="bg1"/>
                </a:solidFill>
              </a:rPr>
              <a:t> </a:t>
            </a:r>
          </a:p>
          <a:p>
            <a:pPr algn="just"/>
            <a:r>
              <a:rPr lang="en-US" sz="2800" i="1" dirty="0">
                <a:solidFill>
                  <a:schemeClr val="bg1"/>
                </a:solidFill>
              </a:rPr>
              <a:t>11 It is a trustworthy statement: For if we died with Him, we will also live with Him;  12 If we endure, we will also reign with Him; If we deny Him, He also will deny us; 13 If we are faithless, He remains faithful, for He cannot deny Himself.</a:t>
            </a:r>
          </a:p>
        </p:txBody>
      </p:sp>
    </p:spTree>
    <p:extLst>
      <p:ext uri="{BB962C8B-B14F-4D97-AF65-F5344CB8AC3E}">
        <p14:creationId xmlns:p14="http://schemas.microsoft.com/office/powerpoint/2010/main" val="42441162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175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1750"/>
                                        <p:tgtEl>
                                          <p:spTgt spid="6">
                                            <p:txEl>
                                              <p:pRg st="0" end="0"/>
                                            </p:txEl>
                                          </p:spTgt>
                                        </p:tgtEl>
                                      </p:cBhvr>
                                    </p:animEffect>
                                  </p:childTnLst>
                                </p:cTn>
                              </p:par>
                            </p:childTnLst>
                          </p:cTn>
                        </p:par>
                        <p:par>
                          <p:cTn id="12" fill="hold">
                            <p:stCondLst>
                              <p:cond delay="5500"/>
                            </p:stCondLst>
                            <p:childTnLst>
                              <p:par>
                                <p:cTn id="13" presetID="10" presetClass="entr" presetSubtype="0" fill="hold" grpId="0" nodeType="afterEffect">
                                  <p:stCondLst>
                                    <p:cond delay="175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750"/>
                                        <p:tgtEl>
                                          <p:spTgt spid="6">
                                            <p:txEl>
                                              <p:pRg st="1" end="1"/>
                                            </p:txEl>
                                          </p:spTgt>
                                        </p:tgtEl>
                                      </p:cBhvr>
                                    </p:animEffect>
                                  </p:childTnLst>
                                </p:cTn>
                              </p:par>
                            </p:childTnLst>
                          </p:cTn>
                        </p:par>
                        <p:par>
                          <p:cTn id="16" fill="hold">
                            <p:stCondLst>
                              <p:cond delay="9000"/>
                            </p:stCondLst>
                            <p:childTnLst>
                              <p:par>
                                <p:cTn id="17" presetID="10" presetClass="entr" presetSubtype="0" fill="hold" grpId="0" nodeType="afterEffect">
                                  <p:stCondLst>
                                    <p:cond delay="175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750"/>
                                        <p:tgtEl>
                                          <p:spTgt spid="6">
                                            <p:txEl>
                                              <p:pRg st="2" end="2"/>
                                            </p:txEl>
                                          </p:spTgt>
                                        </p:tgtEl>
                                      </p:cBhvr>
                                    </p:animEffect>
                                  </p:childTnLst>
                                </p:cTn>
                              </p:par>
                            </p:childTnLst>
                          </p:cTn>
                        </p:par>
                        <p:par>
                          <p:cTn id="20" fill="hold">
                            <p:stCondLst>
                              <p:cond delay="12500"/>
                            </p:stCondLst>
                            <p:childTnLst>
                              <p:par>
                                <p:cTn id="21" presetID="10" presetClass="entr" presetSubtype="0" fill="hold" grpId="0" nodeType="afterEffect">
                                  <p:stCondLst>
                                    <p:cond delay="175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fade">
                                      <p:cBhvr>
                                        <p:cTn id="23" dur="175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uiExpand="1" build="p"/>
    </p:bldLst>
  </p:timing>
</p:sld>
</file>

<file path=ppt/theme/theme1.xml><?xml version="1.0" encoding="utf-8"?>
<a:theme xmlns:a="http://schemas.openxmlformats.org/drawingml/2006/main" name="Vertical Lexicon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a:defPPr>
      </a:lstStyle>
      <a:style>
        <a:lnRef idx="2">
          <a:schemeClr val="accent2">
            <a:shade val="50000"/>
          </a:schemeClr>
        </a:lnRef>
        <a:fillRef idx="1">
          <a:schemeClr val="accent2"/>
        </a:fillRef>
        <a:effectRef idx="0">
          <a:schemeClr val="accent2"/>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tx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Vertical lexicon design slides.potx" id="{49C7086D-B6BF-42C9-B2E9-7A6F5A963EAA}" vid="{839E83B1-FF0C-49E8-8563-59D864F05AE3}"/>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EEE0F9-7BC9-4998-8617-7CC115AD97E2}">
  <ds:schemaRefs>
    <ds:schemaRef ds:uri="http://schemas.microsoft.com/sharepoint/v3/contenttype/forms"/>
  </ds:schemaRefs>
</ds:datastoreItem>
</file>

<file path=customXml/itemProps2.xml><?xml version="1.0" encoding="utf-8"?>
<ds:datastoreItem xmlns:ds="http://schemas.openxmlformats.org/officeDocument/2006/customXml" ds:itemID="{2A1BD8E5-A18E-435C-B431-90A6B59F4B6F}">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40262f94-9f35-4ac3-9a90-690165a166b7"/>
    <ds:schemaRef ds:uri="a4f35948-e619-41b3-aa29-22878b09cfd2"/>
    <ds:schemaRef ds:uri="http://www.w3.org/XML/1998/namespace"/>
  </ds:schemaRefs>
</ds:datastoreItem>
</file>

<file path=customXml/itemProps3.xml><?xml version="1.0" encoding="utf-8"?>
<ds:datastoreItem xmlns:ds="http://schemas.openxmlformats.org/officeDocument/2006/customXml" ds:itemID="{4BEBB951-DE64-4CB8-9E1C-184A357AD7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Vertical lexicon design slides</Template>
  <TotalTime>7026</TotalTime>
  <Words>974</Words>
  <Application>Microsoft Office PowerPoint</Application>
  <PresentationFormat>Widescreen</PresentationFormat>
  <Paragraphs>72</Paragraphs>
  <Slides>16</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Vertical Lexicon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59</cp:revision>
  <dcterms:created xsi:type="dcterms:W3CDTF">2018-11-24T16:00:56Z</dcterms:created>
  <dcterms:modified xsi:type="dcterms:W3CDTF">2019-04-28T20:24:11Z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