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66" r:id="rId4"/>
    <p:sldId id="391" r:id="rId5"/>
    <p:sldId id="590" r:id="rId6"/>
    <p:sldId id="591" r:id="rId7"/>
    <p:sldId id="592" r:id="rId8"/>
    <p:sldId id="593" r:id="rId9"/>
    <p:sldId id="594" r:id="rId10"/>
    <p:sldId id="589" r:id="rId1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2554545"/>
          </a:xfrm>
          <a:prstGeom prst="rect">
            <a:avLst/>
          </a:prstGeom>
          <a:noFill/>
        </p:spPr>
        <p:txBody>
          <a:bodyPr wrap="square" rtlCol="0">
            <a:spAutoFit/>
          </a:bodyPr>
          <a:lstStyle/>
          <a:p>
            <a:pPr algn="ctr"/>
            <a:r>
              <a:rPr lang="en-US" sz="4000" b="1" dirty="0"/>
              <a:t>Defining Characteristics of the Follower of Christ</a:t>
            </a:r>
          </a:p>
          <a:p>
            <a:pPr algn="ctr"/>
            <a:r>
              <a:rPr lang="en-US" sz="4000" b="1" dirty="0"/>
              <a:t>Part 2</a:t>
            </a:r>
          </a:p>
          <a:p>
            <a:pPr algn="ctr"/>
            <a:r>
              <a:rPr lang="en-US" sz="4000" b="1" dirty="0"/>
              <a:t>Mark 8:34-38</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2554545"/>
          </a:xfrm>
          <a:prstGeom prst="rect">
            <a:avLst/>
          </a:prstGeom>
          <a:noFill/>
        </p:spPr>
        <p:txBody>
          <a:bodyPr wrap="square" rtlCol="0">
            <a:spAutoFit/>
          </a:bodyPr>
          <a:lstStyle/>
          <a:p>
            <a:pPr algn="ctr"/>
            <a:r>
              <a:rPr lang="en-US" sz="4000" b="1" dirty="0"/>
              <a:t>Defining Characteristics of the Follower of Christ</a:t>
            </a:r>
          </a:p>
          <a:p>
            <a:pPr algn="ctr"/>
            <a:r>
              <a:rPr lang="en-US" sz="4000" b="1" dirty="0"/>
              <a:t>Part 1</a:t>
            </a:r>
          </a:p>
          <a:p>
            <a:pPr algn="ctr"/>
            <a:r>
              <a:rPr lang="en-US" sz="4000" b="1" dirty="0"/>
              <a:t>Mark 8:34-38</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79839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8:34-38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509200"/>
          </a:xfrm>
          <a:prstGeom prst="rect">
            <a:avLst/>
          </a:prstGeom>
          <a:noFill/>
        </p:spPr>
        <p:txBody>
          <a:bodyPr wrap="square" rtlCol="0">
            <a:spAutoFit/>
          </a:bodyPr>
          <a:lstStyle/>
          <a:p>
            <a:pPr algn="just"/>
            <a:r>
              <a:rPr lang="en-US" sz="3200" i="1" dirty="0"/>
              <a:t>34 And He summoned the crowd with His disciples, and said to them, “If anyone wishes to come after Me, he must deny himself, and take up his cross and follow Me. 35 “For whoever wishes to save his life will lose it, but whoever loses his life for My sake and the gospel's will save it. 36 For what does it profit a man to gain the whole world, and forfeit his soul? 37 For what will a man give in exchange for his soul? 38 For whoever is ashamed of Me and My words in this adulterous and sinful generation, the Son of Man will also be ashamed of him when He comes in the glory of His Father with the holy angels.”</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ctr"/>
            <a:r>
              <a:rPr lang="en-US" sz="4000" b="1" i="1" dirty="0"/>
              <a:t>The true follower of Christ is distinguished by a life that has been and continues to be transformed by the Gospel of Christ.</a:t>
            </a:r>
            <a:endParaRPr lang="en-US" sz="40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A pattern to follow </a:t>
            </a:r>
            <a:r>
              <a:rPr lang="en-US" sz="4000" b="1" cap="none" baseline="30000" dirty="0">
                <a:solidFill>
                  <a:srgbClr val="00B0F0"/>
                </a:solidFill>
                <a:latin typeface="+mn-lt"/>
              </a:rPr>
              <a:t>(8:34) [Last week]</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And He summoned the crowd with His disciples, and said to them, “If anyone wishes to come after Me, he must deny himself, and take up his cross and follow Me.”</a:t>
            </a:r>
            <a:endParaRPr lang="en-US" sz="24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A paradox to ponder </a:t>
            </a:r>
            <a:r>
              <a:rPr lang="en-US" sz="4000" b="1" cap="none" baseline="30000" dirty="0">
                <a:solidFill>
                  <a:srgbClr val="00B0F0"/>
                </a:solidFill>
                <a:latin typeface="+mn-lt"/>
              </a:rPr>
              <a:t>(8:35-37)</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35 For whoever wishes to save his life will lose it, but whoever loses his life for My sake and the gospel's will save it. 36 For what does it profit a man to gain the whole world, and forfeit his soul? 37 For what will a man give in exchange for his soul?”</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207668" y="2633422"/>
            <a:ext cx="11683650" cy="3970318"/>
          </a:xfrm>
          <a:prstGeom prst="rect">
            <a:avLst/>
          </a:prstGeom>
          <a:noFill/>
        </p:spPr>
        <p:txBody>
          <a:bodyPr wrap="square" rtlCol="0">
            <a:spAutoFit/>
          </a:bodyPr>
          <a:lstStyle/>
          <a:p>
            <a:pPr marL="457200" lvl="0" indent="-457200" algn="just">
              <a:buFont typeface="Wingdings" panose="05000000000000000000" pitchFamily="2" charset="2"/>
              <a:buChar char="§"/>
            </a:pPr>
            <a:r>
              <a:rPr lang="en-US" sz="2800" i="1" dirty="0">
                <a:solidFill>
                  <a:srgbClr val="00B0F0"/>
                </a:solidFill>
              </a:rPr>
              <a:t>For whoever wishes to save his life will lose it, but whoever loses his life for My sake and the gospel's will save it.</a:t>
            </a:r>
            <a:endParaRPr lang="en-US" sz="2800" dirty="0">
              <a:solidFill>
                <a:srgbClr val="00B0F0"/>
              </a:solidFill>
            </a:endParaRPr>
          </a:p>
          <a:p>
            <a:pPr marL="457200" lvl="0" indent="-457200" algn="just">
              <a:buFont typeface="Wingdings" panose="05000000000000000000" pitchFamily="2" charset="2"/>
              <a:buChar char="§"/>
            </a:pPr>
            <a:r>
              <a:rPr lang="en-US" sz="2800" i="1" dirty="0"/>
              <a:t>For what does it profit a man to gain the whole world, and forfeit his soul?</a:t>
            </a:r>
          </a:p>
          <a:p>
            <a:pPr marL="457200" lvl="0" indent="-457200" algn="just">
              <a:buFont typeface="Wingdings" panose="05000000000000000000" pitchFamily="2" charset="2"/>
              <a:buChar char="§"/>
            </a:pPr>
            <a:r>
              <a:rPr lang="en-US" sz="2800" i="1" dirty="0">
                <a:solidFill>
                  <a:srgbClr val="00B0F0"/>
                </a:solidFill>
              </a:rPr>
              <a:t>For what will a man give in exchange for his soul?</a:t>
            </a:r>
            <a:endParaRPr lang="en-US" sz="2800" dirty="0">
              <a:solidFill>
                <a:srgbClr val="00B0F0"/>
              </a:solidFill>
            </a:endParaRPr>
          </a:p>
          <a:p>
            <a:pPr marL="457200" lvl="0" indent="-457200" algn="just">
              <a:buFont typeface="Wingdings" panose="05000000000000000000" pitchFamily="2" charset="2"/>
              <a:buChar char="§"/>
            </a:pPr>
            <a:r>
              <a:rPr lang="en-US" sz="2800" i="1" dirty="0"/>
              <a:t>For whoever is ashamed of Me and My words in this adulterous and sinful generation, the Son of Man will also be ashamed of him when He comes in the glory of His Father with the holy angels.</a:t>
            </a:r>
            <a:endParaRPr lang="en-US" sz="2800" dirty="0"/>
          </a:p>
        </p:txBody>
      </p:sp>
    </p:spTree>
    <p:extLst>
      <p:ext uri="{BB962C8B-B14F-4D97-AF65-F5344CB8AC3E}">
        <p14:creationId xmlns:p14="http://schemas.microsoft.com/office/powerpoint/2010/main" val="2748257894"/>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225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par>
                          <p:cTn id="17" fill="hold">
                            <p:stCondLst>
                              <p:cond delay="5750"/>
                            </p:stCondLst>
                            <p:childTnLst>
                              <p:par>
                                <p:cTn id="18" presetID="10" presetClass="entr" presetSubtype="0" fill="hold" grpId="0" nodeType="afterEffect">
                                  <p:stCondLst>
                                    <p:cond delay="225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750"/>
                                        <p:tgtEl>
                                          <p:spTgt spid="4">
                                            <p:txEl>
                                              <p:pRg st="2" end="2"/>
                                            </p:txEl>
                                          </p:spTgt>
                                        </p:tgtEl>
                                      </p:cBhvr>
                                    </p:animEffect>
                                  </p:childTnLst>
                                </p:cTn>
                              </p:par>
                            </p:childTnLst>
                          </p:cTn>
                        </p:par>
                        <p:par>
                          <p:cTn id="21" fill="hold">
                            <p:stCondLst>
                              <p:cond delay="9750"/>
                            </p:stCondLst>
                            <p:childTnLst>
                              <p:par>
                                <p:cTn id="22" presetID="10" presetClass="entr" presetSubtype="0" fill="hold" grpId="0" nodeType="afterEffect">
                                  <p:stCondLst>
                                    <p:cond delay="225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A paradox to ponder </a:t>
            </a:r>
            <a:r>
              <a:rPr lang="en-US" sz="4000" b="1" cap="none" baseline="30000" dirty="0">
                <a:solidFill>
                  <a:srgbClr val="00B0F0"/>
                </a:solidFill>
                <a:latin typeface="+mn-lt"/>
              </a:rPr>
              <a:t>(8:35-37)</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35 For whoever wishes to save his life will lose it, but whoever loses his life for My sake and the gospel's will save it. 36 For what does it profit a man to gain the whole world, and forfeit his soul? 37 For what will a man give in exchange for his soul?”</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207668" y="2633422"/>
            <a:ext cx="11683650" cy="2062103"/>
          </a:xfrm>
          <a:prstGeom prst="rect">
            <a:avLst/>
          </a:prstGeom>
          <a:noFill/>
        </p:spPr>
        <p:txBody>
          <a:bodyPr wrap="square" rtlCol="0">
            <a:spAutoFit/>
          </a:bodyPr>
          <a:lstStyle/>
          <a:p>
            <a:pPr marL="514350" lvl="0" indent="-514350" algn="just">
              <a:buAutoNum type="alphaUcPeriod"/>
            </a:pPr>
            <a:r>
              <a:rPr lang="en-US" sz="3200" b="1" dirty="0">
                <a:solidFill>
                  <a:srgbClr val="00B0F0"/>
                </a:solidFill>
              </a:rPr>
              <a:t>One paradox to ponder (35)</a:t>
            </a:r>
          </a:p>
          <a:p>
            <a:pPr marL="514350" lvl="0" indent="-514350" algn="just">
              <a:buAutoNum type="alphaUcPeriod"/>
            </a:pPr>
            <a:r>
              <a:rPr lang="en-US" sz="3200" b="1" dirty="0"/>
              <a:t>Two powerful questions (36-37)</a:t>
            </a:r>
          </a:p>
          <a:p>
            <a:pPr lvl="0" algn="just"/>
            <a:r>
              <a:rPr lang="en-US" sz="3200" b="1" dirty="0">
                <a:solidFill>
                  <a:srgbClr val="00B0F0"/>
                </a:solidFill>
              </a:rPr>
              <a:t>	1. 	Question #1 (36)</a:t>
            </a:r>
          </a:p>
          <a:p>
            <a:pPr lvl="0" algn="just"/>
            <a:r>
              <a:rPr lang="en-US" sz="3200" b="1" dirty="0"/>
              <a:t>	2. Question #2 (37)</a:t>
            </a:r>
          </a:p>
        </p:txBody>
      </p:sp>
    </p:spTree>
    <p:extLst>
      <p:ext uri="{BB962C8B-B14F-4D97-AF65-F5344CB8AC3E}">
        <p14:creationId xmlns:p14="http://schemas.microsoft.com/office/powerpoint/2010/main" val="3556765982"/>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A penalty to consider </a:t>
            </a:r>
            <a:r>
              <a:rPr lang="en-US" sz="4000" b="1" cap="none" baseline="30000" dirty="0">
                <a:solidFill>
                  <a:srgbClr val="00B0F0"/>
                </a:solidFill>
                <a:latin typeface="+mn-lt"/>
              </a:rPr>
              <a:t>(8:38)</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“For whoever is ashamed of Me and My words in this adulterous and sinful generation, the Son of Man will also be ashamed of him when He comes in the glory of His Father with the holy angels.”</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207668" y="2633422"/>
            <a:ext cx="11683650" cy="2369880"/>
          </a:xfrm>
          <a:prstGeom prst="rect">
            <a:avLst/>
          </a:prstGeom>
          <a:noFill/>
        </p:spPr>
        <p:txBody>
          <a:bodyPr wrap="square" rtlCol="0">
            <a:spAutoFit/>
          </a:bodyPr>
          <a:lstStyle/>
          <a:p>
            <a:pPr marL="514350" lvl="0" indent="-514350" algn="just">
              <a:buAutoNum type="alphaUcPeriod"/>
            </a:pPr>
            <a:r>
              <a:rPr lang="en-US" sz="3200" b="1" dirty="0">
                <a:solidFill>
                  <a:srgbClr val="00B0F0"/>
                </a:solidFill>
              </a:rPr>
              <a:t>The meaning of “ashamed”</a:t>
            </a:r>
          </a:p>
          <a:p>
            <a:pPr lvl="0" algn="ctr"/>
            <a:r>
              <a:rPr lang="en-US" sz="2800" dirty="0"/>
              <a:t>“</a:t>
            </a:r>
            <a:r>
              <a:rPr lang="en-US" sz="2800" i="1" dirty="0"/>
              <a:t>unwilling or restrained to </a:t>
            </a:r>
            <a:r>
              <a:rPr lang="en-US" sz="2800" i="1" u="sng" dirty="0"/>
              <a:t>act</a:t>
            </a:r>
            <a:r>
              <a:rPr lang="en-US" sz="2800" i="1" dirty="0"/>
              <a:t> because of fear of shame, ridicule, disapproval, or personal inconvenience</a:t>
            </a:r>
            <a:r>
              <a:rPr lang="en-US" sz="2800" dirty="0"/>
              <a:t>.” </a:t>
            </a:r>
          </a:p>
          <a:p>
            <a:pPr lvl="0" algn="ctr"/>
            <a:endParaRPr lang="en-US" sz="2800" dirty="0">
              <a:solidFill>
                <a:srgbClr val="00B0F0"/>
              </a:solidFill>
            </a:endParaRPr>
          </a:p>
          <a:p>
            <a:pPr marL="514350" lvl="0" indent="-514350" algn="just">
              <a:buFont typeface="+mj-lt"/>
              <a:buAutoNum type="alphaUcPeriod" startAt="2"/>
            </a:pPr>
            <a:r>
              <a:rPr lang="en-US" sz="3200" b="1" dirty="0">
                <a:solidFill>
                  <a:srgbClr val="00B0F0"/>
                </a:solidFill>
              </a:rPr>
              <a:t>Applications of “ashamed”</a:t>
            </a:r>
          </a:p>
        </p:txBody>
      </p:sp>
      <p:sp>
        <p:nvSpPr>
          <p:cNvPr id="5" name="TextBox 4">
            <a:extLst>
              <a:ext uri="{FF2B5EF4-FFF2-40B4-BE49-F238E27FC236}">
                <a16:creationId xmlns:a16="http://schemas.microsoft.com/office/drawing/2014/main" id="{1E56C593-9ED3-4659-B52B-DF33B5019A11}"/>
              </a:ext>
            </a:extLst>
          </p:cNvPr>
          <p:cNvSpPr txBox="1"/>
          <p:nvPr/>
        </p:nvSpPr>
        <p:spPr>
          <a:xfrm>
            <a:off x="285118" y="5026310"/>
            <a:ext cx="11683650" cy="830997"/>
          </a:xfrm>
          <a:prstGeom prst="rect">
            <a:avLst/>
          </a:prstGeom>
          <a:noFill/>
        </p:spPr>
        <p:txBody>
          <a:bodyPr wrap="square" rtlCol="0">
            <a:spAutoFit/>
          </a:bodyPr>
          <a:lstStyle/>
          <a:p>
            <a:pPr algn="ctr"/>
            <a:r>
              <a:rPr lang="en-US" sz="2400" i="1" dirty="0"/>
              <a:t>To be ashamed of Jesus Christ is not about how we feel about Him,</a:t>
            </a:r>
          </a:p>
          <a:p>
            <a:pPr algn="ctr"/>
            <a:r>
              <a:rPr lang="en-US" sz="2400" i="1" dirty="0"/>
              <a:t>but rather of how we act toward Him.</a:t>
            </a:r>
            <a:r>
              <a:rPr lang="en-US" sz="2400" dirty="0"/>
              <a:t> </a:t>
            </a:r>
          </a:p>
        </p:txBody>
      </p:sp>
    </p:spTree>
    <p:extLst>
      <p:ext uri="{BB962C8B-B14F-4D97-AF65-F5344CB8AC3E}">
        <p14:creationId xmlns:p14="http://schemas.microsoft.com/office/powerpoint/2010/main" val="1628377849"/>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125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125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75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750"/>
                                        <p:tgtEl>
                                          <p:spTgt spid="5">
                                            <p:txEl>
                                              <p:pRg st="0" end="0"/>
                                            </p:txEl>
                                          </p:spTgt>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12:23-25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970318"/>
          </a:xfrm>
          <a:prstGeom prst="rect">
            <a:avLst/>
          </a:prstGeom>
          <a:noFill/>
        </p:spPr>
        <p:txBody>
          <a:bodyPr wrap="square" rtlCol="0">
            <a:spAutoFit/>
          </a:bodyPr>
          <a:lstStyle/>
          <a:p>
            <a:pPr algn="just"/>
            <a:r>
              <a:rPr lang="en-US" sz="3600" i="1" dirty="0"/>
              <a:t>“23 Let us hold fast the confession of our hope without wavering, for He who promised is faithful; 24 and let us consider how to stimulate one another to love and good deeds, 25 not forsaking our own assembling together, as is the habit of some, but encouraging one another; and all the more as you see the day drawing near.”</a:t>
            </a:r>
            <a:endParaRPr lang="en-US" sz="3600" dirty="0"/>
          </a:p>
        </p:txBody>
      </p:sp>
    </p:spTree>
    <p:extLst>
      <p:ext uri="{BB962C8B-B14F-4D97-AF65-F5344CB8AC3E}">
        <p14:creationId xmlns:p14="http://schemas.microsoft.com/office/powerpoint/2010/main" val="2646058674"/>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A penalty to consider </a:t>
            </a:r>
            <a:r>
              <a:rPr lang="en-US" sz="4000" b="1" cap="none" baseline="30000" dirty="0">
                <a:solidFill>
                  <a:srgbClr val="00B0F0"/>
                </a:solidFill>
                <a:latin typeface="+mn-lt"/>
              </a:rPr>
              <a:t>(8:38)</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“For whoever is ashamed of Me and My words in this adulterous and sinful generation, the Son of Man will also be ashamed of him when He comes in the glory of His Father with the holy angels.”</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207668" y="2633422"/>
            <a:ext cx="11683650" cy="2369880"/>
          </a:xfrm>
          <a:prstGeom prst="rect">
            <a:avLst/>
          </a:prstGeom>
          <a:noFill/>
        </p:spPr>
        <p:txBody>
          <a:bodyPr wrap="square" rtlCol="0">
            <a:spAutoFit/>
          </a:bodyPr>
          <a:lstStyle/>
          <a:p>
            <a:pPr marL="514350" lvl="0" indent="-514350" algn="just">
              <a:buAutoNum type="alphaUcPeriod"/>
            </a:pPr>
            <a:r>
              <a:rPr lang="en-US" sz="3200" b="1" dirty="0">
                <a:solidFill>
                  <a:srgbClr val="00B0F0"/>
                </a:solidFill>
              </a:rPr>
              <a:t>The meaning of “ashamed”</a:t>
            </a:r>
          </a:p>
          <a:p>
            <a:pPr lvl="0" algn="ctr"/>
            <a:r>
              <a:rPr lang="en-US" sz="2800" dirty="0"/>
              <a:t>“</a:t>
            </a:r>
            <a:r>
              <a:rPr lang="en-US" sz="2800" i="1" dirty="0"/>
              <a:t>unwilling or restrained to </a:t>
            </a:r>
            <a:r>
              <a:rPr lang="en-US" sz="2800" i="1" u="sng" dirty="0"/>
              <a:t>act</a:t>
            </a:r>
            <a:r>
              <a:rPr lang="en-US" sz="2800" i="1" dirty="0"/>
              <a:t> because of fear of shame, ridicule, disapproval, or personal inconvenience</a:t>
            </a:r>
            <a:r>
              <a:rPr lang="en-US" sz="2800" dirty="0"/>
              <a:t>.” </a:t>
            </a:r>
          </a:p>
          <a:p>
            <a:pPr lvl="0" algn="ctr"/>
            <a:endParaRPr lang="en-US" sz="2800" dirty="0">
              <a:solidFill>
                <a:srgbClr val="00B0F0"/>
              </a:solidFill>
            </a:endParaRPr>
          </a:p>
          <a:p>
            <a:pPr marL="514350" lvl="0" indent="-514350" algn="just">
              <a:buFont typeface="+mj-lt"/>
              <a:buAutoNum type="alphaUcPeriod" startAt="2"/>
            </a:pPr>
            <a:r>
              <a:rPr lang="en-US" sz="3200" b="1" dirty="0">
                <a:solidFill>
                  <a:srgbClr val="00B0F0"/>
                </a:solidFill>
              </a:rPr>
              <a:t>Applications of “ashamed”</a:t>
            </a:r>
          </a:p>
        </p:txBody>
      </p:sp>
      <p:sp>
        <p:nvSpPr>
          <p:cNvPr id="5" name="TextBox 4">
            <a:extLst>
              <a:ext uri="{FF2B5EF4-FFF2-40B4-BE49-F238E27FC236}">
                <a16:creationId xmlns:a16="http://schemas.microsoft.com/office/drawing/2014/main" id="{1E56C593-9ED3-4659-B52B-DF33B5019A11}"/>
              </a:ext>
            </a:extLst>
          </p:cNvPr>
          <p:cNvSpPr txBox="1"/>
          <p:nvPr/>
        </p:nvSpPr>
        <p:spPr>
          <a:xfrm>
            <a:off x="285118" y="5026310"/>
            <a:ext cx="11683650" cy="830997"/>
          </a:xfrm>
          <a:prstGeom prst="rect">
            <a:avLst/>
          </a:prstGeom>
          <a:noFill/>
        </p:spPr>
        <p:txBody>
          <a:bodyPr wrap="square" rtlCol="0">
            <a:spAutoFit/>
          </a:bodyPr>
          <a:lstStyle/>
          <a:p>
            <a:pPr algn="ctr"/>
            <a:r>
              <a:rPr lang="en-US" sz="2400" i="1" dirty="0"/>
              <a:t>To be ashamed of Jesus Christ is not about how we feel about Him,</a:t>
            </a:r>
          </a:p>
          <a:p>
            <a:pPr algn="ctr"/>
            <a:r>
              <a:rPr lang="en-US" sz="2400" i="1" dirty="0"/>
              <a:t>but rather of how we act toward Him.</a:t>
            </a:r>
            <a:r>
              <a:rPr lang="en-US" sz="2400" dirty="0"/>
              <a:t> </a:t>
            </a:r>
          </a:p>
        </p:txBody>
      </p:sp>
    </p:spTree>
    <p:extLst>
      <p:ext uri="{BB962C8B-B14F-4D97-AF65-F5344CB8AC3E}">
        <p14:creationId xmlns:p14="http://schemas.microsoft.com/office/powerpoint/2010/main" val="3706681823"/>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337</TotalTime>
  <Words>783</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20</cp:revision>
  <dcterms:created xsi:type="dcterms:W3CDTF">2019-06-22T19:37:39Z</dcterms:created>
  <dcterms:modified xsi:type="dcterms:W3CDTF">2019-07-19T21:39:18Z</dcterms:modified>
</cp:coreProperties>
</file>