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566" r:id="rId4"/>
    <p:sldId id="567" r:id="rId5"/>
    <p:sldId id="391" r:id="rId6"/>
    <p:sldId id="568" r:id="rId7"/>
    <p:sldId id="569" r:id="rId8"/>
    <p:sldId id="570" r:id="rId9"/>
    <p:sldId id="571" r:id="rId10"/>
    <p:sldId id="572" r:id="rId11"/>
    <p:sldId id="573" r:id="rId12"/>
    <p:sldId id="552" r:id="rId13"/>
    <p:sldId id="574" r:id="rId14"/>
    <p:sldId id="575" r:id="rId15"/>
    <p:sldId id="576" r:id="rId16"/>
    <p:sldId id="577"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6/29/2019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6/29/2019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6/29/2019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6/29/2019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6/29/2019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6/29/2019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6/29/2019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6/29/2019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6/29/2019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6/29/2019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6/29/2019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t>The Mind of Christ</a:t>
            </a:r>
          </a:p>
          <a:p>
            <a:pPr algn="ctr"/>
            <a:r>
              <a:rPr lang="en-US" sz="4000" b="1" dirty="0"/>
              <a:t>Mark 8:31-33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24:25-27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970318"/>
          </a:xfrm>
          <a:prstGeom prst="rect">
            <a:avLst/>
          </a:prstGeom>
          <a:noFill/>
        </p:spPr>
        <p:txBody>
          <a:bodyPr wrap="square" rtlCol="0">
            <a:spAutoFit/>
          </a:bodyPr>
          <a:lstStyle/>
          <a:p>
            <a:pPr algn="just"/>
            <a:r>
              <a:rPr lang="en-US" sz="3600" i="1" dirty="0"/>
              <a:t>25 And He said to them, "O foolish men and slow of heart to believe in all that the prophets have spoken! 26 "Was it not necessary for the Christ to suffer these things and to enter into His glory?" 27 Then beginning with Moses and with all the prophets, He explained to them the things concerning Himself in all the Scriptures. </a:t>
            </a:r>
            <a:endParaRPr lang="en-US" sz="3600" dirty="0"/>
          </a:p>
        </p:txBody>
      </p:sp>
    </p:spTree>
    <p:extLst>
      <p:ext uri="{BB962C8B-B14F-4D97-AF65-F5344CB8AC3E}">
        <p14:creationId xmlns:p14="http://schemas.microsoft.com/office/powerpoint/2010/main" val="32938067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4000" b="1" cap="none" dirty="0">
                <a:solidFill>
                  <a:srgbClr val="00B0F0"/>
                </a:solidFill>
                <a:latin typeface="+mn-lt"/>
              </a:rPr>
              <a:t>The Mind of Christ Revealed </a:t>
            </a:r>
            <a:r>
              <a:rPr lang="en-US" sz="4000" b="1" cap="none" baseline="30000" dirty="0">
                <a:solidFill>
                  <a:srgbClr val="00B0F0"/>
                </a:solidFill>
                <a:latin typeface="+mn-lt"/>
              </a:rPr>
              <a:t>(8:31-32a)</a:t>
            </a:r>
          </a:p>
          <a:p>
            <a:pPr algn="just">
              <a:buClr>
                <a:srgbClr val="00B0F0"/>
              </a:buClr>
              <a:buSzPct val="100000"/>
            </a:pPr>
            <a:endParaRPr lang="en-US" sz="4000" b="1" cap="none" baseline="30000" dirty="0">
              <a:solidFill>
                <a:srgbClr val="00B0F0"/>
              </a:solidFill>
              <a:latin typeface="+mn-lt"/>
            </a:endParaRP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569660"/>
          </a:xfrm>
          <a:prstGeom prst="rect">
            <a:avLst/>
          </a:prstGeom>
          <a:noFill/>
        </p:spPr>
        <p:txBody>
          <a:bodyPr wrap="square" rtlCol="0">
            <a:spAutoFit/>
          </a:bodyPr>
          <a:lstStyle/>
          <a:p>
            <a:pPr algn="just"/>
            <a:r>
              <a:rPr lang="en-US" sz="2400" i="1" dirty="0"/>
              <a:t>31 And He began to teach them that the Son of Man </a:t>
            </a:r>
            <a:r>
              <a:rPr lang="en-US" sz="2400" b="1" i="1" dirty="0"/>
              <a:t>must</a:t>
            </a:r>
            <a:r>
              <a:rPr lang="en-US" sz="2400" i="1" dirty="0"/>
              <a:t> suffer many things and be rejected by the elders and the chief</a:t>
            </a:r>
            <a:r>
              <a:rPr lang="en-US" sz="2400" b="1" i="1" dirty="0"/>
              <a:t> </a:t>
            </a:r>
            <a:r>
              <a:rPr lang="en-US" sz="2400" i="1" dirty="0"/>
              <a:t>priests</a:t>
            </a:r>
            <a:r>
              <a:rPr lang="en-US" sz="2400" b="1" i="1" dirty="0"/>
              <a:t> </a:t>
            </a:r>
            <a:r>
              <a:rPr lang="en-US" sz="2400" i="1" dirty="0"/>
              <a:t>and the scribes, and be killed, and after three days rise again. 32 And He was stating the matter plainly. </a:t>
            </a:r>
            <a:endParaRPr lang="en-US" sz="2400" dirty="0"/>
          </a:p>
        </p:txBody>
      </p:sp>
    </p:spTree>
    <p:extLst>
      <p:ext uri="{BB962C8B-B14F-4D97-AF65-F5344CB8AC3E}">
        <p14:creationId xmlns:p14="http://schemas.microsoft.com/office/powerpoint/2010/main" val="2192562873"/>
      </p:ext>
    </p:extLst>
  </p:cSld>
  <p:clrMapOvr>
    <a:masterClrMapping/>
  </p:clrMapOvr>
  <mc:AlternateContent xmlns:mc="http://schemas.openxmlformats.org/markup-compatibility/2006" xmlns:p14="http://schemas.microsoft.com/office/powerpoint/2010/main">
    <mc:Choice Requires="p14">
      <p:transition spd="slow" p14:dur="2750" advClick="0" advTm="7000">
        <p:fad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The Mind of Christ Rebuked </a:t>
            </a:r>
            <a:r>
              <a:rPr lang="en-US" sz="4000" b="1" cap="none" baseline="30000" dirty="0">
                <a:solidFill>
                  <a:srgbClr val="00B0F0"/>
                </a:solidFill>
                <a:latin typeface="+mn-lt"/>
              </a:rPr>
              <a:t>(8:32b)</a:t>
            </a:r>
          </a:p>
          <a:p>
            <a:pPr algn="just">
              <a:buClr>
                <a:srgbClr val="00B0F0"/>
              </a:buClr>
              <a:buSzPct val="100000"/>
            </a:pPr>
            <a:endParaRPr lang="en-US" sz="4000" b="1" cap="none" baseline="30000" dirty="0">
              <a:solidFill>
                <a:srgbClr val="00B0F0"/>
              </a:solidFill>
              <a:latin typeface="+mn-lt"/>
            </a:endParaRP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890228"/>
            <a:ext cx="11683650" cy="461665"/>
          </a:xfrm>
          <a:prstGeom prst="rect">
            <a:avLst/>
          </a:prstGeom>
          <a:noFill/>
        </p:spPr>
        <p:txBody>
          <a:bodyPr wrap="square" rtlCol="0">
            <a:spAutoFit/>
          </a:bodyPr>
          <a:lstStyle/>
          <a:p>
            <a:r>
              <a:rPr lang="en-US" sz="2400" i="1" dirty="0"/>
              <a:t>And Peter took Him aside and began to rebuke Him. </a:t>
            </a:r>
            <a:endParaRPr lang="en-US" sz="2400" dirty="0"/>
          </a:p>
        </p:txBody>
      </p:sp>
      <p:sp>
        <p:nvSpPr>
          <p:cNvPr id="4" name="TextBox 3">
            <a:extLst>
              <a:ext uri="{FF2B5EF4-FFF2-40B4-BE49-F238E27FC236}">
                <a16:creationId xmlns:a16="http://schemas.microsoft.com/office/drawing/2014/main" id="{16FE35FA-3053-47B0-B7AF-3678FF4E64A3}"/>
              </a:ext>
            </a:extLst>
          </p:cNvPr>
          <p:cNvSpPr txBox="1"/>
          <p:nvPr/>
        </p:nvSpPr>
        <p:spPr>
          <a:xfrm>
            <a:off x="184704" y="1618824"/>
            <a:ext cx="11683650" cy="1077218"/>
          </a:xfrm>
          <a:prstGeom prst="rect">
            <a:avLst/>
          </a:prstGeom>
          <a:noFill/>
        </p:spPr>
        <p:txBody>
          <a:bodyPr wrap="square" rtlCol="0">
            <a:spAutoFit/>
          </a:bodyPr>
          <a:lstStyle/>
          <a:p>
            <a:pPr algn="ctr"/>
            <a:r>
              <a:rPr lang="en-US" sz="3200" i="1" dirty="0"/>
              <a:t>“God forbid it, Lord! This shall never happen to You!” (Matthew 16:22)</a:t>
            </a:r>
            <a:endParaRPr lang="en-US" sz="3200" dirty="0"/>
          </a:p>
        </p:txBody>
      </p:sp>
    </p:spTree>
    <p:extLst>
      <p:ext uri="{BB962C8B-B14F-4D97-AF65-F5344CB8AC3E}">
        <p14:creationId xmlns:p14="http://schemas.microsoft.com/office/powerpoint/2010/main" val="40214771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19:30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646331"/>
          </a:xfrm>
          <a:prstGeom prst="rect">
            <a:avLst/>
          </a:prstGeom>
          <a:noFill/>
        </p:spPr>
        <p:txBody>
          <a:bodyPr wrap="square" rtlCol="0">
            <a:spAutoFit/>
          </a:bodyPr>
          <a:lstStyle/>
          <a:p>
            <a:pPr algn="ctr"/>
            <a:r>
              <a:rPr lang="en-US" sz="3600" i="1" dirty="0"/>
              <a:t>“It is finished!”</a:t>
            </a:r>
            <a:endParaRPr lang="en-US" sz="3600" dirty="0"/>
          </a:p>
        </p:txBody>
      </p:sp>
      <p:sp>
        <p:nvSpPr>
          <p:cNvPr id="4" name="TextBox 3">
            <a:extLst>
              <a:ext uri="{FF2B5EF4-FFF2-40B4-BE49-F238E27FC236}">
                <a16:creationId xmlns:a16="http://schemas.microsoft.com/office/drawing/2014/main" id="{4A6466D5-C773-40C4-9564-4BE5828939ED}"/>
              </a:ext>
            </a:extLst>
          </p:cNvPr>
          <p:cNvSpPr txBox="1"/>
          <p:nvPr/>
        </p:nvSpPr>
        <p:spPr>
          <a:xfrm>
            <a:off x="302770" y="2157176"/>
            <a:ext cx="11590636" cy="584775"/>
          </a:xfrm>
          <a:prstGeom prst="rect">
            <a:avLst/>
          </a:prstGeom>
          <a:noFill/>
        </p:spPr>
        <p:txBody>
          <a:bodyPr wrap="square" rtlCol="0">
            <a:spAutoFit/>
          </a:bodyPr>
          <a:lstStyle/>
          <a:p>
            <a:pPr algn="ctr"/>
            <a:r>
              <a:rPr lang="en-US" sz="3200" i="1" dirty="0"/>
              <a:t>“</a:t>
            </a:r>
            <a:r>
              <a:rPr lang="en-US" sz="3200" i="1" dirty="0" err="1"/>
              <a:t>tetelestai</a:t>
            </a:r>
            <a:r>
              <a:rPr lang="en-US" sz="3200" i="1" dirty="0"/>
              <a:t>” (</a:t>
            </a:r>
            <a:r>
              <a:rPr lang="en-US" sz="3200" dirty="0" err="1">
                <a:latin typeface="PCSB Greek" panose="020B0500000000000000" pitchFamily="34" charset="0"/>
              </a:rPr>
              <a:t>tete</a:t>
            </a:r>
            <a:r>
              <a:rPr lang="en-US" sz="3200" dirty="0">
                <a:latin typeface="PCSB Greek" panose="020B0500000000000000" pitchFamily="34" charset="0"/>
              </a:rPr>
              <a:t>/</a:t>
            </a:r>
            <a:r>
              <a:rPr lang="en-US" sz="3200" dirty="0" err="1">
                <a:latin typeface="PCSB Greek" panose="020B0500000000000000" pitchFamily="34" charset="0"/>
              </a:rPr>
              <a:t>lestai</a:t>
            </a:r>
            <a:r>
              <a:rPr lang="en-US" sz="3200" dirty="0"/>
              <a:t>) – “to complete fully; to perfect”</a:t>
            </a:r>
            <a:r>
              <a:rPr lang="en-US" sz="3200" dirty="0">
                <a:latin typeface="PCSB Greek" panose="020B0500000000000000" pitchFamily="34" charset="0"/>
              </a:rPr>
              <a:t> </a:t>
            </a:r>
          </a:p>
        </p:txBody>
      </p:sp>
    </p:spTree>
    <p:extLst>
      <p:ext uri="{BB962C8B-B14F-4D97-AF65-F5344CB8AC3E}">
        <p14:creationId xmlns:p14="http://schemas.microsoft.com/office/powerpoint/2010/main" val="26220221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cap="none" dirty="0">
                <a:solidFill>
                  <a:srgbClr val="00B0F0"/>
                </a:solidFill>
                <a:latin typeface="+mn-lt"/>
              </a:rPr>
              <a:t>The Mind of Men Reprimanded </a:t>
            </a:r>
            <a:r>
              <a:rPr lang="en-US" sz="4000" b="1" cap="none" baseline="30000" dirty="0">
                <a:solidFill>
                  <a:srgbClr val="00B0F0"/>
                </a:solidFill>
                <a:latin typeface="+mn-lt"/>
              </a:rPr>
              <a:t>(8:33)</a:t>
            </a:r>
          </a:p>
          <a:p>
            <a:pPr algn="just">
              <a:buClr>
                <a:srgbClr val="00B0F0"/>
              </a:buClr>
              <a:buSzPct val="100000"/>
            </a:pPr>
            <a:endParaRPr lang="en-US" sz="4000" b="1" cap="none" baseline="30000" dirty="0">
              <a:solidFill>
                <a:srgbClr val="00B0F0"/>
              </a:solidFill>
              <a:latin typeface="+mn-lt"/>
            </a:endParaRP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890228"/>
            <a:ext cx="11683650" cy="1200329"/>
          </a:xfrm>
          <a:prstGeom prst="rect">
            <a:avLst/>
          </a:prstGeom>
          <a:noFill/>
        </p:spPr>
        <p:txBody>
          <a:bodyPr wrap="square" rtlCol="0">
            <a:spAutoFit/>
          </a:bodyPr>
          <a:lstStyle/>
          <a:p>
            <a:pPr algn="just"/>
            <a:r>
              <a:rPr lang="en-US" sz="2400" i="1" dirty="0"/>
              <a:t>But turning around and seeing His disciples, He rebuked Peter and said, "Get behind Me, Satan; for you are not setting your mind on God's interests, but man's." </a:t>
            </a:r>
            <a:endParaRPr lang="en-US" sz="2400" dirty="0"/>
          </a:p>
        </p:txBody>
      </p:sp>
    </p:spTree>
    <p:extLst>
      <p:ext uri="{BB962C8B-B14F-4D97-AF65-F5344CB8AC3E}">
        <p14:creationId xmlns:p14="http://schemas.microsoft.com/office/powerpoint/2010/main" val="20593600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139:23-24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308324"/>
          </a:xfrm>
          <a:prstGeom prst="rect">
            <a:avLst/>
          </a:prstGeom>
          <a:noFill/>
        </p:spPr>
        <p:txBody>
          <a:bodyPr wrap="square" rtlCol="0">
            <a:spAutoFit/>
          </a:bodyPr>
          <a:lstStyle/>
          <a:p>
            <a:pPr algn="just"/>
            <a:r>
              <a:rPr lang="en-US" sz="3600" i="1" dirty="0"/>
              <a:t>23 Search me, O God, and know my heart; Try me and know my anxious thoughts; 24 And see if there be any </a:t>
            </a:r>
            <a:r>
              <a:rPr lang="en-US" sz="3600" b="1" i="1" u="sng" dirty="0"/>
              <a:t>hurtful</a:t>
            </a:r>
            <a:r>
              <a:rPr lang="en-US" sz="3600" b="1" i="1" dirty="0"/>
              <a:t>*</a:t>
            </a:r>
            <a:r>
              <a:rPr lang="en-US" sz="3600" i="1" dirty="0"/>
              <a:t> way in me, And lead me in the everlasting way.</a:t>
            </a:r>
            <a:endParaRPr lang="en-US" sz="3600" dirty="0"/>
          </a:p>
        </p:txBody>
      </p:sp>
      <p:sp>
        <p:nvSpPr>
          <p:cNvPr id="4" name="TextBox 3">
            <a:extLst>
              <a:ext uri="{FF2B5EF4-FFF2-40B4-BE49-F238E27FC236}">
                <a16:creationId xmlns:a16="http://schemas.microsoft.com/office/drawing/2014/main" id="{D9812F3F-4F68-4739-9C6C-56D2DFC6973C}"/>
              </a:ext>
            </a:extLst>
          </p:cNvPr>
          <p:cNvSpPr txBox="1"/>
          <p:nvPr/>
        </p:nvSpPr>
        <p:spPr>
          <a:xfrm>
            <a:off x="488516" y="3429000"/>
            <a:ext cx="4608140" cy="3046988"/>
          </a:xfrm>
          <a:prstGeom prst="rect">
            <a:avLst/>
          </a:prstGeom>
          <a:noFill/>
        </p:spPr>
        <p:txBody>
          <a:bodyPr wrap="square" rtlCol="0">
            <a:spAutoFit/>
          </a:bodyPr>
          <a:lstStyle/>
          <a:p>
            <a:pPr lvl="1"/>
            <a:r>
              <a:rPr lang="en-US" sz="3200" b="1" i="1" dirty="0"/>
              <a:t>*Hurtful</a:t>
            </a:r>
          </a:p>
          <a:p>
            <a:pPr marL="1828800" lvl="3" indent="-457200">
              <a:buFont typeface="Wingdings" panose="05000000000000000000" pitchFamily="2" charset="2"/>
              <a:buChar char="ü"/>
            </a:pPr>
            <a:r>
              <a:rPr lang="en-US" sz="3200" i="1" dirty="0"/>
              <a:t>ruinous; </a:t>
            </a:r>
          </a:p>
          <a:p>
            <a:pPr marL="1828800" lvl="3" indent="-457200">
              <a:buFont typeface="Wingdings" panose="05000000000000000000" pitchFamily="2" charset="2"/>
              <a:buChar char="ü"/>
            </a:pPr>
            <a:r>
              <a:rPr lang="en-US" sz="3200" i="1" dirty="0"/>
              <a:t>grievous; </a:t>
            </a:r>
          </a:p>
          <a:p>
            <a:pPr marL="1828800" lvl="3" indent="-457200">
              <a:buFont typeface="Wingdings" panose="05000000000000000000" pitchFamily="2" charset="2"/>
              <a:buChar char="ü"/>
            </a:pPr>
            <a:r>
              <a:rPr lang="en-US" sz="3200" i="1" dirty="0"/>
              <a:t>wicked; </a:t>
            </a:r>
          </a:p>
          <a:p>
            <a:pPr marL="1828800" lvl="3" indent="-457200">
              <a:buFont typeface="Wingdings" panose="05000000000000000000" pitchFamily="2" charset="2"/>
              <a:buChar char="ü"/>
            </a:pPr>
            <a:r>
              <a:rPr lang="en-US" sz="3200" i="1" dirty="0"/>
              <a:t>destructive; </a:t>
            </a:r>
          </a:p>
          <a:p>
            <a:pPr marL="1828800" lvl="3" indent="-457200">
              <a:buFont typeface="Wingdings" panose="05000000000000000000" pitchFamily="2" charset="2"/>
              <a:buChar char="ü"/>
            </a:pPr>
            <a:r>
              <a:rPr lang="en-US" sz="3200" i="1" dirty="0"/>
              <a:t>evil</a:t>
            </a:r>
            <a:endParaRPr lang="en-US" sz="3200" dirty="0"/>
          </a:p>
        </p:txBody>
      </p:sp>
      <p:sp>
        <p:nvSpPr>
          <p:cNvPr id="5" name="TextBox 4">
            <a:extLst>
              <a:ext uri="{FF2B5EF4-FFF2-40B4-BE49-F238E27FC236}">
                <a16:creationId xmlns:a16="http://schemas.microsoft.com/office/drawing/2014/main" id="{8331CDA2-3F61-4861-BCF6-2D3DF26150FB}"/>
              </a:ext>
            </a:extLst>
          </p:cNvPr>
          <p:cNvSpPr txBox="1"/>
          <p:nvPr/>
        </p:nvSpPr>
        <p:spPr>
          <a:xfrm>
            <a:off x="4913112" y="3427751"/>
            <a:ext cx="4608140" cy="3046988"/>
          </a:xfrm>
          <a:prstGeom prst="rect">
            <a:avLst/>
          </a:prstGeom>
          <a:noFill/>
        </p:spPr>
        <p:txBody>
          <a:bodyPr wrap="square" rtlCol="0">
            <a:spAutoFit/>
          </a:bodyPr>
          <a:lstStyle/>
          <a:p>
            <a:pPr marL="1828800" lvl="3" indent="-457200">
              <a:buFont typeface="Wingdings" panose="05000000000000000000" pitchFamily="2" charset="2"/>
              <a:buChar char="ü"/>
            </a:pPr>
            <a:endParaRPr lang="en-US" sz="3200" i="1" dirty="0"/>
          </a:p>
          <a:p>
            <a:pPr marL="1828800" lvl="3" indent="-457200">
              <a:buFont typeface="Wingdings" panose="05000000000000000000" pitchFamily="2" charset="2"/>
              <a:buChar char="ü"/>
            </a:pPr>
            <a:r>
              <a:rPr lang="en-US" sz="3200" i="1" dirty="0"/>
              <a:t>deadly; </a:t>
            </a:r>
          </a:p>
          <a:p>
            <a:pPr marL="1828800" lvl="3" indent="-457200">
              <a:buFont typeface="Wingdings" panose="05000000000000000000" pitchFamily="2" charset="2"/>
              <a:buChar char="ü"/>
            </a:pPr>
            <a:r>
              <a:rPr lang="en-US" sz="3200" i="1" dirty="0"/>
              <a:t>damaging; </a:t>
            </a:r>
          </a:p>
          <a:p>
            <a:pPr marL="1828800" lvl="3" indent="-457200">
              <a:buFont typeface="Wingdings" panose="05000000000000000000" pitchFamily="2" charset="2"/>
              <a:buChar char="ü"/>
            </a:pPr>
            <a:r>
              <a:rPr lang="en-US" sz="3200" i="1" dirty="0"/>
              <a:t>heinous; </a:t>
            </a:r>
          </a:p>
          <a:p>
            <a:pPr marL="1828800" lvl="3" indent="-457200">
              <a:buFont typeface="Wingdings" panose="05000000000000000000" pitchFamily="2" charset="2"/>
              <a:buChar char="ü"/>
            </a:pPr>
            <a:r>
              <a:rPr lang="en-US" sz="3200" i="1" dirty="0"/>
              <a:t>malicious; </a:t>
            </a:r>
          </a:p>
          <a:p>
            <a:pPr marL="1828800" lvl="3" indent="-457200">
              <a:buFont typeface="Wingdings" panose="05000000000000000000" pitchFamily="2" charset="2"/>
              <a:buChar char="ü"/>
            </a:pPr>
            <a:r>
              <a:rPr lang="en-US" sz="3200" i="1" dirty="0"/>
              <a:t>harmful</a:t>
            </a:r>
            <a:endParaRPr lang="en-US" sz="3200" dirty="0"/>
          </a:p>
        </p:txBody>
      </p:sp>
    </p:spTree>
    <p:extLst>
      <p:ext uri="{BB962C8B-B14F-4D97-AF65-F5344CB8AC3E}">
        <p14:creationId xmlns:p14="http://schemas.microsoft.com/office/powerpoint/2010/main" val="24698085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250"/>
                                        <p:tgtEl>
                                          <p:spTgt spid="4">
                                            <p:txEl>
                                              <p:pRg st="0" end="0"/>
                                            </p:txEl>
                                          </p:spTgt>
                                        </p:tgtEl>
                                      </p:cBhvr>
                                    </p:animEffect>
                                  </p:childTnLst>
                                </p:cTn>
                              </p:par>
                            </p:childTnLst>
                          </p:cTn>
                        </p:par>
                        <p:par>
                          <p:cTn id="8" fill="hold">
                            <p:stCondLst>
                              <p:cond delay="10000"/>
                            </p:stCondLst>
                            <p:childTnLst>
                              <p:par>
                                <p:cTn id="9" presetID="10" presetClass="entr" presetSubtype="0" fill="hold" nodeType="afterEffect">
                                  <p:stCondLst>
                                    <p:cond delay="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250"/>
                                        <p:tgtEl>
                                          <p:spTgt spid="4">
                                            <p:txEl>
                                              <p:pRg st="1" end="1"/>
                                            </p:txEl>
                                          </p:spTgt>
                                        </p:tgtEl>
                                      </p:cBhvr>
                                    </p:animEffect>
                                  </p:childTnLst>
                                </p:cTn>
                              </p:par>
                            </p:childTnLst>
                          </p:cTn>
                        </p:par>
                        <p:par>
                          <p:cTn id="12" fill="hold">
                            <p:stCondLst>
                              <p:cond delay="13000"/>
                            </p:stCondLst>
                            <p:childTnLst>
                              <p:par>
                                <p:cTn id="13" presetID="10" presetClass="entr" presetSubtype="0" fill="hold" nodeType="afterEffect">
                                  <p:stCondLst>
                                    <p:cond delay="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250"/>
                                        <p:tgtEl>
                                          <p:spTgt spid="4">
                                            <p:txEl>
                                              <p:pRg st="2" end="2"/>
                                            </p:txEl>
                                          </p:spTgt>
                                        </p:tgtEl>
                                      </p:cBhvr>
                                    </p:animEffect>
                                  </p:childTnLst>
                                </p:cTn>
                              </p:par>
                            </p:childTnLst>
                          </p:cTn>
                        </p:par>
                        <p:par>
                          <p:cTn id="16" fill="hold">
                            <p:stCondLst>
                              <p:cond delay="16000"/>
                            </p:stCondLst>
                            <p:childTnLst>
                              <p:par>
                                <p:cTn id="17" presetID="10" presetClass="entr" presetSubtype="0" fill="hold" nodeType="afterEffect">
                                  <p:stCondLst>
                                    <p:cond delay="7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250"/>
                                        <p:tgtEl>
                                          <p:spTgt spid="4">
                                            <p:txEl>
                                              <p:pRg st="3" end="3"/>
                                            </p:txEl>
                                          </p:spTgt>
                                        </p:tgtEl>
                                      </p:cBhvr>
                                    </p:animEffect>
                                  </p:childTnLst>
                                </p:cTn>
                              </p:par>
                            </p:childTnLst>
                          </p:cTn>
                        </p:par>
                        <p:par>
                          <p:cTn id="20" fill="hold">
                            <p:stCondLst>
                              <p:cond delay="19000"/>
                            </p:stCondLst>
                            <p:childTnLst>
                              <p:par>
                                <p:cTn id="21" presetID="10" presetClass="entr" presetSubtype="0" fill="hold" nodeType="afterEffect">
                                  <p:stCondLst>
                                    <p:cond delay="7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250"/>
                                        <p:tgtEl>
                                          <p:spTgt spid="4">
                                            <p:txEl>
                                              <p:pRg st="4" end="4"/>
                                            </p:txEl>
                                          </p:spTgt>
                                        </p:tgtEl>
                                      </p:cBhvr>
                                    </p:animEffect>
                                  </p:childTnLst>
                                </p:cTn>
                              </p:par>
                            </p:childTnLst>
                          </p:cTn>
                        </p:par>
                        <p:par>
                          <p:cTn id="24" fill="hold">
                            <p:stCondLst>
                              <p:cond delay="22000"/>
                            </p:stCondLst>
                            <p:childTnLst>
                              <p:par>
                                <p:cTn id="25" presetID="10" presetClass="entr" presetSubtype="0" fill="hold" nodeType="afterEffect">
                                  <p:stCondLst>
                                    <p:cond delay="7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250"/>
                                        <p:tgtEl>
                                          <p:spTgt spid="4">
                                            <p:txEl>
                                              <p:pRg st="5" end="5"/>
                                            </p:txEl>
                                          </p:spTgt>
                                        </p:tgtEl>
                                      </p:cBhvr>
                                    </p:animEffect>
                                  </p:childTnLst>
                                </p:cTn>
                              </p:par>
                            </p:childTnLst>
                          </p:cTn>
                        </p:par>
                        <p:par>
                          <p:cTn id="28" fill="hold">
                            <p:stCondLst>
                              <p:cond delay="25000"/>
                            </p:stCondLst>
                            <p:childTnLst>
                              <p:par>
                                <p:cTn id="29" presetID="10" presetClass="entr" presetSubtype="0" fill="hold" nodeType="afterEffect">
                                  <p:stCondLst>
                                    <p:cond delay="75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2250"/>
                                        <p:tgtEl>
                                          <p:spTgt spid="5">
                                            <p:txEl>
                                              <p:pRg st="1" end="1"/>
                                            </p:txEl>
                                          </p:spTgt>
                                        </p:tgtEl>
                                      </p:cBhvr>
                                    </p:animEffect>
                                  </p:childTnLst>
                                </p:cTn>
                              </p:par>
                            </p:childTnLst>
                          </p:cTn>
                        </p:par>
                        <p:par>
                          <p:cTn id="32" fill="hold">
                            <p:stCondLst>
                              <p:cond delay="28000"/>
                            </p:stCondLst>
                            <p:childTnLst>
                              <p:par>
                                <p:cTn id="33" presetID="10" presetClass="entr" presetSubtype="0" fill="hold" nodeType="afterEffect">
                                  <p:stCondLst>
                                    <p:cond delay="75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2250"/>
                                        <p:tgtEl>
                                          <p:spTgt spid="5">
                                            <p:txEl>
                                              <p:pRg st="2" end="2"/>
                                            </p:txEl>
                                          </p:spTgt>
                                        </p:tgtEl>
                                      </p:cBhvr>
                                    </p:animEffect>
                                  </p:childTnLst>
                                </p:cTn>
                              </p:par>
                            </p:childTnLst>
                          </p:cTn>
                        </p:par>
                        <p:par>
                          <p:cTn id="36" fill="hold">
                            <p:stCondLst>
                              <p:cond delay="31000"/>
                            </p:stCondLst>
                            <p:childTnLst>
                              <p:par>
                                <p:cTn id="37" presetID="10" presetClass="entr" presetSubtype="0" fill="hold" nodeType="afterEffect">
                                  <p:stCondLst>
                                    <p:cond delay="75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2250"/>
                                        <p:tgtEl>
                                          <p:spTgt spid="5">
                                            <p:txEl>
                                              <p:pRg st="3" end="3"/>
                                            </p:txEl>
                                          </p:spTgt>
                                        </p:tgtEl>
                                      </p:cBhvr>
                                    </p:animEffect>
                                  </p:childTnLst>
                                </p:cTn>
                              </p:par>
                            </p:childTnLst>
                          </p:cTn>
                        </p:par>
                        <p:par>
                          <p:cTn id="40" fill="hold">
                            <p:stCondLst>
                              <p:cond delay="34000"/>
                            </p:stCondLst>
                            <p:childTnLst>
                              <p:par>
                                <p:cTn id="41" presetID="10" presetClass="entr" presetSubtype="0" fill="hold" nodeType="afterEffect">
                                  <p:stCondLst>
                                    <p:cond delay="75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2250"/>
                                        <p:tgtEl>
                                          <p:spTgt spid="5">
                                            <p:txEl>
                                              <p:pRg st="4" end="4"/>
                                            </p:txEl>
                                          </p:spTgt>
                                        </p:tgtEl>
                                      </p:cBhvr>
                                    </p:animEffect>
                                  </p:childTnLst>
                                </p:cTn>
                              </p:par>
                            </p:childTnLst>
                          </p:cTn>
                        </p:par>
                        <p:par>
                          <p:cTn id="44" fill="hold">
                            <p:stCondLst>
                              <p:cond delay="37000"/>
                            </p:stCondLst>
                            <p:childTnLst>
                              <p:par>
                                <p:cTn id="45" presetID="10" presetClass="entr" presetSubtype="0" fill="hold" nodeType="afterEffect">
                                  <p:stCondLst>
                                    <p:cond delay="75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22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t>The Mind of Christ</a:t>
            </a:r>
          </a:p>
          <a:p>
            <a:pPr algn="ctr"/>
            <a:r>
              <a:rPr lang="en-US" sz="4000" b="1" dirty="0"/>
              <a:t>Mark 8:31-33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3014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8:27-30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32311"/>
          </a:xfrm>
          <a:prstGeom prst="rect">
            <a:avLst/>
          </a:prstGeom>
          <a:noFill/>
        </p:spPr>
        <p:txBody>
          <a:bodyPr wrap="square" rtlCol="0">
            <a:spAutoFit/>
          </a:bodyPr>
          <a:lstStyle/>
          <a:p>
            <a:pPr algn="just"/>
            <a:r>
              <a:rPr lang="en-US" sz="3600" i="1" dirty="0"/>
              <a:t>27 Jesus went out, along with His disciples, to the villages of Caesarea Philippi; and on the way He questioned His disciples, saying to them, "Who do people say that I am?" 28 They told Him, saying, "John the Baptist; and others say Elijah; but others, one of the prophets." 29 And He continued by questioning them, "But who do you say that I am?" Peter answered and said to Him, "You are the Christ." 30 And He warned them to tell no one about Him. </a:t>
            </a:r>
            <a:endParaRPr lang="en-US" sz="36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8:31-33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32311"/>
          </a:xfrm>
          <a:prstGeom prst="rect">
            <a:avLst/>
          </a:prstGeom>
          <a:noFill/>
        </p:spPr>
        <p:txBody>
          <a:bodyPr wrap="square" rtlCol="0">
            <a:spAutoFit/>
          </a:bodyPr>
          <a:lstStyle/>
          <a:p>
            <a:pPr algn="just"/>
            <a:r>
              <a:rPr lang="en-US" sz="3600" i="1" dirty="0"/>
              <a:t>31 And He began to teach them that the Son of Man must suffer many things and be rejected by the elders and the chief priests and the scribes, and be killed, and after three days rise again. 32 And He was stating the matter plainly. And Peter took Him aside and began to rebuke Him. 33 But turning around and seeing His disciples, He rebuked Peter and said, "Get behind Me, Satan; for you are not setting your mind on God's interests, but man's." </a:t>
            </a:r>
            <a:endParaRPr lang="en-US" sz="3600" dirty="0"/>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554545"/>
          </a:xfrm>
          <a:prstGeom prst="rect">
            <a:avLst/>
          </a:prstGeom>
          <a:noFill/>
        </p:spPr>
        <p:txBody>
          <a:bodyPr wrap="square" rtlCol="0">
            <a:spAutoFit/>
          </a:bodyPr>
          <a:lstStyle/>
          <a:p>
            <a:pPr algn="just"/>
            <a:r>
              <a:rPr lang="en-US" sz="4000" b="1" dirty="0"/>
              <a:t>We must realize how fickle our hearts can be, so easily rejecting the truth of Christ, and resolve by God’s grace to hear and to heed the mind of Christ.</a:t>
            </a:r>
            <a:endParaRPr lang="en-US" sz="4000" dirty="0"/>
          </a:p>
        </p:txBody>
      </p:sp>
    </p:spTree>
    <p:extLst>
      <p:ext uri="{BB962C8B-B14F-4D97-AF65-F5344CB8AC3E}">
        <p14:creationId xmlns:p14="http://schemas.microsoft.com/office/powerpoint/2010/main" val="9908088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4000" b="1" cap="none" dirty="0">
                <a:solidFill>
                  <a:srgbClr val="00B0F0"/>
                </a:solidFill>
                <a:latin typeface="+mn-lt"/>
              </a:rPr>
              <a:t>The Mind of Christ Revealed </a:t>
            </a:r>
            <a:r>
              <a:rPr lang="en-US" sz="4000" b="1" cap="none" baseline="30000" dirty="0">
                <a:solidFill>
                  <a:srgbClr val="00B0F0"/>
                </a:solidFill>
              </a:rPr>
              <a:t>(8:31-32a)</a:t>
            </a:r>
          </a:p>
          <a:p>
            <a:pPr algn="just">
              <a:buClr>
                <a:srgbClr val="00B0F0"/>
              </a:buClr>
              <a:buSzPct val="100000"/>
            </a:pPr>
            <a:endParaRPr lang="en-US" sz="4000" b="1" cap="none" baseline="30000" dirty="0">
              <a:solidFill>
                <a:srgbClr val="00B0F0"/>
              </a:solidFill>
              <a:latin typeface="+mn-lt"/>
            </a:endParaRP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569660"/>
          </a:xfrm>
          <a:prstGeom prst="rect">
            <a:avLst/>
          </a:prstGeom>
          <a:noFill/>
        </p:spPr>
        <p:txBody>
          <a:bodyPr wrap="square" rtlCol="0">
            <a:spAutoFit/>
          </a:bodyPr>
          <a:lstStyle/>
          <a:p>
            <a:pPr algn="just"/>
            <a:r>
              <a:rPr lang="en-US" sz="2400" i="1" dirty="0"/>
              <a:t>31 And He began to teach them that the Son of Man must suffer many things and be rejected by the elders and the chief priests and the scribes, and be killed, and after three days rise again. 32 And He was stating the matter plainly. </a:t>
            </a:r>
            <a:endParaRPr lang="en-US" sz="24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advClick="0" advTm="7000">
        <p:fad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Jeremiah 33:15-16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970318"/>
          </a:xfrm>
          <a:prstGeom prst="rect">
            <a:avLst/>
          </a:prstGeom>
          <a:noFill/>
        </p:spPr>
        <p:txBody>
          <a:bodyPr wrap="square" rtlCol="0">
            <a:spAutoFit/>
          </a:bodyPr>
          <a:lstStyle/>
          <a:p>
            <a:pPr algn="just"/>
            <a:r>
              <a:rPr lang="en-US" sz="3600" i="1" dirty="0"/>
              <a:t>“15 In those days and at that time I will cause a righteous Branch of David to spring forth; and He shall execute justice and righteousness on the earth. 16 In those days Judah will be saved and Jerusalem will dwell in safety; and this is the name by which she will be called: the Lord is our righteousness.”</a:t>
            </a:r>
            <a:r>
              <a:rPr lang="en-US" sz="3600" dirty="0"/>
              <a:t> </a:t>
            </a:r>
          </a:p>
        </p:txBody>
      </p:sp>
    </p:spTree>
    <p:extLst>
      <p:ext uri="{BB962C8B-B14F-4D97-AF65-F5344CB8AC3E}">
        <p14:creationId xmlns:p14="http://schemas.microsoft.com/office/powerpoint/2010/main" val="20906302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4000" b="1" cap="none" dirty="0">
                <a:solidFill>
                  <a:srgbClr val="00B0F0"/>
                </a:solidFill>
                <a:latin typeface="+mn-lt"/>
              </a:rPr>
              <a:t>The Mind of Christ Revealed </a:t>
            </a:r>
            <a:r>
              <a:rPr lang="en-US" sz="4000" b="1" cap="none" baseline="30000" dirty="0">
                <a:solidFill>
                  <a:srgbClr val="00B0F0"/>
                </a:solidFill>
              </a:rPr>
              <a:t>(8:31-32a)</a:t>
            </a:r>
          </a:p>
          <a:p>
            <a:pPr algn="just">
              <a:buClr>
                <a:srgbClr val="00B0F0"/>
              </a:buClr>
              <a:buSzPct val="100000"/>
            </a:pPr>
            <a:endParaRPr lang="en-US" sz="4000" b="1" cap="none" baseline="30000" dirty="0">
              <a:solidFill>
                <a:srgbClr val="00B0F0"/>
              </a:solidFill>
              <a:latin typeface="+mn-lt"/>
            </a:endParaRP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569660"/>
          </a:xfrm>
          <a:prstGeom prst="rect">
            <a:avLst/>
          </a:prstGeom>
          <a:noFill/>
        </p:spPr>
        <p:txBody>
          <a:bodyPr wrap="square" rtlCol="0">
            <a:spAutoFit/>
          </a:bodyPr>
          <a:lstStyle/>
          <a:p>
            <a:pPr algn="just"/>
            <a:r>
              <a:rPr lang="en-US" sz="2400" i="1" dirty="0"/>
              <a:t>31 And He began to teach them that the Son of Man must suffer many things and be rejected by the elders and the chief priests and the scribes, and be killed, and after three days rise again. 32 And He was stating the matter plainly. </a:t>
            </a:r>
            <a:endParaRPr lang="en-US" sz="2400" dirty="0"/>
          </a:p>
        </p:txBody>
      </p:sp>
    </p:spTree>
    <p:extLst>
      <p:ext uri="{BB962C8B-B14F-4D97-AF65-F5344CB8AC3E}">
        <p14:creationId xmlns:p14="http://schemas.microsoft.com/office/powerpoint/2010/main" val="1057082239"/>
      </p:ext>
    </p:extLst>
  </p:cSld>
  <p:clrMapOvr>
    <a:masterClrMapping/>
  </p:clrMapOvr>
  <mc:AlternateContent xmlns:mc="http://schemas.openxmlformats.org/markup-compatibility/2006" xmlns:p14="http://schemas.microsoft.com/office/powerpoint/2010/main">
    <mc:Choice Requires="p14">
      <p:transition spd="slow" p14:dur="2750" advClick="0" advTm="7000">
        <p:fad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53:3-6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32311"/>
          </a:xfrm>
          <a:prstGeom prst="rect">
            <a:avLst/>
          </a:prstGeom>
          <a:noFill/>
        </p:spPr>
        <p:txBody>
          <a:bodyPr wrap="square" rtlCol="0">
            <a:spAutoFit/>
          </a:bodyPr>
          <a:lstStyle/>
          <a:p>
            <a:pPr algn="just"/>
            <a:r>
              <a:rPr lang="en-US" sz="3600" i="1" dirty="0"/>
              <a:t>3 He was despised and forsaken of men, A man of sorrows and acquainted with grief; And like one from whom men hide their face He was despised, and we did not esteem Him. 4 Surely our griefs He Himself bore, And our sorrows He carried; Yet we ourselves esteemed Him stricken, Smitten of God, and afflicted. 5 But He was pierced through for our transgressions, He was crushed for our iniquities; The chastening for our well-being fell upon Him, And by His scourging we are healed. </a:t>
            </a:r>
          </a:p>
        </p:txBody>
      </p:sp>
    </p:spTree>
    <p:extLst>
      <p:ext uri="{BB962C8B-B14F-4D97-AF65-F5344CB8AC3E}">
        <p14:creationId xmlns:p14="http://schemas.microsoft.com/office/powerpoint/2010/main" val="16002811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4000" b="1" cap="none" dirty="0">
                <a:solidFill>
                  <a:srgbClr val="00B0F0"/>
                </a:solidFill>
                <a:latin typeface="+mn-lt"/>
              </a:rPr>
              <a:t>The Mind of Christ Revealed </a:t>
            </a:r>
            <a:r>
              <a:rPr lang="en-US" sz="4000" b="1" cap="none" baseline="30000" dirty="0">
                <a:solidFill>
                  <a:srgbClr val="00B0F0"/>
                </a:solidFill>
              </a:rPr>
              <a:t>(8:31-32a)</a:t>
            </a:r>
          </a:p>
          <a:p>
            <a:pPr algn="just">
              <a:buClr>
                <a:srgbClr val="00B0F0"/>
              </a:buClr>
              <a:buSzPct val="100000"/>
            </a:pPr>
            <a:endParaRPr lang="en-US" sz="4000" b="1" cap="none" baseline="30000" dirty="0">
              <a:solidFill>
                <a:srgbClr val="00B0F0"/>
              </a:solidFill>
              <a:latin typeface="+mn-lt"/>
            </a:endParaRP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569660"/>
          </a:xfrm>
          <a:prstGeom prst="rect">
            <a:avLst/>
          </a:prstGeom>
          <a:noFill/>
        </p:spPr>
        <p:txBody>
          <a:bodyPr wrap="square" rtlCol="0">
            <a:spAutoFit/>
          </a:bodyPr>
          <a:lstStyle/>
          <a:p>
            <a:pPr algn="just"/>
            <a:r>
              <a:rPr lang="en-US" sz="2400" i="1" dirty="0"/>
              <a:t>31 And He began to teach them that the Son of Man must suffer many things and be rejected by the </a:t>
            </a:r>
            <a:r>
              <a:rPr lang="en-US" sz="2400" b="1" i="1" dirty="0"/>
              <a:t>elders</a:t>
            </a:r>
            <a:r>
              <a:rPr lang="en-US" sz="2400" i="1" dirty="0"/>
              <a:t> and the </a:t>
            </a:r>
            <a:r>
              <a:rPr lang="en-US" sz="2400" b="1" i="1" dirty="0"/>
              <a:t>chief priests </a:t>
            </a:r>
            <a:r>
              <a:rPr lang="en-US" sz="2400" i="1" dirty="0"/>
              <a:t>and the </a:t>
            </a:r>
            <a:r>
              <a:rPr lang="en-US" sz="2400" b="1" i="1" dirty="0"/>
              <a:t>scribes</a:t>
            </a:r>
            <a:r>
              <a:rPr lang="en-US" sz="2400" i="1" dirty="0"/>
              <a:t>, and be killed, and after three days rise again. 32 And He was stating the matter plainly. </a:t>
            </a:r>
            <a:endParaRPr lang="en-US" sz="2400" dirty="0"/>
          </a:p>
        </p:txBody>
      </p:sp>
    </p:spTree>
    <p:extLst>
      <p:ext uri="{BB962C8B-B14F-4D97-AF65-F5344CB8AC3E}">
        <p14:creationId xmlns:p14="http://schemas.microsoft.com/office/powerpoint/2010/main" val="2382931383"/>
      </p:ext>
    </p:extLst>
  </p:cSld>
  <p:clrMapOvr>
    <a:masterClrMapping/>
  </p:clrMapOvr>
  <mc:AlternateContent xmlns:mc="http://schemas.openxmlformats.org/markup-compatibility/2006" xmlns:p14="http://schemas.microsoft.com/office/powerpoint/2010/main">
    <mc:Choice Requires="p14">
      <p:transition spd="slow" p14:dur="2750" advClick="0" advTm="7000">
        <p:fad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77</TotalTime>
  <Words>922</Words>
  <Application>Microsoft Office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PCSB Greek</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10</cp:revision>
  <dcterms:created xsi:type="dcterms:W3CDTF">2019-06-22T19:37:39Z</dcterms:created>
  <dcterms:modified xsi:type="dcterms:W3CDTF">2019-06-29T20:02:50Z</dcterms:modified>
</cp:coreProperties>
</file>