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90" r:id="rId2"/>
    <p:sldId id="413" r:id="rId3"/>
    <p:sldId id="391" r:id="rId4"/>
    <p:sldId id="550" r:id="rId5"/>
    <p:sldId id="551" r:id="rId6"/>
    <p:sldId id="552" r:id="rId7"/>
    <p:sldId id="539" r:id="rId8"/>
    <p:sldId id="553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odfrey" initials="EG" lastIdx="1" clrIdx="0">
    <p:extLst>
      <p:ext uri="{19B8F6BF-5375-455C-9EA6-DF929625EA0E}">
        <p15:presenceInfo xmlns:p15="http://schemas.microsoft.com/office/powerpoint/2012/main" userId="61aa7c48ee0e3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5F461E"/>
    <a:srgbClr val="7A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3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861439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950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6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0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CC2A6-3C49-43EC-8950-425BC885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15ED3-B693-41E3-B462-6BBA6BAFA39D}"/>
              </a:ext>
            </a:extLst>
          </p:cNvPr>
          <p:cNvSpPr txBox="1"/>
          <p:nvPr/>
        </p:nvSpPr>
        <p:spPr>
          <a:xfrm>
            <a:off x="5210827" y="1152395"/>
            <a:ext cx="6688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Who Do You Say I Am?</a:t>
            </a:r>
          </a:p>
          <a:p>
            <a:pPr algn="ctr"/>
            <a:r>
              <a:rPr lang="en-US" sz="4000" b="1" dirty="0"/>
              <a:t>Mark 8:27-30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5A2D0-73D2-4099-B4DC-B43BBE2B49CA}"/>
              </a:ext>
            </a:extLst>
          </p:cNvPr>
          <p:cNvSpPr txBox="1"/>
          <p:nvPr/>
        </p:nvSpPr>
        <p:spPr>
          <a:xfrm>
            <a:off x="563671" y="6356958"/>
            <a:ext cx="1113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blipFill>
                  <a:blip r:embed="rId3"/>
                  <a:tile tx="0" ty="0" sx="100000" sy="100000" flip="none" algn="tl"/>
                </a:blipFill>
              </a:rPr>
              <a:t>The Authenticity, Affliction and Authority of Jesus Christ, the Son of God</a:t>
            </a:r>
            <a:endParaRPr lang="en-US" sz="24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32630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Jeremiah 10:1-5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i="1" dirty="0"/>
              <a:t>1 Hear the word which the Lord speaks to you, O house of Israel. 2 Thus says the Lord, "Do not learn the way of the nations, And do not be terrified by the signs of the heavens Although the nations are terrified by them; 3 For the customs of the peoples are delusion; Because it is wood cut from the forest, The work of the hands of a craftsman with a cutting tool. 4 "They decorate it with silver and with gold; They fasten it with nails and with hammers So that it will not totter. 5 "Like a scarecrow in a cucumber field are they, And they cannot speak; They must be carried, Because they cannot walk! Do not fear them, For they can do no harm, Nor can they do any good."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863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Jeremiah 10:6-10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i="1" dirty="0"/>
              <a:t>6 There is none like You, O Lord; You are great, and great is Your name in might. 7 Who would not fear You, O King of the nations? Indeed it is Your due! For among all the wise men of the nations And in all their kingdoms, There is none like You. 8 But they are altogether stupid and foolish In their discipline of delusion — their idol is wood! 9 Beaten silver is brought from Tarshish, And gold from </a:t>
            </a:r>
            <a:r>
              <a:rPr lang="en-US" sz="3000" i="1" dirty="0" err="1"/>
              <a:t>Uphaz</a:t>
            </a:r>
            <a:r>
              <a:rPr lang="en-US" sz="3000" i="1" dirty="0"/>
              <a:t>, The work of a craftsman and of the hands of a goldsmith; Violet and purple are their clothing; They are all the work of skilled men. 10 But the Lord is the true God; He is the living God and the everlasting King. At His wrath the earth quakes, And the nations cannot endure His indignation.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852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Matthew 16:17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/>
              <a:t>“Blessed are you, Simon </a:t>
            </a:r>
            <a:r>
              <a:rPr lang="en-US" sz="4000" i="1" dirty="0" err="1"/>
              <a:t>Barjona</a:t>
            </a:r>
            <a:r>
              <a:rPr lang="en-US" sz="4000" i="1" dirty="0"/>
              <a:t>, because flesh and blood did not reveal this to you, but My Father who is in heaven.”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9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1 Corinthians 2:14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/>
              <a:t>“But a natural man does not accept the things of the Spirit of God, for they are foolishness to him; and he cannot understand them, because they are spiritually appraised.”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06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Ephesians 2:4-5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/>
              <a:t>“4 But God, being rich in mercy, because of His great love with which He loved us, 5 even when we were dead in our transgressions, made us alive together with Christ (by grace you have been saved)…”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00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Matthew 16:17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/>
              <a:t>“Blessed are you, Simon </a:t>
            </a:r>
            <a:r>
              <a:rPr lang="en-US" sz="4000" i="1" dirty="0" err="1"/>
              <a:t>Barjona</a:t>
            </a:r>
            <a:r>
              <a:rPr lang="en-US" sz="4000" i="1" dirty="0"/>
              <a:t>, because flesh and blood did not reveal this to you, but My Father who is in heaven.”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3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1 Peter 3:15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/>
              <a:t>“but sanctify Christ as Lord in your hearts, always being ready to make a defense to everyone who asks you to give an account for the hope that is in you, yet with gentleness and reverence.”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94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1 Peter 3:14-16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893F3-B5CF-418E-8E09-15DEDC8968F3}"/>
              </a:ext>
            </a:extLst>
          </p:cNvPr>
          <p:cNvSpPr txBox="1"/>
          <p:nvPr/>
        </p:nvSpPr>
        <p:spPr>
          <a:xfrm>
            <a:off x="288192" y="977678"/>
            <a:ext cx="11590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/>
              <a:t>“14 But even if you should suffer for the sake of righteousness, you are blessed. AND DO NOT FEAR THEIR INTIMIDATION, AND DO NOT BE TROUBLED, 15 </a:t>
            </a:r>
            <a:r>
              <a:rPr lang="en-US" sz="3600" b="1" i="1" dirty="0"/>
              <a:t>but sanctify Christ as Lord in your hearts, always being ready to make a defense to everyone who asks you to give an account for the hope that is in you, yet with gentleness and reverence</a:t>
            </a:r>
            <a:r>
              <a:rPr lang="en-US" sz="3600" i="1" dirty="0"/>
              <a:t>; 16 and keep a good conscience so that in the thing in which you are slandered, those who revile your good behavior in Christ will be put to shame.”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61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Matthew 16:17-18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893F3-B5CF-418E-8E09-15DEDC8968F3}"/>
              </a:ext>
            </a:extLst>
          </p:cNvPr>
          <p:cNvSpPr txBox="1"/>
          <p:nvPr/>
        </p:nvSpPr>
        <p:spPr>
          <a:xfrm>
            <a:off x="288192" y="977678"/>
            <a:ext cx="11590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/>
              <a:t>17 And Jesus said to him, "Blessed are you, Simon </a:t>
            </a:r>
            <a:r>
              <a:rPr lang="en-US" sz="4000" i="1" dirty="0" err="1"/>
              <a:t>Barjona</a:t>
            </a:r>
            <a:r>
              <a:rPr lang="en-US" sz="4000" i="1" dirty="0"/>
              <a:t>, because flesh and blood did not reveal this to you, but My Father who is in heaven. 18 I also say to you that you are Peter, and upon this rock I will build My church; and the gates of Hades will not overpower it.” </a:t>
            </a:r>
          </a:p>
        </p:txBody>
      </p:sp>
    </p:spTree>
    <p:extLst>
      <p:ext uri="{BB962C8B-B14F-4D97-AF65-F5344CB8AC3E}">
        <p14:creationId xmlns:p14="http://schemas.microsoft.com/office/powerpoint/2010/main" val="39732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4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An applicational question: What shall we say then? </a:t>
            </a:r>
            <a:r>
              <a:rPr lang="en-US" sz="4000" b="1" cap="none" baseline="30000" dirty="0">
                <a:solidFill>
                  <a:srgbClr val="00B0F0"/>
                </a:solidFill>
                <a:latin typeface="+mn-lt"/>
              </a:rPr>
              <a:t>(8:30)</a:t>
            </a:r>
          </a:p>
          <a:p>
            <a:pPr algn="just">
              <a:buClr>
                <a:srgbClr val="00B0F0"/>
              </a:buClr>
              <a:buSzPct val="100000"/>
            </a:pPr>
            <a:endParaRPr lang="en-US" sz="4000" b="1" cap="none" baseline="30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92B7-91BB-4E6C-A74D-7A1A42DD032F}"/>
              </a:ext>
            </a:extLst>
          </p:cNvPr>
          <p:cNvSpPr txBox="1"/>
          <p:nvPr/>
        </p:nvSpPr>
        <p:spPr>
          <a:xfrm>
            <a:off x="207668" y="1541580"/>
            <a:ext cx="1168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And He warned them to tell no one about Him.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35186-668A-41F8-B6E8-CE01E50B007E}"/>
              </a:ext>
            </a:extLst>
          </p:cNvPr>
          <p:cNvSpPr txBox="1"/>
          <p:nvPr/>
        </p:nvSpPr>
        <p:spPr>
          <a:xfrm>
            <a:off x="195178" y="2398512"/>
            <a:ext cx="11683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Believers are called to hold nothing back, to share the gospel to all creation; that in our goings we are to stay focused on this one task, </a:t>
            </a:r>
            <a:r>
              <a:rPr lang="en-US" sz="3200" b="1" dirty="0"/>
              <a:t>to make disciples </a:t>
            </a:r>
            <a:r>
              <a:rPr lang="en-US" sz="3200" dirty="0"/>
              <a:t>– learners and followers of Jesus. Who do you say that Jesus is? Can you say, “My Lord, My God, My Savior, My all-in-all;” not just in your closet; not just in the quietness of  your heart; but confess with your mouth Jesus as Lord and believe in your heart He has raised from the dead. </a:t>
            </a:r>
          </a:p>
        </p:txBody>
      </p:sp>
    </p:spTree>
    <p:extLst>
      <p:ext uri="{BB962C8B-B14F-4D97-AF65-F5344CB8AC3E}">
        <p14:creationId xmlns:p14="http://schemas.microsoft.com/office/powerpoint/2010/main" val="95700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Mark 8:27-30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/>
              <a:t>27 Jesus went out, along with His disciples, to the villages of Caesarea Philippi; and on the way He questioned His disciples, saying to them, "Who do people say that I am?" 28 They told Him, saying, "John the Baptist; and others say Elijah; but others, one of the prophets." 29 And He continued by questioning them, "But who do you say that I am?" Peter answered and said to Him, "You are the Christ." 30 And He warned them to tell no one about Him.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7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CC2A6-3C49-43EC-8950-425BC885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15ED3-B693-41E3-B462-6BBA6BAFA39D}"/>
              </a:ext>
            </a:extLst>
          </p:cNvPr>
          <p:cNvSpPr txBox="1"/>
          <p:nvPr/>
        </p:nvSpPr>
        <p:spPr>
          <a:xfrm>
            <a:off x="5210827" y="1152395"/>
            <a:ext cx="6688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Who Do You Say I Am?</a:t>
            </a:r>
          </a:p>
          <a:p>
            <a:pPr algn="ctr"/>
            <a:r>
              <a:rPr lang="en-US" sz="4000" b="1" dirty="0"/>
              <a:t>Mark 8:27-30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5A2D0-73D2-4099-B4DC-B43BBE2B49CA}"/>
              </a:ext>
            </a:extLst>
          </p:cNvPr>
          <p:cNvSpPr txBox="1"/>
          <p:nvPr/>
        </p:nvSpPr>
        <p:spPr>
          <a:xfrm>
            <a:off x="563671" y="6356958"/>
            <a:ext cx="1113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blipFill>
                  <a:blip r:embed="rId3"/>
                  <a:tile tx="0" ty="0" sx="100000" sy="100000" flip="none" algn="tl"/>
                </a:blipFill>
              </a:rPr>
              <a:t>The Authenticity, Affliction and Authority of Jesus Christ, the Son of God</a:t>
            </a:r>
            <a:endParaRPr lang="en-US" sz="24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2016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AutoNum type="romanUcPeriod"/>
            </a:pPr>
            <a:r>
              <a:rPr lang="en-US" sz="4000" b="1" cap="none">
                <a:solidFill>
                  <a:srgbClr val="00B0F0"/>
                </a:solidFill>
                <a:latin typeface="+mn-lt"/>
              </a:rPr>
              <a:t>A starting question: Where are we? </a:t>
            </a:r>
            <a:r>
              <a:rPr lang="en-US" sz="4000" b="1" cap="none" baseline="30000">
                <a:solidFill>
                  <a:srgbClr val="00B0F0"/>
                </a:solidFill>
                <a:latin typeface="+mn-lt"/>
              </a:rPr>
              <a:t>(8:27a)</a:t>
            </a:r>
          </a:p>
          <a:p>
            <a:pPr algn="just">
              <a:buClr>
                <a:srgbClr val="00B0F0"/>
              </a:buClr>
              <a:buSzPct val="100000"/>
            </a:pPr>
            <a:endParaRPr lang="en-US" sz="4000" b="1" cap="none" baseline="30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92B7-91BB-4E6C-A74D-7A1A42DD032F}"/>
              </a:ext>
            </a:extLst>
          </p:cNvPr>
          <p:cNvSpPr txBox="1"/>
          <p:nvPr/>
        </p:nvSpPr>
        <p:spPr>
          <a:xfrm>
            <a:off x="207668" y="1196806"/>
            <a:ext cx="11683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/>
              <a:t>And Jesus went out, along with His disciples, to the villages of Caesarea Philippi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3265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3992B7-91BB-4E6C-A74D-7A1A42DD032F}"/>
              </a:ext>
            </a:extLst>
          </p:cNvPr>
          <p:cNvSpPr txBox="1"/>
          <p:nvPr/>
        </p:nvSpPr>
        <p:spPr>
          <a:xfrm>
            <a:off x="8201839" y="1454964"/>
            <a:ext cx="3342460" cy="3308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Jesus went out, along with His disciples, to the villages of Caesarea Philippi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1839" y="191803"/>
            <a:ext cx="3342460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00050" indent="-400050">
              <a:buAutoNum type="romanUcPeriod"/>
            </a:pPr>
            <a:r>
              <a:rPr lang="en-US" sz="2400" dirty="0"/>
              <a:t>A starting question: Where are we? </a:t>
            </a:r>
            <a:r>
              <a:rPr lang="en-US" sz="2400" baseline="30000" dirty="0"/>
              <a:t>(8:27a)</a:t>
            </a:r>
          </a:p>
          <a:p>
            <a:endParaRPr lang="en-US" sz="1800" baseline="30000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A5CABEC-727A-44AD-9FA4-18F870548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878" b="-1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Mark 8:27-30</a:t>
            </a:r>
          </a:p>
        </p:txBody>
      </p:sp>
      <p:pic>
        <p:nvPicPr>
          <p:cNvPr id="5" name="Picture 4" descr="An image of a river&#10;&#10;Description automatically generated">
            <a:extLst>
              <a:ext uri="{FF2B5EF4-FFF2-40B4-BE49-F238E27FC236}">
                <a16:creationId xmlns:a16="http://schemas.microsoft.com/office/drawing/2014/main" id="{761B81B0-C80B-45B5-A2CD-DEE4395F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8267"/>
            <a:ext cx="12192000" cy="773126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4C89061-234C-450F-B47C-3184D83E89E6}"/>
              </a:ext>
            </a:extLst>
          </p:cNvPr>
          <p:cNvSpPr/>
          <p:nvPr/>
        </p:nvSpPr>
        <p:spPr>
          <a:xfrm rot="20221770">
            <a:off x="7089732" y="1979112"/>
            <a:ext cx="2179528" cy="37578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51AE6-AE94-48FE-BC22-1D74009646F3}"/>
              </a:ext>
            </a:extLst>
          </p:cNvPr>
          <p:cNvSpPr txBox="1"/>
          <p:nvPr/>
        </p:nvSpPr>
        <p:spPr>
          <a:xfrm>
            <a:off x="8718236" y="1184364"/>
            <a:ext cx="2818916" cy="461665"/>
          </a:xfrm>
          <a:prstGeom prst="rect">
            <a:avLst/>
          </a:prstGeom>
          <a:solidFill>
            <a:srgbClr val="222222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The Shrine of Pan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2C254C5-ECCC-428B-B7C0-74C2834015DC}"/>
              </a:ext>
            </a:extLst>
          </p:cNvPr>
          <p:cNvSpPr/>
          <p:nvPr/>
        </p:nvSpPr>
        <p:spPr>
          <a:xfrm rot="19531668">
            <a:off x="4198888" y="1717856"/>
            <a:ext cx="2179528" cy="37578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77AFD-0978-4D0F-909C-D4FB76C3C2DF}"/>
              </a:ext>
            </a:extLst>
          </p:cNvPr>
          <p:cNvSpPr txBox="1"/>
          <p:nvPr/>
        </p:nvSpPr>
        <p:spPr>
          <a:xfrm>
            <a:off x="4785035" y="722840"/>
            <a:ext cx="2971777" cy="461665"/>
          </a:xfrm>
          <a:prstGeom prst="rect">
            <a:avLst/>
          </a:prstGeom>
          <a:solidFill>
            <a:srgbClr val="222222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The gates of hades</a:t>
            </a:r>
          </a:p>
        </p:txBody>
      </p:sp>
    </p:spTree>
    <p:extLst>
      <p:ext uri="{BB962C8B-B14F-4D97-AF65-F5344CB8AC3E}">
        <p14:creationId xmlns:p14="http://schemas.microsoft.com/office/powerpoint/2010/main" val="12793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2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A general question: Who do people say that I am? </a:t>
            </a:r>
            <a:r>
              <a:rPr lang="en-US" sz="4000" b="1" cap="none" baseline="30000" dirty="0">
                <a:solidFill>
                  <a:srgbClr val="00B0F0"/>
                </a:solidFill>
                <a:latin typeface="+mn-lt"/>
              </a:rPr>
              <a:t>(8:27b-28)</a:t>
            </a:r>
          </a:p>
          <a:p>
            <a:pPr algn="just">
              <a:buClr>
                <a:srgbClr val="00B0F0"/>
              </a:buClr>
              <a:buSzPct val="100000"/>
            </a:pPr>
            <a:endParaRPr lang="en-US" sz="4000" b="1" cap="none" baseline="30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92B7-91BB-4E6C-A74D-7A1A42DD032F}"/>
              </a:ext>
            </a:extLst>
          </p:cNvPr>
          <p:cNvSpPr txBox="1"/>
          <p:nvPr/>
        </p:nvSpPr>
        <p:spPr>
          <a:xfrm>
            <a:off x="207668" y="1541580"/>
            <a:ext cx="11683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/>
              <a:t>And Jesus went out, along with His disciples, to the villages of Caesarea Philippi; and on the way He </a:t>
            </a:r>
            <a:r>
              <a:rPr lang="en-US" sz="2800" i="1" u="sng" dirty="0"/>
              <a:t>questioned</a:t>
            </a:r>
            <a:r>
              <a:rPr lang="en-US" sz="2800" i="1" dirty="0"/>
              <a:t> His disciples, saying to them, "Who do people say that I am?"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147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Who did Jesus claim to be?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/>
              <a:t>John 10:30 - “I and the Father are one.”</a:t>
            </a:r>
            <a:r>
              <a:rPr lang="en-US" sz="3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60653-173B-4C5A-9786-E8D0FB497F9D}"/>
              </a:ext>
            </a:extLst>
          </p:cNvPr>
          <p:cNvSpPr txBox="1"/>
          <p:nvPr/>
        </p:nvSpPr>
        <p:spPr>
          <a:xfrm>
            <a:off x="288192" y="1607266"/>
            <a:ext cx="1159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i="1" dirty="0"/>
              <a:t>John 10:33 - “For a good work we do not stone You, but for blasphemy; and because You, being a man, make Yourself out to be </a:t>
            </a:r>
            <a:r>
              <a:rPr lang="en-US" sz="3200" b="1" i="1" u="sng" dirty="0"/>
              <a:t>God</a:t>
            </a:r>
            <a:r>
              <a:rPr lang="en-US" sz="3200" i="1" dirty="0"/>
              <a:t>.”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730DB-7F79-4A5D-9617-C6A204A72C58}"/>
              </a:ext>
            </a:extLst>
          </p:cNvPr>
          <p:cNvSpPr txBox="1"/>
          <p:nvPr/>
        </p:nvSpPr>
        <p:spPr>
          <a:xfrm>
            <a:off x="275702" y="3558479"/>
            <a:ext cx="11590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/>
              <a:t>John 8:58 – Jesus said, “Truly, truly, I say to you, before Abraham was born, I am.”</a:t>
            </a:r>
            <a:r>
              <a:rPr lang="en-US" sz="3200" b="1" dirty="0"/>
              <a:t>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F0D23-3B8F-4FAC-86ED-EDE9DAF83007}"/>
              </a:ext>
            </a:extLst>
          </p:cNvPr>
          <p:cNvSpPr txBox="1"/>
          <p:nvPr/>
        </p:nvSpPr>
        <p:spPr>
          <a:xfrm>
            <a:off x="233232" y="4655254"/>
            <a:ext cx="11590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/>
              <a:t>Literally - </a:t>
            </a:r>
            <a:r>
              <a:rPr lang="en-US" sz="3200" dirty="0"/>
              <a:t>“Before Abraham was brought into being, I already existed.” </a:t>
            </a:r>
          </a:p>
        </p:txBody>
      </p:sp>
    </p:spTree>
    <p:extLst>
      <p:ext uri="{BB962C8B-B14F-4D97-AF65-F5344CB8AC3E}">
        <p14:creationId xmlns:p14="http://schemas.microsoft.com/office/powerpoint/2010/main" val="28832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Who did people understand Jesus to be?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90170"/>
            <a:ext cx="1159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i="1" dirty="0"/>
              <a:t>John the Baptist (see Mark 6:16)</a:t>
            </a:r>
          </a:p>
          <a:p>
            <a:pPr marL="514350" indent="-514350" algn="just">
              <a:buAutoNum type="alphaUcPeriod"/>
            </a:pPr>
            <a:r>
              <a:rPr lang="en-US" sz="3200" i="1" dirty="0"/>
              <a:t>Elijah (2 Kings 2:11-12)</a:t>
            </a:r>
          </a:p>
          <a:p>
            <a:pPr marL="514350" indent="-514350" algn="just">
              <a:buAutoNum type="alphaUcPeriod"/>
            </a:pPr>
            <a:r>
              <a:rPr lang="en-US" sz="3200" i="1" dirty="0"/>
              <a:t>One of the prophets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96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3"/>
            </a:pPr>
            <a:r>
              <a:rPr lang="en-US" sz="4000" b="1" cap="none" dirty="0">
                <a:solidFill>
                  <a:srgbClr val="00B0F0"/>
                </a:solidFill>
                <a:latin typeface="+mn-lt"/>
              </a:rPr>
              <a:t>A personal question: Who do YOU say I am? </a:t>
            </a:r>
            <a:r>
              <a:rPr lang="en-US" sz="4000" b="1" cap="none" baseline="30000" dirty="0">
                <a:solidFill>
                  <a:srgbClr val="00B0F0"/>
                </a:solidFill>
                <a:latin typeface="+mn-lt"/>
              </a:rPr>
              <a:t>(8:29)</a:t>
            </a:r>
          </a:p>
          <a:p>
            <a:pPr algn="just">
              <a:buClr>
                <a:srgbClr val="00B0F0"/>
              </a:buClr>
              <a:buSzPct val="100000"/>
            </a:pPr>
            <a:endParaRPr lang="en-US" sz="4000" b="1" cap="none" baseline="30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92B7-91BB-4E6C-A74D-7A1A42DD032F}"/>
              </a:ext>
            </a:extLst>
          </p:cNvPr>
          <p:cNvSpPr txBox="1"/>
          <p:nvPr/>
        </p:nvSpPr>
        <p:spPr>
          <a:xfrm>
            <a:off x="207668" y="1541580"/>
            <a:ext cx="11683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/>
              <a:t>And He continued by questioning them, "But who do you say that I am?" Peter answered and said to Him, "You are the Christ."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068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1230</Words>
  <Application>Microsoft Office PowerPoint</Application>
  <PresentationFormat>Widescreen</PresentationFormat>
  <Paragraphs>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 Godfrey</cp:lastModifiedBy>
  <cp:revision>6</cp:revision>
  <dcterms:created xsi:type="dcterms:W3CDTF">2019-06-22T19:37:39Z</dcterms:created>
  <dcterms:modified xsi:type="dcterms:W3CDTF">2019-06-22T20:21:17Z</dcterms:modified>
</cp:coreProperties>
</file>