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390" r:id="rId2"/>
    <p:sldId id="413" r:id="rId3"/>
    <p:sldId id="531" r:id="rId4"/>
    <p:sldId id="504" r:id="rId5"/>
    <p:sldId id="391" r:id="rId6"/>
    <p:sldId id="506" r:id="rId7"/>
    <p:sldId id="532" r:id="rId8"/>
    <p:sldId id="533" r:id="rId9"/>
    <p:sldId id="534" r:id="rId10"/>
    <p:sldId id="521" r:id="rId11"/>
    <p:sldId id="508" r:id="rId12"/>
    <p:sldId id="529" r:id="rId13"/>
    <p:sldId id="535" r:id="rId14"/>
    <p:sldId id="536" r:id="rId15"/>
    <p:sldId id="537" r:id="rId16"/>
  </p:sldIdLst>
  <p:sldSz cx="12192000" cy="6858000"/>
  <p:notesSz cx="6954838" cy="92408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 Godfrey" initials="EG" lastIdx="1" clrIdx="0">
    <p:extLst>
      <p:ext uri="{19B8F6BF-5375-455C-9EA6-DF929625EA0E}">
        <p15:presenceInfo xmlns:p15="http://schemas.microsoft.com/office/powerpoint/2012/main" userId="61aa7c48ee0e3db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461E"/>
    <a:srgbClr val="222222"/>
    <a:srgbClr val="7A2E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1" d="100"/>
          <a:sy n="81" d="100"/>
        </p:scale>
        <p:origin x="120" y="6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63BBFF-77C1-4BF1-A3B2-2505841100BA}" type="datetimeFigureOut">
              <a:rPr lang="en-US" smtClean="0"/>
              <a:t>5/26/2019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74424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EC93879-1153-42D3-8EC7-7A3CC94658D3}" type="datetimeFigureOut">
              <a:rPr lang="en-US" smtClean="0"/>
              <a:t>5/26/2019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22546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382E1496-D8B1-4FDC-98A5-AD2561A2EE12}" type="datetimeFigureOut">
              <a:rPr lang="en-US" smtClean="0"/>
              <a:t>5/26/2019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77632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5/26/2019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58614390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5/26/2019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5349502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33EE65E-8B04-4250-B4A9-5C65F355F1A2}" type="datetimeFigureOut">
              <a:rPr lang="en-US" smtClean="0"/>
              <a:t>5/26/2019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054261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4F5881F-8E44-4F15-AB98-80B7869E49CA}" type="datetimeFigureOut">
              <a:rPr lang="en-US" smtClean="0"/>
              <a:t>5/26/2019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829666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7D2069-43FA-49C5-9F0E-58E1EB237AEF}" type="datetimeFigureOut">
              <a:rPr lang="en-US" smtClean="0"/>
              <a:t>5/26/2019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52104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5854CA-19F4-4771-B6A2-DA5C0742B220}" type="datetimeFigureOut">
              <a:rPr lang="en-US" smtClean="0"/>
              <a:t>5/26/2019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87508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5FED2BB1-BB31-4EB8-A961-18800A74EAA8}" type="datetimeFigureOut">
              <a:rPr lang="en-US" smtClean="0"/>
              <a:t>5/26/2019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47570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40B886-74BB-4D5E-9EA9-584482FE40E6}" type="datetimeFigureOut">
              <a:rPr lang="en-US" smtClean="0"/>
              <a:t>5/26/2019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49207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A4CCD1-3502-4C30-947C-75FC88992007}" type="datetimeFigureOut">
              <a:rPr lang="en-US" smtClean="0"/>
              <a:t>5/26/2019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13530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0B797A-E8AF-4231-9C64-308C5BB9ED3E}" type="datetimeFigureOut">
              <a:rPr lang="en-US" smtClean="0"/>
              <a:t>5/26/2019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10400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EB24146-07E2-48CA-8629-5887ED47FCDB}" type="datetimeFigureOut">
              <a:rPr lang="en-US" smtClean="0"/>
              <a:t>5/26/2019</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59253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407E718-B4F0-433E-A285-0013249184C0}" type="datetimeFigureOut">
              <a:rPr lang="en-US" smtClean="0"/>
              <a:t>5/26/2019</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23909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2B8E44C4-3D72-4D6E-86A4-F5491DC49E6D}" type="datetimeFigureOut">
              <a:rPr lang="en-US" smtClean="0"/>
              <a:t>5/26/2019</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41502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6B8EA14-E6AC-4B59-973C-7A06B0EDE3E3}" type="datetimeFigureOut">
              <a:rPr lang="en-US" smtClean="0"/>
              <a:t>5/26/2019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341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lumOff val="5000"/>
          </a:schemeClr>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3BB3B3F-C0CE-47CB-BCED-F49A710726FF}" type="datetimeFigureOut">
              <a:rPr lang="en-US" smtClean="0"/>
              <a:t>5/26/2019</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43324815"/>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22222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D4CC2A6-3C49-43EC-8950-425BC8853F76}"/>
              </a:ext>
            </a:extLst>
          </p:cNvPr>
          <p:cNvPicPr>
            <a:picLocks noChangeAspect="1"/>
          </p:cNvPicPr>
          <p:nvPr/>
        </p:nvPicPr>
        <p:blipFill>
          <a:blip r:embed="rId2"/>
          <a:stretch>
            <a:fillRect/>
          </a:stretch>
        </p:blipFill>
        <p:spPr>
          <a:xfrm>
            <a:off x="0" y="1"/>
            <a:ext cx="12192000" cy="6858000"/>
          </a:xfrm>
          <a:prstGeom prst="rect">
            <a:avLst/>
          </a:prstGeom>
        </p:spPr>
      </p:pic>
      <p:sp>
        <p:nvSpPr>
          <p:cNvPr id="2" name="TextBox 1">
            <a:extLst>
              <a:ext uri="{FF2B5EF4-FFF2-40B4-BE49-F238E27FC236}">
                <a16:creationId xmlns:a16="http://schemas.microsoft.com/office/drawing/2014/main" id="{9F815ED3-B693-41E3-B462-6BBA6BAFA39D}"/>
              </a:ext>
            </a:extLst>
          </p:cNvPr>
          <p:cNvSpPr txBox="1"/>
          <p:nvPr/>
        </p:nvSpPr>
        <p:spPr>
          <a:xfrm>
            <a:off x="5210827" y="1152395"/>
            <a:ext cx="6688901" cy="1323439"/>
          </a:xfrm>
          <a:prstGeom prst="rect">
            <a:avLst/>
          </a:prstGeom>
          <a:noFill/>
        </p:spPr>
        <p:txBody>
          <a:bodyPr wrap="square" rtlCol="0">
            <a:spAutoFit/>
          </a:bodyPr>
          <a:lstStyle/>
          <a:p>
            <a:pPr algn="ctr"/>
            <a:r>
              <a:rPr lang="en-US" sz="4000" b="1" dirty="0"/>
              <a:t>The Compassionate Christ</a:t>
            </a:r>
          </a:p>
          <a:p>
            <a:pPr algn="ctr"/>
            <a:r>
              <a:rPr lang="en-US" sz="4000" b="1" dirty="0"/>
              <a:t>Mark 8:1-9</a:t>
            </a:r>
          </a:p>
        </p:txBody>
      </p:sp>
      <p:sp>
        <p:nvSpPr>
          <p:cNvPr id="4" name="TextBox 3">
            <a:extLst>
              <a:ext uri="{FF2B5EF4-FFF2-40B4-BE49-F238E27FC236}">
                <a16:creationId xmlns:a16="http://schemas.microsoft.com/office/drawing/2014/main" id="{5DA5A2D0-73D2-4099-B4DC-B43BBE2B49CA}"/>
              </a:ext>
            </a:extLst>
          </p:cNvPr>
          <p:cNvSpPr txBox="1"/>
          <p:nvPr/>
        </p:nvSpPr>
        <p:spPr>
          <a:xfrm>
            <a:off x="563671" y="6356958"/>
            <a:ext cx="11135639" cy="461665"/>
          </a:xfrm>
          <a:prstGeom prst="rect">
            <a:avLst/>
          </a:prstGeom>
          <a:noFill/>
        </p:spPr>
        <p:txBody>
          <a:bodyPr wrap="square" rtlCol="0">
            <a:spAutoFit/>
          </a:bodyPr>
          <a:lstStyle/>
          <a:p>
            <a:pPr algn="ctr"/>
            <a:r>
              <a:rPr lang="en-US" sz="2400" b="1" dirty="0">
                <a:blipFill>
                  <a:blip r:embed="rId3"/>
                  <a:tile tx="0" ty="0" sx="100000" sy="100000" flip="none" algn="tl"/>
                </a:blipFill>
              </a:rPr>
              <a:t>The Authenticity, Affliction and Authority of Jesus Christ, the Son of God</a:t>
            </a:r>
            <a:endParaRPr lang="en-US" sz="2400" dirty="0">
              <a:blipFill>
                <a:blip r:embed="rId3"/>
                <a:tile tx="0" ty="0" sx="100000" sy="100000" flip="none" algn="tl"/>
              </a:blipFill>
            </a:endParaRPr>
          </a:p>
        </p:txBody>
      </p:sp>
    </p:spTree>
    <p:extLst>
      <p:ext uri="{BB962C8B-B14F-4D97-AF65-F5344CB8AC3E}">
        <p14:creationId xmlns:p14="http://schemas.microsoft.com/office/powerpoint/2010/main" val="13263085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Ecclesiastes 2:22-23</a:t>
            </a:r>
          </a:p>
          <a:p>
            <a:endParaRPr lang="en-US" sz="3600" b="1" dirty="0">
              <a:solidFill>
                <a:srgbClr val="00B0F0"/>
              </a:solidFill>
            </a:endParaRP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990170"/>
            <a:ext cx="11590636" cy="2862322"/>
          </a:xfrm>
          <a:prstGeom prst="rect">
            <a:avLst/>
          </a:prstGeom>
          <a:noFill/>
        </p:spPr>
        <p:txBody>
          <a:bodyPr wrap="square" rtlCol="0">
            <a:spAutoFit/>
          </a:bodyPr>
          <a:lstStyle/>
          <a:p>
            <a:pPr algn="just"/>
            <a:r>
              <a:rPr lang="en-US" sz="3600" i="1" dirty="0"/>
              <a:t>22 For what does a man get in all his labor and in his striving with which he labors under the sun? 23 Because all his days his task is painful and grievous; even at night his mind does not rest. This too is vanity</a:t>
            </a:r>
            <a:endParaRPr lang="en-US" sz="3600" dirty="0"/>
          </a:p>
        </p:txBody>
      </p:sp>
    </p:spTree>
    <p:extLst>
      <p:ext uri="{BB962C8B-B14F-4D97-AF65-F5344CB8AC3E}">
        <p14:creationId xmlns:p14="http://schemas.microsoft.com/office/powerpoint/2010/main" val="2733964461"/>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00B0F0"/>
              </a:buClr>
              <a:buSzPct val="100000"/>
              <a:buFont typeface="+mj-lt"/>
              <a:buAutoNum type="romanUcPeriod" startAt="3"/>
            </a:pPr>
            <a:r>
              <a:rPr lang="en-US" sz="4000" b="1" cap="none" dirty="0">
                <a:solidFill>
                  <a:srgbClr val="00B0F0"/>
                </a:solidFill>
                <a:latin typeface="+mn-lt"/>
              </a:rPr>
              <a:t>The Compassion of Christ (8:2-9)</a:t>
            </a:r>
          </a:p>
        </p:txBody>
      </p:sp>
      <p:sp>
        <p:nvSpPr>
          <p:cNvPr id="2" name="TextBox 1">
            <a:extLst>
              <a:ext uri="{FF2B5EF4-FFF2-40B4-BE49-F238E27FC236}">
                <a16:creationId xmlns:a16="http://schemas.microsoft.com/office/drawing/2014/main" id="{D53992B7-91BB-4E6C-A74D-7A1A42DD032F}"/>
              </a:ext>
            </a:extLst>
          </p:cNvPr>
          <p:cNvSpPr txBox="1"/>
          <p:nvPr/>
        </p:nvSpPr>
        <p:spPr>
          <a:xfrm>
            <a:off x="207668" y="1196806"/>
            <a:ext cx="11683650" cy="2739211"/>
          </a:xfrm>
          <a:prstGeom prst="rect">
            <a:avLst/>
          </a:prstGeom>
          <a:noFill/>
        </p:spPr>
        <p:txBody>
          <a:bodyPr wrap="square" rtlCol="0">
            <a:spAutoFit/>
          </a:bodyPr>
          <a:lstStyle/>
          <a:p>
            <a:pPr marL="514350" indent="-514350" algn="just">
              <a:buAutoNum type="alphaUcPeriod"/>
            </a:pPr>
            <a:r>
              <a:rPr lang="en-US" sz="3200" b="1" dirty="0"/>
              <a:t>Jesus felt compassion for the people (2)</a:t>
            </a:r>
          </a:p>
          <a:p>
            <a:pPr marL="971550" lvl="1" indent="-514350" algn="just">
              <a:buFont typeface="+mj-lt"/>
              <a:buAutoNum type="arabicPeriod"/>
            </a:pPr>
            <a:r>
              <a:rPr lang="en-US" sz="2800" dirty="0"/>
              <a:t>Five times the Gospel writers tell us Jesus is said to be moved with or felt compassion for the people (Matthew 9:36; 14:14; 18:27; Mark 1:41; 6:34)</a:t>
            </a:r>
          </a:p>
          <a:p>
            <a:pPr marL="971550" lvl="1" indent="-514350" algn="just">
              <a:buFont typeface="+mj-lt"/>
              <a:buAutoNum type="arabicPeriod"/>
            </a:pPr>
            <a:r>
              <a:rPr lang="en-US" sz="2800" dirty="0"/>
              <a:t>Here Jesus tells us He feels compassion. This is the heart of Christ. </a:t>
            </a:r>
            <a:endParaRPr lang="en-US" sz="3200" b="1" dirty="0"/>
          </a:p>
        </p:txBody>
      </p:sp>
    </p:spTree>
    <p:extLst>
      <p:ext uri="{BB962C8B-B14F-4D97-AF65-F5344CB8AC3E}">
        <p14:creationId xmlns:p14="http://schemas.microsoft.com/office/powerpoint/2010/main" val="4139501252"/>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75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750"/>
                                        <p:tgtEl>
                                          <p:spTgt spid="2">
                                            <p:txEl>
                                              <p:pRg st="1" end="1"/>
                                            </p:txEl>
                                          </p:spTgt>
                                        </p:tgtEl>
                                      </p:cBhvr>
                                    </p:animEffect>
                                  </p:childTnLst>
                                </p:cTn>
                              </p:par>
                            </p:childTnLst>
                          </p:cTn>
                        </p:par>
                        <p:par>
                          <p:cTn id="13" fill="hold">
                            <p:stCondLst>
                              <p:cond delay="1750"/>
                            </p:stCondLst>
                            <p:childTnLst>
                              <p:par>
                                <p:cTn id="14" presetID="10" presetClass="entr" presetSubtype="0" fill="hold" grpId="0" nodeType="afterEffect">
                                  <p:stCondLst>
                                    <p:cond delay="425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fade">
                                      <p:cBhvr>
                                        <p:cTn id="16" dur="175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1 Peter 5:6-7</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990170"/>
            <a:ext cx="11590636" cy="2308324"/>
          </a:xfrm>
          <a:prstGeom prst="rect">
            <a:avLst/>
          </a:prstGeom>
          <a:noFill/>
        </p:spPr>
        <p:txBody>
          <a:bodyPr wrap="square" rtlCol="0">
            <a:spAutoFit/>
          </a:bodyPr>
          <a:lstStyle/>
          <a:p>
            <a:pPr algn="just"/>
            <a:r>
              <a:rPr lang="en-US" sz="3600" i="1" dirty="0"/>
              <a:t>“6 Therefore humble yourselves under the mighty hand of God, that He may exalt you at the proper time, 7 casting all your anxiety on Him, because He </a:t>
            </a:r>
            <a:r>
              <a:rPr lang="en-US" sz="3600" b="1" i="1" u="sng" dirty="0"/>
              <a:t>cares</a:t>
            </a:r>
            <a:r>
              <a:rPr lang="en-US" sz="3600" i="1" dirty="0"/>
              <a:t> for you.”</a:t>
            </a:r>
            <a:r>
              <a:rPr lang="en-US" sz="3600" dirty="0"/>
              <a:t> </a:t>
            </a:r>
          </a:p>
        </p:txBody>
      </p:sp>
    </p:spTree>
    <p:extLst>
      <p:ext uri="{BB962C8B-B14F-4D97-AF65-F5344CB8AC3E}">
        <p14:creationId xmlns:p14="http://schemas.microsoft.com/office/powerpoint/2010/main" val="2364358542"/>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What Christ Experienced for us</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990170"/>
            <a:ext cx="11590636" cy="3970318"/>
          </a:xfrm>
          <a:prstGeom prst="rect">
            <a:avLst/>
          </a:prstGeom>
          <a:noFill/>
        </p:spPr>
        <p:txBody>
          <a:bodyPr wrap="square" rtlCol="0">
            <a:spAutoFit/>
          </a:bodyPr>
          <a:lstStyle/>
          <a:p>
            <a:pPr marL="571500" indent="-571500" algn="just">
              <a:buFont typeface="Wingdings" panose="05000000000000000000" pitchFamily="2" charset="2"/>
              <a:buChar char="§"/>
            </a:pPr>
            <a:r>
              <a:rPr lang="en-US" sz="3600" dirty="0"/>
              <a:t>2 Corinthians 5:21, </a:t>
            </a:r>
            <a:r>
              <a:rPr lang="en-US" sz="3600" i="1" dirty="0"/>
              <a:t>“He made Him who knew no sin to be sin on our behalf, so that we might become the righteousness of God in Him.”</a:t>
            </a:r>
            <a:r>
              <a:rPr lang="en-US" sz="3600" dirty="0"/>
              <a:t>  </a:t>
            </a:r>
          </a:p>
          <a:p>
            <a:pPr marL="571500" indent="-571500" algn="just">
              <a:buFont typeface="Wingdings" panose="05000000000000000000" pitchFamily="2" charset="2"/>
              <a:buChar char="§"/>
            </a:pPr>
            <a:r>
              <a:rPr lang="en-US" sz="3600" dirty="0"/>
              <a:t>1 Peter 2:24, </a:t>
            </a:r>
            <a:r>
              <a:rPr lang="en-US" sz="3600" i="1" dirty="0"/>
              <a:t>“and He Himself bore our sins in His body on the cross, so that we might die to sin and live to righteousness; for by His wounds you were healed.” </a:t>
            </a:r>
            <a:endParaRPr lang="en-US" sz="3600" dirty="0"/>
          </a:p>
        </p:txBody>
      </p:sp>
    </p:spTree>
    <p:extLst>
      <p:ext uri="{BB962C8B-B14F-4D97-AF65-F5344CB8AC3E}">
        <p14:creationId xmlns:p14="http://schemas.microsoft.com/office/powerpoint/2010/main" val="4059684866"/>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375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225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00B0F0"/>
              </a:buClr>
              <a:buSzPct val="100000"/>
              <a:buFont typeface="+mj-lt"/>
              <a:buAutoNum type="romanUcPeriod" startAt="4"/>
            </a:pPr>
            <a:r>
              <a:rPr lang="en-US" sz="4000" b="1" cap="none" dirty="0">
                <a:solidFill>
                  <a:srgbClr val="00B0F0"/>
                </a:solidFill>
                <a:latin typeface="+mn-lt"/>
              </a:rPr>
              <a:t>The Conclusions to be Considered</a:t>
            </a:r>
          </a:p>
        </p:txBody>
      </p:sp>
      <p:sp>
        <p:nvSpPr>
          <p:cNvPr id="2" name="TextBox 1">
            <a:extLst>
              <a:ext uri="{FF2B5EF4-FFF2-40B4-BE49-F238E27FC236}">
                <a16:creationId xmlns:a16="http://schemas.microsoft.com/office/drawing/2014/main" id="{D53992B7-91BB-4E6C-A74D-7A1A42DD032F}"/>
              </a:ext>
            </a:extLst>
          </p:cNvPr>
          <p:cNvSpPr txBox="1"/>
          <p:nvPr/>
        </p:nvSpPr>
        <p:spPr>
          <a:xfrm>
            <a:off x="207668" y="1196806"/>
            <a:ext cx="11683650" cy="4955203"/>
          </a:xfrm>
          <a:prstGeom prst="rect">
            <a:avLst/>
          </a:prstGeom>
          <a:noFill/>
        </p:spPr>
        <p:txBody>
          <a:bodyPr wrap="square" rtlCol="0">
            <a:spAutoFit/>
          </a:bodyPr>
          <a:lstStyle/>
          <a:p>
            <a:pPr marL="514350" indent="-514350" algn="just">
              <a:buAutoNum type="alphaUcPeriod"/>
            </a:pPr>
            <a:r>
              <a:rPr lang="en-US" sz="3200" b="1" dirty="0"/>
              <a:t>Bad conclusions (8:4-8)</a:t>
            </a:r>
          </a:p>
          <a:p>
            <a:pPr marL="971550" lvl="1" indent="-514350" algn="just">
              <a:buFont typeface="+mj-lt"/>
              <a:buAutoNum type="arabicPeriod"/>
            </a:pPr>
            <a:r>
              <a:rPr lang="en-US" sz="2800" dirty="0"/>
              <a:t>Doubt</a:t>
            </a:r>
          </a:p>
          <a:p>
            <a:pPr marL="1428750" lvl="2" indent="-514350" algn="just">
              <a:buFont typeface="+mj-lt"/>
              <a:buAutoNum type="alphaLcPeriod"/>
            </a:pPr>
            <a:r>
              <a:rPr lang="en-US" sz="2800" dirty="0"/>
              <a:t>Ability to do it</a:t>
            </a:r>
          </a:p>
          <a:p>
            <a:pPr marL="1428750" lvl="2" indent="-514350" algn="just">
              <a:buFont typeface="+mj-lt"/>
              <a:buAutoNum type="alphaLcPeriod"/>
            </a:pPr>
            <a:r>
              <a:rPr lang="en-US" sz="2800" dirty="0"/>
              <a:t>Willingness to do it</a:t>
            </a:r>
          </a:p>
          <a:p>
            <a:pPr marL="514350" indent="-514350" algn="just">
              <a:buFont typeface="+mj-lt"/>
              <a:buAutoNum type="alphaUcPeriod"/>
            </a:pPr>
            <a:r>
              <a:rPr lang="en-US" sz="3200" b="1" dirty="0"/>
              <a:t>Good conclusions </a:t>
            </a:r>
          </a:p>
          <a:p>
            <a:pPr marL="971550" lvl="1" indent="-514350" algn="just">
              <a:buFont typeface="+mj-lt"/>
              <a:buAutoNum type="arabicPeriod"/>
            </a:pPr>
            <a:r>
              <a:rPr lang="en-US" sz="2800" dirty="0"/>
              <a:t>Jesus is the Savior of the World </a:t>
            </a:r>
            <a:r>
              <a:rPr lang="en-US" sz="2800" baseline="30000" dirty="0"/>
              <a:t>(Revelation 5:9; John 3:16)</a:t>
            </a:r>
          </a:p>
          <a:p>
            <a:pPr marL="971550" lvl="1" indent="-514350" algn="just">
              <a:buFont typeface="+mj-lt"/>
              <a:buAutoNum type="arabicPeriod"/>
            </a:pPr>
            <a:r>
              <a:rPr lang="en-US" sz="2800" dirty="0"/>
              <a:t>Jesus is able to meet the needs of His people </a:t>
            </a:r>
            <a:r>
              <a:rPr lang="en-US" sz="2800" baseline="30000" dirty="0"/>
              <a:t>(Ephesians 3:20)</a:t>
            </a:r>
          </a:p>
          <a:p>
            <a:pPr marL="971550" lvl="1" indent="-514350" algn="just">
              <a:buFont typeface="+mj-lt"/>
              <a:buAutoNum type="arabicPeriod"/>
            </a:pPr>
            <a:r>
              <a:rPr lang="en-US" sz="2800" dirty="0"/>
              <a:t>Jesus has amply supplied believers for their journey to home in glory </a:t>
            </a:r>
            <a:r>
              <a:rPr lang="en-US" sz="2800" baseline="30000" dirty="0"/>
              <a:t>(John 6:37-40)</a:t>
            </a:r>
          </a:p>
          <a:p>
            <a:pPr marL="971550" lvl="1" indent="-514350" algn="just">
              <a:buFont typeface="+mj-lt"/>
              <a:buAutoNum type="arabicPeriod"/>
            </a:pPr>
            <a:r>
              <a:rPr lang="en-US" sz="2800" dirty="0"/>
              <a:t>We are a people of little faith </a:t>
            </a:r>
            <a:r>
              <a:rPr lang="en-US" sz="2800" baseline="30000" dirty="0"/>
              <a:t>(2 Corinthians 12:9-10; Mark 9:22)</a:t>
            </a:r>
          </a:p>
          <a:p>
            <a:pPr marL="971550" lvl="1" indent="-514350" algn="just">
              <a:buFont typeface="+mj-lt"/>
              <a:buAutoNum type="arabicPeriod"/>
            </a:pPr>
            <a:r>
              <a:rPr lang="en-US" sz="2800" dirty="0"/>
              <a:t>The Lord is not stingy </a:t>
            </a:r>
            <a:r>
              <a:rPr lang="en-US" sz="2800" baseline="30000" dirty="0"/>
              <a:t>(Philippians 4:19)</a:t>
            </a:r>
          </a:p>
        </p:txBody>
      </p:sp>
    </p:spTree>
    <p:extLst>
      <p:ext uri="{BB962C8B-B14F-4D97-AF65-F5344CB8AC3E}">
        <p14:creationId xmlns:p14="http://schemas.microsoft.com/office/powerpoint/2010/main" val="3333881842"/>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75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par>
                          <p:cTn id="8" fill="hold">
                            <p:stCondLst>
                              <p:cond delay="4500"/>
                            </p:stCondLst>
                            <p:childTnLst>
                              <p:par>
                                <p:cTn id="9" presetID="10" presetClass="entr" presetSubtype="0" fill="hold" grpId="0" nodeType="afterEffect">
                                  <p:stCondLst>
                                    <p:cond delay="50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1750"/>
                                        <p:tgtEl>
                                          <p:spTgt spid="2">
                                            <p:txEl>
                                              <p:pRg st="1" end="1"/>
                                            </p:txEl>
                                          </p:spTgt>
                                        </p:tgtEl>
                                      </p:cBhvr>
                                    </p:animEffect>
                                  </p:childTnLst>
                                </p:cTn>
                              </p:par>
                            </p:childTnLst>
                          </p:cTn>
                        </p:par>
                        <p:par>
                          <p:cTn id="12" fill="hold">
                            <p:stCondLst>
                              <p:cond delay="6750"/>
                            </p:stCondLst>
                            <p:childTnLst>
                              <p:par>
                                <p:cTn id="13" presetID="10" presetClass="entr" presetSubtype="0" fill="hold" grpId="0" nodeType="afterEffect">
                                  <p:stCondLst>
                                    <p:cond delay="125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1750"/>
                                        <p:tgtEl>
                                          <p:spTgt spid="2">
                                            <p:txEl>
                                              <p:pRg st="2" end="2"/>
                                            </p:txEl>
                                          </p:spTgt>
                                        </p:tgtEl>
                                      </p:cBhvr>
                                    </p:animEffect>
                                  </p:childTnLst>
                                </p:cTn>
                              </p:par>
                            </p:childTnLst>
                          </p:cTn>
                        </p:par>
                        <p:par>
                          <p:cTn id="16" fill="hold">
                            <p:stCondLst>
                              <p:cond delay="9750"/>
                            </p:stCondLst>
                            <p:childTnLst>
                              <p:par>
                                <p:cTn id="17" presetID="10" presetClass="entr" presetSubtype="0" fill="hold" grpId="0" nodeType="afterEffect">
                                  <p:stCondLst>
                                    <p:cond delay="125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fade">
                                      <p:cBhvr>
                                        <p:cTn id="19" dur="1750"/>
                                        <p:tgtEl>
                                          <p:spTgt spid="2">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4250"/>
                                  </p:stCondLst>
                                  <p:childTnLst>
                                    <p:set>
                                      <p:cBhvr>
                                        <p:cTn id="23" dur="1" fill="hold">
                                          <p:stCondLst>
                                            <p:cond delay="0"/>
                                          </p:stCondLst>
                                        </p:cTn>
                                        <p:tgtEl>
                                          <p:spTgt spid="2">
                                            <p:txEl>
                                              <p:pRg st="4" end="4"/>
                                            </p:txEl>
                                          </p:spTgt>
                                        </p:tgtEl>
                                        <p:attrNameLst>
                                          <p:attrName>style.visibility</p:attrName>
                                        </p:attrNameLst>
                                      </p:cBhvr>
                                      <p:to>
                                        <p:strVal val="visible"/>
                                      </p:to>
                                    </p:set>
                                    <p:animEffect transition="in" filter="fade">
                                      <p:cBhvr>
                                        <p:cTn id="24" dur="1750"/>
                                        <p:tgtEl>
                                          <p:spTgt spid="2">
                                            <p:txEl>
                                              <p:pRg st="4" end="4"/>
                                            </p:txEl>
                                          </p:spTgt>
                                        </p:tgtEl>
                                      </p:cBhvr>
                                    </p:animEffect>
                                  </p:childTnLst>
                                </p:cTn>
                              </p:par>
                            </p:childTnLst>
                          </p:cTn>
                        </p:par>
                        <p:par>
                          <p:cTn id="25" fill="hold">
                            <p:stCondLst>
                              <p:cond delay="6000"/>
                            </p:stCondLst>
                            <p:childTnLst>
                              <p:par>
                                <p:cTn id="26" presetID="10" presetClass="entr" presetSubtype="0" fill="hold" grpId="0" nodeType="afterEffect">
                                  <p:stCondLst>
                                    <p:cond delay="2250"/>
                                  </p:stCondLst>
                                  <p:childTnLst>
                                    <p:set>
                                      <p:cBhvr>
                                        <p:cTn id="27" dur="1" fill="hold">
                                          <p:stCondLst>
                                            <p:cond delay="0"/>
                                          </p:stCondLst>
                                        </p:cTn>
                                        <p:tgtEl>
                                          <p:spTgt spid="2">
                                            <p:txEl>
                                              <p:pRg st="5" end="5"/>
                                            </p:txEl>
                                          </p:spTgt>
                                        </p:tgtEl>
                                        <p:attrNameLst>
                                          <p:attrName>style.visibility</p:attrName>
                                        </p:attrNameLst>
                                      </p:cBhvr>
                                      <p:to>
                                        <p:strVal val="visible"/>
                                      </p:to>
                                    </p:set>
                                    <p:animEffect transition="in" filter="fade">
                                      <p:cBhvr>
                                        <p:cTn id="28" dur="1750"/>
                                        <p:tgtEl>
                                          <p:spTgt spid="2">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
                                            <p:txEl>
                                              <p:pRg st="6" end="6"/>
                                            </p:txEl>
                                          </p:spTgt>
                                        </p:tgtEl>
                                        <p:attrNameLst>
                                          <p:attrName>style.visibility</p:attrName>
                                        </p:attrNameLst>
                                      </p:cBhvr>
                                      <p:to>
                                        <p:strVal val="visible"/>
                                      </p:to>
                                    </p:set>
                                    <p:animEffect transition="in" filter="fade">
                                      <p:cBhvr>
                                        <p:cTn id="33" dur="1750"/>
                                        <p:tgtEl>
                                          <p:spTgt spid="2">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
                                            <p:txEl>
                                              <p:pRg st="7" end="7"/>
                                            </p:txEl>
                                          </p:spTgt>
                                        </p:tgtEl>
                                        <p:attrNameLst>
                                          <p:attrName>style.visibility</p:attrName>
                                        </p:attrNameLst>
                                      </p:cBhvr>
                                      <p:to>
                                        <p:strVal val="visible"/>
                                      </p:to>
                                    </p:set>
                                    <p:animEffect transition="in" filter="fade">
                                      <p:cBhvr>
                                        <p:cTn id="38" dur="1750"/>
                                        <p:tgtEl>
                                          <p:spTgt spid="2">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
                                            <p:txEl>
                                              <p:pRg st="8" end="8"/>
                                            </p:txEl>
                                          </p:spTgt>
                                        </p:tgtEl>
                                        <p:attrNameLst>
                                          <p:attrName>style.visibility</p:attrName>
                                        </p:attrNameLst>
                                      </p:cBhvr>
                                      <p:to>
                                        <p:strVal val="visible"/>
                                      </p:to>
                                    </p:set>
                                    <p:animEffect transition="in" filter="fade">
                                      <p:cBhvr>
                                        <p:cTn id="43" dur="1750"/>
                                        <p:tgtEl>
                                          <p:spTgt spid="2">
                                            <p:txEl>
                                              <p:pRg st="8" end="8"/>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
                                            <p:txEl>
                                              <p:pRg st="9" end="9"/>
                                            </p:txEl>
                                          </p:spTgt>
                                        </p:tgtEl>
                                        <p:attrNameLst>
                                          <p:attrName>style.visibility</p:attrName>
                                        </p:attrNameLst>
                                      </p:cBhvr>
                                      <p:to>
                                        <p:strVal val="visible"/>
                                      </p:to>
                                    </p:set>
                                    <p:animEffect transition="in" filter="fade">
                                      <p:cBhvr>
                                        <p:cTn id="48" dur="175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D4CC2A6-3C49-43EC-8950-425BC8853F76}"/>
              </a:ext>
            </a:extLst>
          </p:cNvPr>
          <p:cNvPicPr>
            <a:picLocks noChangeAspect="1"/>
          </p:cNvPicPr>
          <p:nvPr/>
        </p:nvPicPr>
        <p:blipFill>
          <a:blip r:embed="rId2"/>
          <a:stretch>
            <a:fillRect/>
          </a:stretch>
        </p:blipFill>
        <p:spPr>
          <a:xfrm>
            <a:off x="0" y="1"/>
            <a:ext cx="12192000" cy="6858000"/>
          </a:xfrm>
          <a:prstGeom prst="rect">
            <a:avLst/>
          </a:prstGeom>
        </p:spPr>
      </p:pic>
      <p:sp>
        <p:nvSpPr>
          <p:cNvPr id="2" name="TextBox 1">
            <a:extLst>
              <a:ext uri="{FF2B5EF4-FFF2-40B4-BE49-F238E27FC236}">
                <a16:creationId xmlns:a16="http://schemas.microsoft.com/office/drawing/2014/main" id="{9F815ED3-B693-41E3-B462-6BBA6BAFA39D}"/>
              </a:ext>
            </a:extLst>
          </p:cNvPr>
          <p:cNvSpPr txBox="1"/>
          <p:nvPr/>
        </p:nvSpPr>
        <p:spPr>
          <a:xfrm>
            <a:off x="5210827" y="1152395"/>
            <a:ext cx="6688901" cy="1323439"/>
          </a:xfrm>
          <a:prstGeom prst="rect">
            <a:avLst/>
          </a:prstGeom>
          <a:noFill/>
        </p:spPr>
        <p:txBody>
          <a:bodyPr wrap="square" rtlCol="0">
            <a:spAutoFit/>
          </a:bodyPr>
          <a:lstStyle/>
          <a:p>
            <a:pPr algn="ctr"/>
            <a:r>
              <a:rPr lang="en-US" sz="4000" b="1" dirty="0"/>
              <a:t>The Compassionate Christ</a:t>
            </a:r>
          </a:p>
          <a:p>
            <a:pPr algn="ctr"/>
            <a:r>
              <a:rPr lang="en-US" sz="4000" b="1" dirty="0"/>
              <a:t>Mark 8:1-9</a:t>
            </a:r>
          </a:p>
        </p:txBody>
      </p:sp>
      <p:sp>
        <p:nvSpPr>
          <p:cNvPr id="4" name="TextBox 3">
            <a:extLst>
              <a:ext uri="{FF2B5EF4-FFF2-40B4-BE49-F238E27FC236}">
                <a16:creationId xmlns:a16="http://schemas.microsoft.com/office/drawing/2014/main" id="{5DA5A2D0-73D2-4099-B4DC-B43BBE2B49CA}"/>
              </a:ext>
            </a:extLst>
          </p:cNvPr>
          <p:cNvSpPr txBox="1"/>
          <p:nvPr/>
        </p:nvSpPr>
        <p:spPr>
          <a:xfrm>
            <a:off x="563671" y="6356958"/>
            <a:ext cx="11135639" cy="461665"/>
          </a:xfrm>
          <a:prstGeom prst="rect">
            <a:avLst/>
          </a:prstGeom>
          <a:noFill/>
        </p:spPr>
        <p:txBody>
          <a:bodyPr wrap="square" rtlCol="0">
            <a:spAutoFit/>
          </a:bodyPr>
          <a:lstStyle/>
          <a:p>
            <a:pPr algn="ctr"/>
            <a:r>
              <a:rPr lang="en-US" sz="2400" b="1" dirty="0">
                <a:blipFill>
                  <a:blip r:embed="rId3"/>
                  <a:tile tx="0" ty="0" sx="100000" sy="100000" flip="none" algn="tl"/>
                </a:blipFill>
              </a:rPr>
              <a:t>The Authenticity, Affliction and Authority of Jesus Christ, the Son of God</a:t>
            </a:r>
            <a:endParaRPr lang="en-US" sz="2400" dirty="0">
              <a:blipFill>
                <a:blip r:embed="rId3"/>
                <a:tile tx="0" ty="0" sx="100000" sy="100000" flip="none" algn="tl"/>
              </a:blipFill>
            </a:endParaRPr>
          </a:p>
        </p:txBody>
      </p:sp>
    </p:spTree>
    <p:extLst>
      <p:ext uri="{BB962C8B-B14F-4D97-AF65-F5344CB8AC3E}">
        <p14:creationId xmlns:p14="http://schemas.microsoft.com/office/powerpoint/2010/main" val="2977326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Mark 8:1-5</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990170"/>
            <a:ext cx="11590636" cy="5509200"/>
          </a:xfrm>
          <a:prstGeom prst="rect">
            <a:avLst/>
          </a:prstGeom>
          <a:noFill/>
        </p:spPr>
        <p:txBody>
          <a:bodyPr wrap="square" rtlCol="0">
            <a:spAutoFit/>
          </a:bodyPr>
          <a:lstStyle/>
          <a:p>
            <a:pPr algn="just"/>
            <a:r>
              <a:rPr lang="en-US" sz="3200" i="1" dirty="0"/>
              <a:t>1 In those days, when there was again a large crowd and they had nothing to eat, Jesus called His disciples and said to them, 2 "I feel compassion for the people because they have remained with Me now three days and have nothing to eat. 3 "If I send them away hungry to their homes, they will faint on the way; and some of them have come from a great distance." 4 And His disciples answered Him, "Where will anyone be able to find enough bread here in this desolate place to satisfy these people?" 5 And He was asking them, "How many loaves do you have?" And they said, "Seven."</a:t>
            </a:r>
            <a:endParaRPr lang="en-US" sz="3200" dirty="0"/>
          </a:p>
        </p:txBody>
      </p:sp>
    </p:spTree>
    <p:extLst>
      <p:ext uri="{BB962C8B-B14F-4D97-AF65-F5344CB8AC3E}">
        <p14:creationId xmlns:p14="http://schemas.microsoft.com/office/powerpoint/2010/main" val="197753973"/>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Mark 8:6-9</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990170"/>
            <a:ext cx="11590636" cy="4524315"/>
          </a:xfrm>
          <a:prstGeom prst="rect">
            <a:avLst/>
          </a:prstGeom>
          <a:noFill/>
        </p:spPr>
        <p:txBody>
          <a:bodyPr wrap="square" rtlCol="0">
            <a:spAutoFit/>
          </a:bodyPr>
          <a:lstStyle/>
          <a:p>
            <a:pPr algn="just"/>
            <a:r>
              <a:rPr lang="en-US" sz="3200" i="1" dirty="0">
                <a:solidFill>
                  <a:prstClr val="white"/>
                </a:solidFill>
              </a:rPr>
              <a:t>6 And He directed the people to sit down on the ground; and taking the seven loaves, He gave thanks and broke them, and started giving them to His disciples to serve to them, and they served them to the people. 7 They also had a few small fish; and after He had blessed them, He ordered these to be served as well. 8 And they ate and were satisfied; and they picked up seven large baskets full of what was left over of the broken pieces. 9 About four thousand were there; and He sent them away.</a:t>
            </a:r>
            <a:endParaRPr lang="en-US" sz="3200" dirty="0"/>
          </a:p>
        </p:txBody>
      </p:sp>
    </p:spTree>
    <p:extLst>
      <p:ext uri="{BB962C8B-B14F-4D97-AF65-F5344CB8AC3E}">
        <p14:creationId xmlns:p14="http://schemas.microsoft.com/office/powerpoint/2010/main" val="1649637556"/>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The big idea</a:t>
            </a:r>
          </a:p>
          <a:p>
            <a:endParaRPr lang="en-US" sz="3600" b="1" dirty="0">
              <a:solidFill>
                <a:srgbClr val="00B0F0"/>
              </a:solidFill>
            </a:endParaRP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990170"/>
            <a:ext cx="11590636" cy="1323439"/>
          </a:xfrm>
          <a:prstGeom prst="rect">
            <a:avLst/>
          </a:prstGeom>
          <a:noFill/>
        </p:spPr>
        <p:txBody>
          <a:bodyPr wrap="square" rtlCol="0">
            <a:spAutoFit/>
          </a:bodyPr>
          <a:lstStyle/>
          <a:p>
            <a:pPr algn="ctr"/>
            <a:r>
              <a:rPr lang="en-US" sz="4000" b="1" i="1" dirty="0"/>
              <a:t>The compassion of Christ moves His heart and His hands to action</a:t>
            </a:r>
            <a:endParaRPr lang="en-US" sz="4000" dirty="0"/>
          </a:p>
        </p:txBody>
      </p:sp>
    </p:spTree>
    <p:extLst>
      <p:ext uri="{BB962C8B-B14F-4D97-AF65-F5344CB8AC3E}">
        <p14:creationId xmlns:p14="http://schemas.microsoft.com/office/powerpoint/2010/main" val="3929473241"/>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571500" indent="-571500" algn="just">
              <a:buClr>
                <a:srgbClr val="00B0F0"/>
              </a:buClr>
              <a:buSzPct val="100000"/>
              <a:buFont typeface="+mj-lt"/>
              <a:buAutoNum type="romanUcPeriod"/>
            </a:pPr>
            <a:r>
              <a:rPr lang="en-US" sz="4000" b="1" cap="none" dirty="0">
                <a:solidFill>
                  <a:srgbClr val="00B0F0"/>
                </a:solidFill>
                <a:latin typeface="+mn-lt"/>
              </a:rPr>
              <a:t>The Core of Compassion</a:t>
            </a:r>
          </a:p>
        </p:txBody>
      </p:sp>
      <p:sp>
        <p:nvSpPr>
          <p:cNvPr id="2" name="TextBox 1">
            <a:extLst>
              <a:ext uri="{FF2B5EF4-FFF2-40B4-BE49-F238E27FC236}">
                <a16:creationId xmlns:a16="http://schemas.microsoft.com/office/drawing/2014/main" id="{D53992B7-91BB-4E6C-A74D-7A1A42DD032F}"/>
              </a:ext>
            </a:extLst>
          </p:cNvPr>
          <p:cNvSpPr txBox="1"/>
          <p:nvPr/>
        </p:nvSpPr>
        <p:spPr>
          <a:xfrm>
            <a:off x="207668" y="1196806"/>
            <a:ext cx="11683650" cy="584775"/>
          </a:xfrm>
          <a:prstGeom prst="rect">
            <a:avLst/>
          </a:prstGeom>
          <a:noFill/>
        </p:spPr>
        <p:txBody>
          <a:bodyPr wrap="square" rtlCol="0">
            <a:spAutoFit/>
          </a:bodyPr>
          <a:lstStyle/>
          <a:p>
            <a:pPr marL="514350" indent="-514350" algn="just">
              <a:buAutoNum type="alphaUcPeriod"/>
            </a:pPr>
            <a:r>
              <a:rPr lang="en-US" sz="3200" b="1" dirty="0"/>
              <a:t>What is compassion?</a:t>
            </a:r>
            <a:endParaRPr lang="en-US" sz="3200" dirty="0"/>
          </a:p>
        </p:txBody>
      </p:sp>
      <p:sp>
        <p:nvSpPr>
          <p:cNvPr id="4" name="TextBox 3">
            <a:extLst>
              <a:ext uri="{FF2B5EF4-FFF2-40B4-BE49-F238E27FC236}">
                <a16:creationId xmlns:a16="http://schemas.microsoft.com/office/drawing/2014/main" id="{B83E06F8-41CB-483A-A267-DD16B5DE48FE}"/>
              </a:ext>
            </a:extLst>
          </p:cNvPr>
          <p:cNvSpPr txBox="1"/>
          <p:nvPr/>
        </p:nvSpPr>
        <p:spPr>
          <a:xfrm>
            <a:off x="209756" y="1812668"/>
            <a:ext cx="11683650" cy="4832092"/>
          </a:xfrm>
          <a:prstGeom prst="rect">
            <a:avLst/>
          </a:prstGeom>
          <a:noFill/>
        </p:spPr>
        <p:txBody>
          <a:bodyPr wrap="square" rtlCol="0">
            <a:spAutoFit/>
          </a:bodyPr>
          <a:lstStyle/>
          <a:p>
            <a:pPr marL="514350" indent="-514350" algn="just">
              <a:buAutoNum type="arabicPeriod"/>
            </a:pPr>
            <a:r>
              <a:rPr lang="en-US" sz="2800" dirty="0"/>
              <a:t>“compassion” [Latin] – ‘com’ meaning ‘with’; and ‘passion’ meaning “suffer” --- so “compassion” is to suffer with another.</a:t>
            </a:r>
          </a:p>
          <a:p>
            <a:pPr marL="514350" indent="-514350" algn="just">
              <a:buAutoNum type="arabicPeriod"/>
            </a:pPr>
            <a:r>
              <a:rPr lang="en-US" sz="2800" dirty="0"/>
              <a:t>True compassion is a personal response to the suffering of another resulting actions aimed to remove both the immediate effects of the suffering as well as seeking to correct the causes that gave rise to the suffering. </a:t>
            </a:r>
          </a:p>
          <a:p>
            <a:pPr marL="514350" indent="-514350" algn="just">
              <a:buAutoNum type="arabicPeriod"/>
            </a:pPr>
            <a:r>
              <a:rPr lang="en-US" sz="2800" dirty="0"/>
              <a:t>True compassion involved the heart (emotion) and the hands (action).</a:t>
            </a:r>
          </a:p>
          <a:p>
            <a:pPr marL="514350" indent="-514350" algn="just">
              <a:buAutoNum type="arabicPeriod"/>
            </a:pPr>
            <a:r>
              <a:rPr lang="en-US" sz="2800" dirty="0"/>
              <a:t>The Greek word translated “compassion” means – “to be moves as to one’s inwards” - </a:t>
            </a:r>
          </a:p>
          <a:p>
            <a:pPr marL="514350" indent="-514350" algn="just">
              <a:buAutoNum type="arabicPeriod"/>
            </a:pPr>
            <a:endParaRPr lang="en-US" sz="2800" dirty="0"/>
          </a:p>
        </p:txBody>
      </p:sp>
    </p:spTree>
    <p:extLst>
      <p:ext uri="{BB962C8B-B14F-4D97-AF65-F5344CB8AC3E}">
        <p14:creationId xmlns:p14="http://schemas.microsoft.com/office/powerpoint/2010/main" val="1032651326"/>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par>
                          <p:cTn id="8" fill="hold">
                            <p:stCondLst>
                              <p:cond delay="1750"/>
                            </p:stCondLst>
                            <p:childTnLst>
                              <p:par>
                                <p:cTn id="9" presetID="10" presetClass="entr" presetSubtype="0" fill="hold" grpId="0" nodeType="afterEffect">
                                  <p:stCondLst>
                                    <p:cond delay="125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1750"/>
                                        <p:tgtEl>
                                          <p:spTgt spid="4">
                                            <p:txEl>
                                              <p:pRg st="0" end="0"/>
                                            </p:txEl>
                                          </p:spTgt>
                                        </p:tgtEl>
                                      </p:cBhvr>
                                    </p:animEffect>
                                  </p:childTnLst>
                                </p:cTn>
                              </p:par>
                            </p:childTnLst>
                          </p:cTn>
                        </p:par>
                        <p:par>
                          <p:cTn id="12" fill="hold">
                            <p:stCondLst>
                              <p:cond delay="4750"/>
                            </p:stCondLst>
                            <p:childTnLst>
                              <p:par>
                                <p:cTn id="13" presetID="10" presetClass="entr" presetSubtype="0" fill="hold" grpId="0" nodeType="afterEffect">
                                  <p:stCondLst>
                                    <p:cond delay="475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4250"/>
                                        <p:tgtEl>
                                          <p:spTgt spid="4">
                                            <p:txEl>
                                              <p:pRg st="1" end="1"/>
                                            </p:txEl>
                                          </p:spTgt>
                                        </p:tgtEl>
                                      </p:cBhvr>
                                    </p:animEffect>
                                  </p:childTnLst>
                                </p:cTn>
                              </p:par>
                            </p:childTnLst>
                          </p:cTn>
                        </p:par>
                        <p:par>
                          <p:cTn id="16" fill="hold">
                            <p:stCondLst>
                              <p:cond delay="13750"/>
                            </p:stCondLst>
                            <p:childTnLst>
                              <p:par>
                                <p:cTn id="17" presetID="10" presetClass="entr" presetSubtype="0" fill="hold" grpId="0" nodeType="afterEffect">
                                  <p:stCondLst>
                                    <p:cond delay="325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4750"/>
                                        <p:tgtEl>
                                          <p:spTgt spid="4">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12250"/>
                                  </p:stCondLst>
                                  <p:childTnLst>
                                    <p:set>
                                      <p:cBhvr>
                                        <p:cTn id="23" dur="1" fill="hold">
                                          <p:stCondLst>
                                            <p:cond delay="0"/>
                                          </p:stCondLst>
                                        </p:cTn>
                                        <p:tgtEl>
                                          <p:spTgt spid="4">
                                            <p:txEl>
                                              <p:pRg st="3" end="3"/>
                                            </p:txEl>
                                          </p:spTgt>
                                        </p:tgtEl>
                                        <p:attrNameLst>
                                          <p:attrName>style.visibility</p:attrName>
                                        </p:attrNameLst>
                                      </p:cBhvr>
                                      <p:to>
                                        <p:strVal val="visible"/>
                                      </p:to>
                                    </p:set>
                                    <p:animEffect transition="in" filter="fade">
                                      <p:cBhvr>
                                        <p:cTn id="24" dur="475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4"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00B0F0"/>
              </a:buClr>
              <a:buSzPct val="100000"/>
              <a:buFont typeface="+mj-lt"/>
              <a:buAutoNum type="romanUcPeriod" startAt="2"/>
            </a:pPr>
            <a:r>
              <a:rPr lang="en-US" sz="4000" b="1" cap="none" dirty="0">
                <a:solidFill>
                  <a:srgbClr val="00B0F0"/>
                </a:solidFill>
                <a:latin typeface="+mn-lt"/>
              </a:rPr>
              <a:t>The Circumstance of the Crowd (8:1-2)</a:t>
            </a:r>
          </a:p>
        </p:txBody>
      </p:sp>
      <p:sp>
        <p:nvSpPr>
          <p:cNvPr id="2" name="TextBox 1">
            <a:extLst>
              <a:ext uri="{FF2B5EF4-FFF2-40B4-BE49-F238E27FC236}">
                <a16:creationId xmlns:a16="http://schemas.microsoft.com/office/drawing/2014/main" id="{D53992B7-91BB-4E6C-A74D-7A1A42DD032F}"/>
              </a:ext>
            </a:extLst>
          </p:cNvPr>
          <p:cNvSpPr txBox="1"/>
          <p:nvPr/>
        </p:nvSpPr>
        <p:spPr>
          <a:xfrm>
            <a:off x="207668" y="1196806"/>
            <a:ext cx="11683650" cy="3539430"/>
          </a:xfrm>
          <a:prstGeom prst="rect">
            <a:avLst/>
          </a:prstGeom>
          <a:noFill/>
        </p:spPr>
        <p:txBody>
          <a:bodyPr wrap="square" rtlCol="0">
            <a:spAutoFit/>
          </a:bodyPr>
          <a:lstStyle/>
          <a:p>
            <a:pPr marL="514350" indent="-514350" algn="just">
              <a:buAutoNum type="alphaUcPeriod"/>
            </a:pPr>
            <a:r>
              <a:rPr lang="en-US" sz="3200" b="1" dirty="0"/>
              <a:t>Jesus has been moving and mingling among the Gentiles</a:t>
            </a:r>
          </a:p>
          <a:p>
            <a:pPr marL="971550" lvl="1" indent="-514350" algn="just">
              <a:buFont typeface="+mj-lt"/>
              <a:buAutoNum type="arabicPeriod"/>
            </a:pPr>
            <a:r>
              <a:rPr lang="en-US" sz="3200" b="1" dirty="0"/>
              <a:t>Tyre/Sidon (North of Israel)</a:t>
            </a:r>
          </a:p>
          <a:p>
            <a:pPr marL="971550" lvl="1" indent="-514350" algn="just">
              <a:buAutoNum type="arabicPeriod"/>
            </a:pPr>
            <a:r>
              <a:rPr lang="en-US" sz="3200" b="1" dirty="0"/>
              <a:t>Decapolis (East of Israel)</a:t>
            </a:r>
          </a:p>
          <a:p>
            <a:pPr marL="514350" indent="-514350" algn="just">
              <a:buAutoNum type="alphaUcPeriod"/>
            </a:pPr>
            <a:r>
              <a:rPr lang="en-US" sz="3200" b="1" dirty="0"/>
              <a:t>Jesus is finishing up a three-day preaching conference in the wilderness. </a:t>
            </a:r>
          </a:p>
          <a:p>
            <a:pPr marL="514350" indent="-514350" algn="just">
              <a:buAutoNum type="alphaUcPeriod"/>
            </a:pPr>
            <a:r>
              <a:rPr lang="en-US" sz="3200" b="1" dirty="0"/>
              <a:t>Jesus wants to feed the people (in the wilderness)</a:t>
            </a:r>
          </a:p>
        </p:txBody>
      </p:sp>
    </p:spTree>
    <p:extLst>
      <p:ext uri="{BB962C8B-B14F-4D97-AF65-F5344CB8AC3E}">
        <p14:creationId xmlns:p14="http://schemas.microsoft.com/office/powerpoint/2010/main" val="3670860770"/>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325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par>
                          <p:cTn id="8" fill="hold">
                            <p:stCondLst>
                              <p:cond delay="5000"/>
                            </p:stCondLst>
                            <p:childTnLst>
                              <p:par>
                                <p:cTn id="9" presetID="10" presetClass="entr" presetSubtype="0" fill="hold" grpId="0" nodeType="afterEffect">
                                  <p:stCondLst>
                                    <p:cond delay="75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1750"/>
                                        <p:tgtEl>
                                          <p:spTgt spid="2">
                                            <p:txEl>
                                              <p:pRg st="1" end="1"/>
                                            </p:txEl>
                                          </p:spTgt>
                                        </p:tgtEl>
                                      </p:cBhvr>
                                    </p:animEffect>
                                  </p:childTnLst>
                                </p:cTn>
                              </p:par>
                            </p:childTnLst>
                          </p:cTn>
                        </p:par>
                        <p:par>
                          <p:cTn id="12" fill="hold">
                            <p:stCondLst>
                              <p:cond delay="7500"/>
                            </p:stCondLst>
                            <p:childTnLst>
                              <p:par>
                                <p:cTn id="13" presetID="10" presetClass="entr" presetSubtype="0" fill="hold" grpId="0" nodeType="afterEffect">
                                  <p:stCondLst>
                                    <p:cond delay="75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1750"/>
                                        <p:tgtEl>
                                          <p:spTgt spid="2">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325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fade">
                                      <p:cBhvr>
                                        <p:cTn id="20" dur="1750"/>
                                        <p:tgtEl>
                                          <p:spTgt spid="2">
                                            <p:txEl>
                                              <p:pRg st="3" end="3"/>
                                            </p:txEl>
                                          </p:spTgt>
                                        </p:tgtEl>
                                      </p:cBhvr>
                                    </p:animEffect>
                                  </p:childTnLst>
                                </p:cTn>
                              </p:par>
                            </p:childTnLst>
                          </p:cTn>
                        </p:par>
                        <p:par>
                          <p:cTn id="21" fill="hold">
                            <p:stCondLst>
                              <p:cond delay="5000"/>
                            </p:stCondLst>
                            <p:childTnLst>
                              <p:par>
                                <p:cTn id="22" presetID="10" presetClass="entr" presetSubtype="0" fill="hold" grpId="0" nodeType="afterEffect">
                                  <p:stCondLst>
                                    <p:cond delay="3250"/>
                                  </p:stCondLst>
                                  <p:childTnLst>
                                    <p:set>
                                      <p:cBhvr>
                                        <p:cTn id="23" dur="1" fill="hold">
                                          <p:stCondLst>
                                            <p:cond delay="0"/>
                                          </p:stCondLst>
                                        </p:cTn>
                                        <p:tgtEl>
                                          <p:spTgt spid="2">
                                            <p:txEl>
                                              <p:pRg st="4" end="4"/>
                                            </p:txEl>
                                          </p:spTgt>
                                        </p:tgtEl>
                                        <p:attrNameLst>
                                          <p:attrName>style.visibility</p:attrName>
                                        </p:attrNameLst>
                                      </p:cBhvr>
                                      <p:to>
                                        <p:strVal val="visible"/>
                                      </p:to>
                                    </p:set>
                                    <p:animEffect transition="in" filter="fade">
                                      <p:cBhvr>
                                        <p:cTn id="24" dur="175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The Feeding of the 5,000 (Mark 6) </a:t>
            </a:r>
          </a:p>
          <a:p>
            <a:pPr algn="ctr"/>
            <a:r>
              <a:rPr lang="en-US" sz="3600" b="1" dirty="0">
                <a:solidFill>
                  <a:srgbClr val="00B0F0"/>
                </a:solidFill>
              </a:rPr>
              <a:t>and of the 4,000 (Mark 8)</a:t>
            </a:r>
          </a:p>
          <a:p>
            <a:endParaRPr lang="en-US" sz="3600" b="1" dirty="0">
              <a:solidFill>
                <a:srgbClr val="00B0F0"/>
              </a:solidFill>
            </a:endParaRP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1724688"/>
            <a:ext cx="11590636" cy="4893647"/>
          </a:xfrm>
          <a:prstGeom prst="rect">
            <a:avLst/>
          </a:prstGeom>
          <a:noFill/>
        </p:spPr>
        <p:txBody>
          <a:bodyPr wrap="square" rtlCol="0">
            <a:spAutoFit/>
          </a:bodyPr>
          <a:lstStyle/>
          <a:p>
            <a:pPr lvl="0" algn="just"/>
            <a:r>
              <a:rPr lang="en-US" sz="2400" dirty="0"/>
              <a:t>Similarities:</a:t>
            </a:r>
          </a:p>
          <a:p>
            <a:pPr marL="342900" lvl="0" indent="-342900" algn="just">
              <a:buFont typeface="Wingdings" panose="05000000000000000000" pitchFamily="2" charset="2"/>
              <a:buChar char="§"/>
            </a:pPr>
            <a:r>
              <a:rPr lang="en-US" sz="2400" dirty="0"/>
              <a:t>Both involved huge crowds (5,000 and 4,000 men; plus women and children) </a:t>
            </a:r>
          </a:p>
          <a:p>
            <a:pPr marL="342900" lvl="0" indent="-342900" algn="just">
              <a:buFont typeface="Wingdings" panose="05000000000000000000" pitchFamily="2" charset="2"/>
              <a:buChar char="§"/>
            </a:pPr>
            <a:r>
              <a:rPr lang="en-US" sz="2400" dirty="0"/>
              <a:t>Both took place in remote locations where no food was available.</a:t>
            </a:r>
          </a:p>
          <a:p>
            <a:pPr marL="342900" lvl="0" indent="-342900" algn="just">
              <a:buFont typeface="Wingdings" panose="05000000000000000000" pitchFamily="2" charset="2"/>
              <a:buChar char="§"/>
            </a:pPr>
            <a:r>
              <a:rPr lang="en-US" sz="2400" dirty="0"/>
              <a:t>In both feedings Jesus used a small amount of bread and fish to feed a whole lot of people.</a:t>
            </a:r>
          </a:p>
          <a:p>
            <a:pPr marL="342900" lvl="0" indent="-342900" algn="just">
              <a:buFont typeface="Wingdings" panose="05000000000000000000" pitchFamily="2" charset="2"/>
              <a:buChar char="§"/>
            </a:pPr>
            <a:r>
              <a:rPr lang="en-US" sz="2400" dirty="0"/>
              <a:t>In both Jesus has the disciples directly involved in serving the people.</a:t>
            </a:r>
          </a:p>
          <a:p>
            <a:pPr marL="342900" lvl="0" indent="-342900" algn="just">
              <a:buFont typeface="Wingdings" panose="05000000000000000000" pitchFamily="2" charset="2"/>
              <a:buChar char="§"/>
            </a:pPr>
            <a:r>
              <a:rPr lang="en-US" sz="2400" dirty="0"/>
              <a:t>In both the disciples doubted the Lord’s ability to meet the need.</a:t>
            </a:r>
          </a:p>
          <a:p>
            <a:pPr marL="342900" lvl="0" indent="-342900" algn="just">
              <a:buFont typeface="Wingdings" panose="05000000000000000000" pitchFamily="2" charset="2"/>
              <a:buChar char="§"/>
            </a:pPr>
            <a:r>
              <a:rPr lang="en-US" sz="2400" dirty="0"/>
              <a:t>In both Jesus asked the question, </a:t>
            </a:r>
            <a:r>
              <a:rPr lang="en-US" sz="2400" i="1" dirty="0"/>
              <a:t>"How many loaves do you have?" </a:t>
            </a:r>
            <a:endParaRPr lang="en-US" sz="2400" dirty="0"/>
          </a:p>
          <a:p>
            <a:pPr marL="342900" lvl="0" indent="-342900" algn="just">
              <a:buFont typeface="Wingdings" panose="05000000000000000000" pitchFamily="2" charset="2"/>
              <a:buChar char="§"/>
            </a:pPr>
            <a:r>
              <a:rPr lang="en-US" sz="2400" dirty="0"/>
              <a:t>In both Jesus </a:t>
            </a:r>
            <a:r>
              <a:rPr lang="en-US" sz="2400" i="1" dirty="0"/>
              <a:t>gave thanks and broke</a:t>
            </a:r>
            <a:r>
              <a:rPr lang="en-US" sz="2400" dirty="0"/>
              <a:t> the bread and the fish.</a:t>
            </a:r>
          </a:p>
          <a:p>
            <a:pPr marL="342900" lvl="0" indent="-342900" algn="just">
              <a:buFont typeface="Wingdings" panose="05000000000000000000" pitchFamily="2" charset="2"/>
              <a:buChar char="§"/>
            </a:pPr>
            <a:r>
              <a:rPr lang="en-US" sz="2400" dirty="0"/>
              <a:t>In both the bread and fish multiplied in the hands of Jesus.</a:t>
            </a:r>
          </a:p>
          <a:p>
            <a:pPr marL="342900" lvl="0" indent="-342900" algn="just">
              <a:buFont typeface="Wingdings" panose="05000000000000000000" pitchFamily="2" charset="2"/>
              <a:buChar char="§"/>
            </a:pPr>
            <a:r>
              <a:rPr lang="en-US" sz="2400" dirty="0"/>
              <a:t>In both the crowds were well satisfied.</a:t>
            </a:r>
          </a:p>
          <a:p>
            <a:pPr marL="342900" lvl="0" indent="-342900" algn="just">
              <a:buFont typeface="Wingdings" panose="05000000000000000000" pitchFamily="2" charset="2"/>
              <a:buChar char="§"/>
            </a:pPr>
            <a:r>
              <a:rPr lang="en-US" sz="2400" dirty="0"/>
              <a:t>In both large amounts of food were left over.</a:t>
            </a:r>
          </a:p>
        </p:txBody>
      </p:sp>
    </p:spTree>
    <p:extLst>
      <p:ext uri="{BB962C8B-B14F-4D97-AF65-F5344CB8AC3E}">
        <p14:creationId xmlns:p14="http://schemas.microsoft.com/office/powerpoint/2010/main" val="257174778"/>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75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1750"/>
                                        <p:tgtEl>
                                          <p:spTgt spid="2">
                                            <p:txEl>
                                              <p:pRg st="1" end="1"/>
                                            </p:txEl>
                                          </p:spTgt>
                                        </p:tgtEl>
                                      </p:cBhvr>
                                    </p:animEffect>
                                  </p:childTnLst>
                                </p:cTn>
                              </p:par>
                            </p:childTnLst>
                          </p:cTn>
                        </p:par>
                        <p:par>
                          <p:cTn id="12" fill="hold">
                            <p:stCondLst>
                              <p:cond delay="4500"/>
                            </p:stCondLst>
                            <p:childTnLst>
                              <p:par>
                                <p:cTn id="13" presetID="10" presetClass="entr" presetSubtype="0" fill="hold" nodeType="afterEffect">
                                  <p:stCondLst>
                                    <p:cond delay="175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1750"/>
                                        <p:tgtEl>
                                          <p:spTgt spid="2">
                                            <p:txEl>
                                              <p:pRg st="2" end="2"/>
                                            </p:txEl>
                                          </p:spTgt>
                                        </p:tgtEl>
                                      </p:cBhvr>
                                    </p:animEffect>
                                  </p:childTnLst>
                                </p:cTn>
                              </p:par>
                            </p:childTnLst>
                          </p:cTn>
                        </p:par>
                        <p:par>
                          <p:cTn id="16" fill="hold">
                            <p:stCondLst>
                              <p:cond delay="8000"/>
                            </p:stCondLst>
                            <p:childTnLst>
                              <p:par>
                                <p:cTn id="17" presetID="10" presetClass="entr" presetSubtype="0" fill="hold" nodeType="afterEffect">
                                  <p:stCondLst>
                                    <p:cond delay="175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fade">
                                      <p:cBhvr>
                                        <p:cTn id="19" dur="1750"/>
                                        <p:tgtEl>
                                          <p:spTgt spid="2">
                                            <p:txEl>
                                              <p:pRg st="3" end="3"/>
                                            </p:txEl>
                                          </p:spTgt>
                                        </p:tgtEl>
                                      </p:cBhvr>
                                    </p:animEffect>
                                  </p:childTnLst>
                                </p:cTn>
                              </p:par>
                            </p:childTnLst>
                          </p:cTn>
                        </p:par>
                        <p:par>
                          <p:cTn id="20" fill="hold">
                            <p:stCondLst>
                              <p:cond delay="11500"/>
                            </p:stCondLst>
                            <p:childTnLst>
                              <p:par>
                                <p:cTn id="21" presetID="10" presetClass="entr" presetSubtype="0" fill="hold" nodeType="afterEffect">
                                  <p:stCondLst>
                                    <p:cond delay="175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fade">
                                      <p:cBhvr>
                                        <p:cTn id="23" dur="1750"/>
                                        <p:tgtEl>
                                          <p:spTgt spid="2">
                                            <p:txEl>
                                              <p:pRg st="4" end="4"/>
                                            </p:txEl>
                                          </p:spTgt>
                                        </p:tgtEl>
                                      </p:cBhvr>
                                    </p:animEffect>
                                  </p:childTnLst>
                                </p:cTn>
                              </p:par>
                            </p:childTnLst>
                          </p:cTn>
                        </p:par>
                        <p:par>
                          <p:cTn id="24" fill="hold">
                            <p:stCondLst>
                              <p:cond delay="15000"/>
                            </p:stCondLst>
                            <p:childTnLst>
                              <p:par>
                                <p:cTn id="25" presetID="10" presetClass="entr" presetSubtype="0" fill="hold" nodeType="afterEffect">
                                  <p:stCondLst>
                                    <p:cond delay="175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1750"/>
                                        <p:tgtEl>
                                          <p:spTgt spid="2">
                                            <p:txEl>
                                              <p:pRg st="5" end="5"/>
                                            </p:txEl>
                                          </p:spTgt>
                                        </p:tgtEl>
                                      </p:cBhvr>
                                    </p:animEffect>
                                  </p:childTnLst>
                                </p:cTn>
                              </p:par>
                            </p:childTnLst>
                          </p:cTn>
                        </p:par>
                        <p:par>
                          <p:cTn id="28" fill="hold">
                            <p:stCondLst>
                              <p:cond delay="18500"/>
                            </p:stCondLst>
                            <p:childTnLst>
                              <p:par>
                                <p:cTn id="29" presetID="10" presetClass="entr" presetSubtype="0" fill="hold" nodeType="afterEffect">
                                  <p:stCondLst>
                                    <p:cond delay="1750"/>
                                  </p:stCondLst>
                                  <p:childTnLst>
                                    <p:set>
                                      <p:cBhvr>
                                        <p:cTn id="30" dur="1" fill="hold">
                                          <p:stCondLst>
                                            <p:cond delay="0"/>
                                          </p:stCondLst>
                                        </p:cTn>
                                        <p:tgtEl>
                                          <p:spTgt spid="2">
                                            <p:txEl>
                                              <p:pRg st="6" end="6"/>
                                            </p:txEl>
                                          </p:spTgt>
                                        </p:tgtEl>
                                        <p:attrNameLst>
                                          <p:attrName>style.visibility</p:attrName>
                                        </p:attrNameLst>
                                      </p:cBhvr>
                                      <p:to>
                                        <p:strVal val="visible"/>
                                      </p:to>
                                    </p:set>
                                    <p:animEffect transition="in" filter="fade">
                                      <p:cBhvr>
                                        <p:cTn id="31" dur="1750"/>
                                        <p:tgtEl>
                                          <p:spTgt spid="2">
                                            <p:txEl>
                                              <p:pRg st="6" end="6"/>
                                            </p:txEl>
                                          </p:spTgt>
                                        </p:tgtEl>
                                      </p:cBhvr>
                                    </p:animEffect>
                                  </p:childTnLst>
                                </p:cTn>
                              </p:par>
                            </p:childTnLst>
                          </p:cTn>
                        </p:par>
                        <p:par>
                          <p:cTn id="32" fill="hold">
                            <p:stCondLst>
                              <p:cond delay="22000"/>
                            </p:stCondLst>
                            <p:childTnLst>
                              <p:par>
                                <p:cTn id="33" presetID="10" presetClass="entr" presetSubtype="0" fill="hold" nodeType="afterEffect">
                                  <p:stCondLst>
                                    <p:cond delay="1750"/>
                                  </p:stCondLst>
                                  <p:childTnLst>
                                    <p:set>
                                      <p:cBhvr>
                                        <p:cTn id="34" dur="1" fill="hold">
                                          <p:stCondLst>
                                            <p:cond delay="0"/>
                                          </p:stCondLst>
                                        </p:cTn>
                                        <p:tgtEl>
                                          <p:spTgt spid="2">
                                            <p:txEl>
                                              <p:pRg st="7" end="7"/>
                                            </p:txEl>
                                          </p:spTgt>
                                        </p:tgtEl>
                                        <p:attrNameLst>
                                          <p:attrName>style.visibility</p:attrName>
                                        </p:attrNameLst>
                                      </p:cBhvr>
                                      <p:to>
                                        <p:strVal val="visible"/>
                                      </p:to>
                                    </p:set>
                                    <p:animEffect transition="in" filter="fade">
                                      <p:cBhvr>
                                        <p:cTn id="35" dur="1750"/>
                                        <p:tgtEl>
                                          <p:spTgt spid="2">
                                            <p:txEl>
                                              <p:pRg st="7" end="7"/>
                                            </p:txEl>
                                          </p:spTgt>
                                        </p:tgtEl>
                                      </p:cBhvr>
                                    </p:animEffect>
                                  </p:childTnLst>
                                </p:cTn>
                              </p:par>
                            </p:childTnLst>
                          </p:cTn>
                        </p:par>
                        <p:par>
                          <p:cTn id="36" fill="hold">
                            <p:stCondLst>
                              <p:cond delay="25500"/>
                            </p:stCondLst>
                            <p:childTnLst>
                              <p:par>
                                <p:cTn id="37" presetID="10" presetClass="entr" presetSubtype="0" fill="hold" nodeType="afterEffect">
                                  <p:stCondLst>
                                    <p:cond delay="1750"/>
                                  </p:stCondLst>
                                  <p:childTnLst>
                                    <p:set>
                                      <p:cBhvr>
                                        <p:cTn id="38" dur="1" fill="hold">
                                          <p:stCondLst>
                                            <p:cond delay="0"/>
                                          </p:stCondLst>
                                        </p:cTn>
                                        <p:tgtEl>
                                          <p:spTgt spid="2">
                                            <p:txEl>
                                              <p:pRg st="8" end="8"/>
                                            </p:txEl>
                                          </p:spTgt>
                                        </p:tgtEl>
                                        <p:attrNameLst>
                                          <p:attrName>style.visibility</p:attrName>
                                        </p:attrNameLst>
                                      </p:cBhvr>
                                      <p:to>
                                        <p:strVal val="visible"/>
                                      </p:to>
                                    </p:set>
                                    <p:animEffect transition="in" filter="fade">
                                      <p:cBhvr>
                                        <p:cTn id="39" dur="1750"/>
                                        <p:tgtEl>
                                          <p:spTgt spid="2">
                                            <p:txEl>
                                              <p:pRg st="8" end="8"/>
                                            </p:txEl>
                                          </p:spTgt>
                                        </p:tgtEl>
                                      </p:cBhvr>
                                    </p:animEffect>
                                  </p:childTnLst>
                                </p:cTn>
                              </p:par>
                            </p:childTnLst>
                          </p:cTn>
                        </p:par>
                        <p:par>
                          <p:cTn id="40" fill="hold">
                            <p:stCondLst>
                              <p:cond delay="29000"/>
                            </p:stCondLst>
                            <p:childTnLst>
                              <p:par>
                                <p:cTn id="41" presetID="10" presetClass="entr" presetSubtype="0" fill="hold" nodeType="afterEffect">
                                  <p:stCondLst>
                                    <p:cond delay="1750"/>
                                  </p:stCondLst>
                                  <p:childTnLst>
                                    <p:set>
                                      <p:cBhvr>
                                        <p:cTn id="42" dur="1" fill="hold">
                                          <p:stCondLst>
                                            <p:cond delay="0"/>
                                          </p:stCondLst>
                                        </p:cTn>
                                        <p:tgtEl>
                                          <p:spTgt spid="2">
                                            <p:txEl>
                                              <p:pRg st="9" end="9"/>
                                            </p:txEl>
                                          </p:spTgt>
                                        </p:tgtEl>
                                        <p:attrNameLst>
                                          <p:attrName>style.visibility</p:attrName>
                                        </p:attrNameLst>
                                      </p:cBhvr>
                                      <p:to>
                                        <p:strVal val="visible"/>
                                      </p:to>
                                    </p:set>
                                    <p:animEffect transition="in" filter="fade">
                                      <p:cBhvr>
                                        <p:cTn id="43" dur="1750"/>
                                        <p:tgtEl>
                                          <p:spTgt spid="2">
                                            <p:txEl>
                                              <p:pRg st="9" end="9"/>
                                            </p:txEl>
                                          </p:spTgt>
                                        </p:tgtEl>
                                      </p:cBhvr>
                                    </p:animEffect>
                                  </p:childTnLst>
                                </p:cTn>
                              </p:par>
                            </p:childTnLst>
                          </p:cTn>
                        </p:par>
                        <p:par>
                          <p:cTn id="44" fill="hold">
                            <p:stCondLst>
                              <p:cond delay="32500"/>
                            </p:stCondLst>
                            <p:childTnLst>
                              <p:par>
                                <p:cTn id="45" presetID="10" presetClass="entr" presetSubtype="0" fill="hold" nodeType="afterEffect">
                                  <p:stCondLst>
                                    <p:cond delay="1750"/>
                                  </p:stCondLst>
                                  <p:childTnLst>
                                    <p:set>
                                      <p:cBhvr>
                                        <p:cTn id="46" dur="1" fill="hold">
                                          <p:stCondLst>
                                            <p:cond delay="0"/>
                                          </p:stCondLst>
                                        </p:cTn>
                                        <p:tgtEl>
                                          <p:spTgt spid="2">
                                            <p:txEl>
                                              <p:pRg st="10" end="10"/>
                                            </p:txEl>
                                          </p:spTgt>
                                        </p:tgtEl>
                                        <p:attrNameLst>
                                          <p:attrName>style.visibility</p:attrName>
                                        </p:attrNameLst>
                                      </p:cBhvr>
                                      <p:to>
                                        <p:strVal val="visible"/>
                                      </p:to>
                                    </p:set>
                                    <p:animEffect transition="in" filter="fade">
                                      <p:cBhvr>
                                        <p:cTn id="47" dur="175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The Feeding of the 5,000 (Mark 6) </a:t>
            </a:r>
          </a:p>
          <a:p>
            <a:pPr algn="ctr"/>
            <a:r>
              <a:rPr lang="en-US" sz="3600" b="1" dirty="0">
                <a:solidFill>
                  <a:srgbClr val="00B0F0"/>
                </a:solidFill>
              </a:rPr>
              <a:t>and of the 4,000 (Mark 8)</a:t>
            </a:r>
          </a:p>
          <a:p>
            <a:endParaRPr lang="en-US" sz="3600" b="1" dirty="0">
              <a:solidFill>
                <a:srgbClr val="00B0F0"/>
              </a:solidFill>
            </a:endParaRP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1724688"/>
            <a:ext cx="11590636" cy="4154984"/>
          </a:xfrm>
          <a:prstGeom prst="rect">
            <a:avLst/>
          </a:prstGeom>
          <a:noFill/>
        </p:spPr>
        <p:txBody>
          <a:bodyPr wrap="square" rtlCol="0">
            <a:spAutoFit/>
          </a:bodyPr>
          <a:lstStyle/>
          <a:p>
            <a:pPr lvl="0" algn="just"/>
            <a:r>
              <a:rPr lang="en-US" sz="2400" dirty="0"/>
              <a:t>Differences:</a:t>
            </a:r>
          </a:p>
          <a:p>
            <a:pPr marL="342900" lvl="0" indent="-342900" algn="just">
              <a:buFont typeface="Wingdings" panose="05000000000000000000" pitchFamily="2" charset="2"/>
              <a:buChar char="§"/>
            </a:pPr>
            <a:r>
              <a:rPr lang="en-US" sz="2400" dirty="0"/>
              <a:t>The number of people (5,000 versus 4,000)</a:t>
            </a:r>
          </a:p>
          <a:p>
            <a:pPr marL="342900" lvl="0" indent="-342900" algn="just">
              <a:buFont typeface="Wingdings" panose="05000000000000000000" pitchFamily="2" charset="2"/>
              <a:buChar char="§"/>
            </a:pPr>
            <a:r>
              <a:rPr lang="en-US" sz="2400" dirty="0"/>
              <a:t>The amount of bread (5 loaves verses 7 loaves).</a:t>
            </a:r>
          </a:p>
          <a:p>
            <a:pPr marL="342900" lvl="0" indent="-342900" algn="just">
              <a:buFont typeface="Wingdings" panose="05000000000000000000" pitchFamily="2" charset="2"/>
              <a:buChar char="§"/>
            </a:pPr>
            <a:r>
              <a:rPr lang="en-US" sz="2400" dirty="0"/>
              <a:t>The amount of leftover food (12 small baskets versus 7 large baskets)</a:t>
            </a:r>
          </a:p>
          <a:p>
            <a:pPr marL="342900" lvl="0" indent="-342900" algn="just">
              <a:buFont typeface="Wingdings" panose="05000000000000000000" pitchFamily="2" charset="2"/>
              <a:buChar char="§"/>
            </a:pPr>
            <a:r>
              <a:rPr lang="en-US" sz="2400" dirty="0"/>
              <a:t>The feeding of the 5,000 took place after a day of teaching while the feeding of the 4,000 too place after three days of teaching.</a:t>
            </a:r>
          </a:p>
          <a:p>
            <a:pPr marL="342900" lvl="0" indent="-342900" algn="just">
              <a:buFont typeface="Wingdings" panose="05000000000000000000" pitchFamily="2" charset="2"/>
              <a:buChar char="§"/>
            </a:pPr>
            <a:r>
              <a:rPr lang="en-US" sz="2400" dirty="0"/>
              <a:t>The feeding of the 5,000 was intended to teach the disciples that Jesus was “</a:t>
            </a:r>
            <a:r>
              <a:rPr lang="en-US" sz="2400" b="1" i="1" dirty="0"/>
              <a:t>the Bread of Life</a:t>
            </a:r>
            <a:r>
              <a:rPr lang="en-US" sz="2400" dirty="0"/>
              <a:t>” for the Jews.  The feeding of the 4,000 was designed to teach them that Jesus is “</a:t>
            </a:r>
            <a:r>
              <a:rPr lang="en-US" sz="2400" b="1" i="1" dirty="0"/>
              <a:t>the Bread of Life</a:t>
            </a:r>
            <a:r>
              <a:rPr lang="en-US" sz="2400" dirty="0"/>
              <a:t>” for the world.</a:t>
            </a:r>
          </a:p>
          <a:p>
            <a:pPr marL="342900" lvl="0" indent="-342900" algn="just">
              <a:buFont typeface="Wingdings" panose="05000000000000000000" pitchFamily="2" charset="2"/>
              <a:buChar char="§"/>
            </a:pPr>
            <a:r>
              <a:rPr lang="en-US" sz="2400" dirty="0"/>
              <a:t>Both miracles reveal the compassion of Christ; that Jesus cares for both the physical and the spiritual aspects of our lives. </a:t>
            </a:r>
          </a:p>
        </p:txBody>
      </p:sp>
    </p:spTree>
    <p:extLst>
      <p:ext uri="{BB962C8B-B14F-4D97-AF65-F5344CB8AC3E}">
        <p14:creationId xmlns:p14="http://schemas.microsoft.com/office/powerpoint/2010/main" val="1465560780"/>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25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1750"/>
                                        <p:tgtEl>
                                          <p:spTgt spid="2">
                                            <p:txEl>
                                              <p:pRg st="1" end="1"/>
                                            </p:txEl>
                                          </p:spTgt>
                                        </p:tgtEl>
                                      </p:cBhvr>
                                    </p:animEffect>
                                  </p:childTnLst>
                                </p:cTn>
                              </p:par>
                            </p:childTnLst>
                          </p:cTn>
                        </p:par>
                        <p:par>
                          <p:cTn id="12" fill="hold">
                            <p:stCondLst>
                              <p:cond delay="4000"/>
                            </p:stCondLst>
                            <p:childTnLst>
                              <p:par>
                                <p:cTn id="13" presetID="10" presetClass="entr" presetSubtype="0" fill="hold" nodeType="afterEffect">
                                  <p:stCondLst>
                                    <p:cond delay="175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1750"/>
                                        <p:tgtEl>
                                          <p:spTgt spid="2">
                                            <p:txEl>
                                              <p:pRg st="2" end="2"/>
                                            </p:txEl>
                                          </p:spTgt>
                                        </p:tgtEl>
                                      </p:cBhvr>
                                    </p:animEffect>
                                  </p:childTnLst>
                                </p:cTn>
                              </p:par>
                            </p:childTnLst>
                          </p:cTn>
                        </p:par>
                        <p:par>
                          <p:cTn id="16" fill="hold">
                            <p:stCondLst>
                              <p:cond delay="7500"/>
                            </p:stCondLst>
                            <p:childTnLst>
                              <p:par>
                                <p:cTn id="17" presetID="10" presetClass="entr" presetSubtype="0" fill="hold" nodeType="afterEffect">
                                  <p:stCondLst>
                                    <p:cond delay="175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fade">
                                      <p:cBhvr>
                                        <p:cTn id="19" dur="1750"/>
                                        <p:tgtEl>
                                          <p:spTgt spid="2">
                                            <p:txEl>
                                              <p:pRg st="3" end="3"/>
                                            </p:txEl>
                                          </p:spTgt>
                                        </p:tgtEl>
                                      </p:cBhvr>
                                    </p:animEffect>
                                  </p:childTnLst>
                                </p:cTn>
                              </p:par>
                            </p:childTnLst>
                          </p:cTn>
                        </p:par>
                        <p:par>
                          <p:cTn id="20" fill="hold">
                            <p:stCondLst>
                              <p:cond delay="11000"/>
                            </p:stCondLst>
                            <p:childTnLst>
                              <p:par>
                                <p:cTn id="21" presetID="10" presetClass="entr" presetSubtype="0" fill="hold" nodeType="afterEffect">
                                  <p:stCondLst>
                                    <p:cond delay="175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fade">
                                      <p:cBhvr>
                                        <p:cTn id="23" dur="1750"/>
                                        <p:tgtEl>
                                          <p:spTgt spid="2">
                                            <p:txEl>
                                              <p:pRg st="4" end="4"/>
                                            </p:txEl>
                                          </p:spTgt>
                                        </p:tgtEl>
                                      </p:cBhvr>
                                    </p:animEffect>
                                  </p:childTnLst>
                                </p:cTn>
                              </p:par>
                            </p:childTnLst>
                          </p:cTn>
                        </p:par>
                        <p:par>
                          <p:cTn id="24" fill="hold">
                            <p:stCondLst>
                              <p:cond delay="14500"/>
                            </p:stCondLst>
                            <p:childTnLst>
                              <p:par>
                                <p:cTn id="25" presetID="10" presetClass="entr" presetSubtype="0" fill="hold" nodeType="afterEffect">
                                  <p:stCondLst>
                                    <p:cond delay="175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1750"/>
                                        <p:tgtEl>
                                          <p:spTgt spid="2">
                                            <p:txEl>
                                              <p:pRg st="5" end="5"/>
                                            </p:txEl>
                                          </p:spTgt>
                                        </p:tgtEl>
                                      </p:cBhvr>
                                    </p:animEffect>
                                  </p:childTnLst>
                                </p:cTn>
                              </p:par>
                            </p:childTnLst>
                          </p:cTn>
                        </p:par>
                        <p:par>
                          <p:cTn id="28" fill="hold">
                            <p:stCondLst>
                              <p:cond delay="18000"/>
                            </p:stCondLst>
                            <p:childTnLst>
                              <p:par>
                                <p:cTn id="29" presetID="10" presetClass="entr" presetSubtype="0" fill="hold" nodeType="afterEffect">
                                  <p:stCondLst>
                                    <p:cond delay="1750"/>
                                  </p:stCondLst>
                                  <p:childTnLst>
                                    <p:set>
                                      <p:cBhvr>
                                        <p:cTn id="30" dur="1" fill="hold">
                                          <p:stCondLst>
                                            <p:cond delay="0"/>
                                          </p:stCondLst>
                                        </p:cTn>
                                        <p:tgtEl>
                                          <p:spTgt spid="2">
                                            <p:txEl>
                                              <p:pRg st="6" end="6"/>
                                            </p:txEl>
                                          </p:spTgt>
                                        </p:tgtEl>
                                        <p:attrNameLst>
                                          <p:attrName>style.visibility</p:attrName>
                                        </p:attrNameLst>
                                      </p:cBhvr>
                                      <p:to>
                                        <p:strVal val="visible"/>
                                      </p:to>
                                    </p:set>
                                    <p:animEffect transition="in" filter="fade">
                                      <p:cBhvr>
                                        <p:cTn id="31" dur="175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God Cares and God Provides</a:t>
            </a:r>
          </a:p>
          <a:p>
            <a:endParaRPr lang="en-US" sz="3600" b="1" dirty="0">
              <a:solidFill>
                <a:srgbClr val="00B0F0"/>
              </a:solidFill>
            </a:endParaRP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1110090"/>
            <a:ext cx="11590636" cy="4401205"/>
          </a:xfrm>
          <a:prstGeom prst="rect">
            <a:avLst/>
          </a:prstGeom>
          <a:noFill/>
        </p:spPr>
        <p:txBody>
          <a:bodyPr wrap="square" rtlCol="0">
            <a:spAutoFit/>
          </a:bodyPr>
          <a:lstStyle/>
          <a:p>
            <a:pPr marL="457200" lvl="0" indent="-457200" algn="just">
              <a:buFont typeface="Wingdings" panose="05000000000000000000" pitchFamily="2" charset="2"/>
              <a:buChar char="§"/>
            </a:pPr>
            <a:r>
              <a:rPr lang="en-US" sz="2800" dirty="0"/>
              <a:t>The Israelites lacked food and water as they journeyed in the wilderness; yet God provided (Exodus 16:3; 17:2).</a:t>
            </a:r>
          </a:p>
          <a:p>
            <a:pPr marL="457200" lvl="0" indent="-457200" algn="just">
              <a:buFont typeface="Wingdings" panose="05000000000000000000" pitchFamily="2" charset="2"/>
              <a:buChar char="§"/>
            </a:pPr>
            <a:r>
              <a:rPr lang="en-US" sz="2800" dirty="0"/>
              <a:t>David experienced times being without food to eat (1 Samuel 21:3); yet God provided.</a:t>
            </a:r>
          </a:p>
          <a:p>
            <a:pPr marL="457200" lvl="0" indent="-457200" algn="just">
              <a:buFont typeface="Wingdings" panose="05000000000000000000" pitchFamily="2" charset="2"/>
              <a:buChar char="§"/>
            </a:pPr>
            <a:r>
              <a:rPr lang="en-US" sz="2800" dirty="0"/>
              <a:t>Jesus experienced times of poverty, hunger and thirst (Matthew 4:2; 8:20; John 19:28; 2 Corinthians 8:9); yet God took care of Him.</a:t>
            </a:r>
          </a:p>
          <a:p>
            <a:pPr marL="457200" lvl="0" indent="-457200" algn="just">
              <a:buFont typeface="Wingdings" panose="05000000000000000000" pitchFamily="2" charset="2"/>
              <a:buChar char="§"/>
            </a:pPr>
            <a:r>
              <a:rPr lang="en-US" sz="2800" dirty="0"/>
              <a:t>Jesus experience the greatest pain and suffering known to any human (Isaiah 53:4-6; Matthew 26:67; 27:29-30) to provide our salvation.</a:t>
            </a:r>
          </a:p>
        </p:txBody>
      </p:sp>
    </p:spTree>
    <p:extLst>
      <p:ext uri="{BB962C8B-B14F-4D97-AF65-F5344CB8AC3E}">
        <p14:creationId xmlns:p14="http://schemas.microsoft.com/office/powerpoint/2010/main" val="2258972217"/>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175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1750"/>
                                        <p:tgtEl>
                                          <p:spTgt spid="2">
                                            <p:txEl>
                                              <p:pRg st="1" end="1"/>
                                            </p:txEl>
                                          </p:spTgt>
                                        </p:tgtEl>
                                      </p:cBhvr>
                                    </p:animEffect>
                                  </p:childTnLst>
                                </p:cTn>
                              </p:par>
                            </p:childTnLst>
                          </p:cTn>
                        </p:par>
                        <p:par>
                          <p:cTn id="12" fill="hold">
                            <p:stCondLst>
                              <p:cond delay="5500"/>
                            </p:stCondLst>
                            <p:childTnLst>
                              <p:par>
                                <p:cTn id="13" presetID="10" presetClass="entr" presetSubtype="0" fill="hold" nodeType="afterEffect">
                                  <p:stCondLst>
                                    <p:cond delay="175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1750"/>
                                        <p:tgtEl>
                                          <p:spTgt spid="2">
                                            <p:txEl>
                                              <p:pRg st="2" end="2"/>
                                            </p:txEl>
                                          </p:spTgt>
                                        </p:tgtEl>
                                      </p:cBhvr>
                                    </p:animEffect>
                                  </p:childTnLst>
                                </p:cTn>
                              </p:par>
                            </p:childTnLst>
                          </p:cTn>
                        </p:par>
                        <p:par>
                          <p:cTn id="16" fill="hold">
                            <p:stCondLst>
                              <p:cond delay="9000"/>
                            </p:stCondLst>
                            <p:childTnLst>
                              <p:par>
                                <p:cTn id="17" presetID="10" presetClass="entr" presetSubtype="0" fill="hold" nodeType="afterEffect">
                                  <p:stCondLst>
                                    <p:cond delay="175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fade">
                                      <p:cBhvr>
                                        <p:cTn id="19" dur="175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5099</TotalTime>
  <Words>1177</Words>
  <Application>Microsoft Office PowerPoint</Application>
  <PresentationFormat>Widescreen</PresentationFormat>
  <Paragraphs>73</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Century Gothic</vt:lpstr>
      <vt:lpstr>Wingdings</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Do You Respond to Jesus?</dc:title>
  <dc:creator>Ed Godfrey</dc:creator>
  <cp:lastModifiedBy> </cp:lastModifiedBy>
  <cp:revision>119</cp:revision>
  <cp:lastPrinted>2019-02-16T16:33:52Z</cp:lastPrinted>
  <dcterms:created xsi:type="dcterms:W3CDTF">2018-07-19T20:40:08Z</dcterms:created>
  <dcterms:modified xsi:type="dcterms:W3CDTF">2019-05-26T13:29:06Z</dcterms:modified>
</cp:coreProperties>
</file>