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527" r:id="rId4"/>
    <p:sldId id="504" r:id="rId5"/>
    <p:sldId id="391" r:id="rId6"/>
    <p:sldId id="505" r:id="rId7"/>
    <p:sldId id="528" r:id="rId8"/>
    <p:sldId id="506" r:id="rId9"/>
    <p:sldId id="521" r:id="rId10"/>
    <p:sldId id="529" r:id="rId11"/>
    <p:sldId id="508" r:id="rId12"/>
    <p:sldId id="530" r:id="rId13"/>
    <p:sldId id="526" r:id="rId14"/>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461E"/>
    <a:srgbClr val="222222"/>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5/18/2019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5/18/2019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5/18/2019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5/18/2019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5/18/2019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5/18/2019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5/18/2019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5/18/2019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5/18/2019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5/18/2019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5/18/2019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t>Jesus Does All Things Well</a:t>
            </a:r>
          </a:p>
          <a:p>
            <a:pPr algn="ctr"/>
            <a:r>
              <a:rPr lang="en-US" sz="4000" b="1" dirty="0"/>
              <a:t>Mark 7:31-37</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7:33-35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5016758"/>
          </a:xfrm>
          <a:prstGeom prst="rect">
            <a:avLst/>
          </a:prstGeom>
          <a:noFill/>
        </p:spPr>
        <p:txBody>
          <a:bodyPr wrap="square" rtlCol="0">
            <a:spAutoFit/>
          </a:bodyPr>
          <a:lstStyle/>
          <a:p>
            <a:pPr algn="just"/>
            <a:r>
              <a:rPr lang="en-US" sz="4000" i="1" dirty="0"/>
              <a:t>33 Jesus took him aside from the crowd, by himself, and put His fingers into his ears, and after spitting, He touched his tongue with the saliva; 34 and looking up to heaven with a deep sigh, He said to him, "</a:t>
            </a:r>
            <a:r>
              <a:rPr lang="en-US" sz="4000" i="1" dirty="0" err="1"/>
              <a:t>Ephphatha</a:t>
            </a:r>
            <a:r>
              <a:rPr lang="en-US" sz="4000" i="1" dirty="0"/>
              <a:t>!" that is, "Be opened!" 35 And his ears were opened, and the impediment of his tongue was removed, and he began speaking plainly. </a:t>
            </a:r>
            <a:endParaRPr lang="en-US" sz="4000" dirty="0"/>
          </a:p>
        </p:txBody>
      </p:sp>
    </p:spTree>
    <p:extLst>
      <p:ext uri="{BB962C8B-B14F-4D97-AF65-F5344CB8AC3E}">
        <p14:creationId xmlns:p14="http://schemas.microsoft.com/office/powerpoint/2010/main" val="23643585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4000" b="1" cap="none" dirty="0">
                <a:solidFill>
                  <a:srgbClr val="00B0F0"/>
                </a:solidFill>
                <a:latin typeface="+mn-lt"/>
              </a:rPr>
              <a:t>The multitudes celebration (7:36-37)</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2554545"/>
          </a:xfrm>
          <a:prstGeom prst="rect">
            <a:avLst/>
          </a:prstGeom>
          <a:noFill/>
        </p:spPr>
        <p:txBody>
          <a:bodyPr wrap="square" rtlCol="0">
            <a:spAutoFit/>
          </a:bodyPr>
          <a:lstStyle/>
          <a:p>
            <a:pPr marL="514350" indent="-514350" algn="just">
              <a:buAutoNum type="alphaUcPeriod"/>
            </a:pPr>
            <a:r>
              <a:rPr lang="en-US" sz="3200" b="1" dirty="0"/>
              <a:t>Good news is worth sharing (36)</a:t>
            </a:r>
          </a:p>
          <a:p>
            <a:pPr marL="514350" indent="-514350" algn="just">
              <a:buAutoNum type="alphaUcPeriod"/>
            </a:pPr>
            <a:r>
              <a:rPr lang="en-US" sz="3200" b="1" dirty="0"/>
              <a:t>Good news points to God (37)</a:t>
            </a:r>
          </a:p>
          <a:p>
            <a:pPr marL="971550" lvl="1" indent="-514350" algn="just">
              <a:buFont typeface="+mj-lt"/>
              <a:buAutoNum type="arabicPeriod"/>
            </a:pPr>
            <a:r>
              <a:rPr lang="en-US" sz="3200" b="1" i="1" dirty="0"/>
              <a:t>“He has done all things well…” </a:t>
            </a:r>
            <a:r>
              <a:rPr lang="en-US" sz="3200" b="1" dirty="0"/>
              <a:t>(echoes Genesis 1:31)</a:t>
            </a:r>
          </a:p>
          <a:p>
            <a:pPr marL="971550" lvl="1" indent="-514350" algn="just">
              <a:buFont typeface="+mj-lt"/>
              <a:buAutoNum type="arabicPeriod"/>
            </a:pPr>
            <a:r>
              <a:rPr lang="en-US" sz="3200" b="1" dirty="0"/>
              <a:t>“</a:t>
            </a:r>
            <a:r>
              <a:rPr lang="en-US" sz="3200" b="1" i="1" dirty="0"/>
              <a:t>He makes even the deaf to hear and the mute to speak.” </a:t>
            </a:r>
            <a:r>
              <a:rPr lang="en-US" sz="3200" b="1" dirty="0"/>
              <a:t>(echoes Isaiah 35:4-6)</a:t>
            </a:r>
            <a:endParaRPr lang="en-US" sz="3200" dirty="0"/>
          </a:p>
        </p:txBody>
      </p:sp>
      <p:sp>
        <p:nvSpPr>
          <p:cNvPr id="4" name="TextBox 3">
            <a:extLst>
              <a:ext uri="{FF2B5EF4-FFF2-40B4-BE49-F238E27FC236}">
                <a16:creationId xmlns:a16="http://schemas.microsoft.com/office/drawing/2014/main" id="{D91FACED-246B-45BE-A072-5B3DF38A0001}"/>
              </a:ext>
            </a:extLst>
          </p:cNvPr>
          <p:cNvSpPr txBox="1"/>
          <p:nvPr/>
        </p:nvSpPr>
        <p:spPr>
          <a:xfrm>
            <a:off x="225158" y="3747628"/>
            <a:ext cx="11683650" cy="3108543"/>
          </a:xfrm>
          <a:prstGeom prst="rect">
            <a:avLst/>
          </a:prstGeom>
          <a:noFill/>
        </p:spPr>
        <p:txBody>
          <a:bodyPr wrap="square" rtlCol="0">
            <a:spAutoFit/>
          </a:bodyPr>
          <a:lstStyle/>
          <a:p>
            <a:pPr algn="just"/>
            <a:r>
              <a:rPr lang="en-US" sz="2800" i="1" dirty="0"/>
              <a:t>4 Say to those with anxious heart, "Take courage, fear not. Behold, your God will come with vengeance; The recompense of God will come, But He will save you." 5 Then the eyes of the blind will be opened And the ears of the deaf will be unstopped. 6 Then the lame will leap like a deer, And the tongue of the mute will shout for joy. For waters will break forth in the wilderness And streams in the Arabah. </a:t>
            </a:r>
            <a:endParaRPr lang="en-US" sz="2800" dirty="0"/>
          </a:p>
        </p:txBody>
      </p:sp>
    </p:spTree>
    <p:extLst>
      <p:ext uri="{BB962C8B-B14F-4D97-AF65-F5344CB8AC3E}">
        <p14:creationId xmlns:p14="http://schemas.microsoft.com/office/powerpoint/2010/main" val="41395012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75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par>
                          <p:cTn id="23" fill="hold">
                            <p:stCondLst>
                              <p:cond delay="500"/>
                            </p:stCondLst>
                            <p:childTnLst>
                              <p:par>
                                <p:cTn id="24" presetID="10" presetClass="entr" presetSubtype="0" fill="hold" grpId="0" nodeType="afterEffect">
                                  <p:stCondLst>
                                    <p:cond delay="275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big idea</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ctr"/>
            <a:r>
              <a:rPr lang="en-US" sz="4000" b="1" i="1" dirty="0"/>
              <a:t>The compassion of Jesus to save</a:t>
            </a:r>
          </a:p>
          <a:p>
            <a:pPr algn="ctr"/>
            <a:r>
              <a:rPr lang="en-US" sz="4000" b="1" i="1" dirty="0"/>
              <a:t>extends to all people.</a:t>
            </a:r>
            <a:endParaRPr lang="en-US" sz="4000" dirty="0"/>
          </a:p>
        </p:txBody>
      </p:sp>
    </p:spTree>
    <p:extLst>
      <p:ext uri="{BB962C8B-B14F-4D97-AF65-F5344CB8AC3E}">
        <p14:creationId xmlns:p14="http://schemas.microsoft.com/office/powerpoint/2010/main" val="30897365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323439"/>
          </a:xfrm>
          <a:prstGeom prst="rect">
            <a:avLst/>
          </a:prstGeom>
          <a:noFill/>
        </p:spPr>
        <p:txBody>
          <a:bodyPr wrap="square" rtlCol="0">
            <a:spAutoFit/>
          </a:bodyPr>
          <a:lstStyle/>
          <a:p>
            <a:pPr algn="ctr"/>
            <a:r>
              <a:rPr lang="en-US" sz="4000" b="1" dirty="0"/>
              <a:t>Jesus Does All Things Well</a:t>
            </a:r>
          </a:p>
          <a:p>
            <a:pPr algn="ctr"/>
            <a:r>
              <a:rPr lang="en-US" sz="4000" b="1" dirty="0"/>
              <a:t>Mark 7:31-37</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618191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7:31-34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4524315"/>
          </a:xfrm>
          <a:prstGeom prst="rect">
            <a:avLst/>
          </a:prstGeom>
          <a:noFill/>
        </p:spPr>
        <p:txBody>
          <a:bodyPr wrap="square" rtlCol="0">
            <a:spAutoFit/>
          </a:bodyPr>
          <a:lstStyle/>
          <a:p>
            <a:pPr algn="just"/>
            <a:r>
              <a:rPr lang="en-US" sz="3200" i="1" dirty="0"/>
              <a:t>31 Again He went out from the region of Tyre, and came through Sidon to the Sea of Galilee, within the region of Decapolis. 32 They brought to Him one who was deaf and spoke with difficulty, and they implored Him to lay His hand on him. 33 Jesus took him aside from the crowd, by himself, and put His fingers into his ears, and after spitting, He touched his tongue with the saliva; 34 and looking up to heaven with a deep sigh, He said to him, "</a:t>
            </a:r>
            <a:r>
              <a:rPr lang="en-US" sz="3200" i="1" dirty="0" err="1"/>
              <a:t>Ephphatha</a:t>
            </a:r>
            <a:r>
              <a:rPr lang="en-US" sz="3200" i="1" dirty="0"/>
              <a:t>!" that is, "Be opened!"</a:t>
            </a:r>
            <a:endParaRPr lang="en-US" sz="3200"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7:35-37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539430"/>
          </a:xfrm>
          <a:prstGeom prst="rect">
            <a:avLst/>
          </a:prstGeom>
          <a:noFill/>
        </p:spPr>
        <p:txBody>
          <a:bodyPr wrap="square" rtlCol="0">
            <a:spAutoFit/>
          </a:bodyPr>
          <a:lstStyle/>
          <a:p>
            <a:pPr algn="just"/>
            <a:r>
              <a:rPr lang="en-US" sz="3200" i="1" dirty="0"/>
              <a:t>35 And his ears were opened, and the impediment of his tongue was removed, and he began speaking plainly. 36 And He gave them orders not to tell anyone; but the more He ordered them, the more widely they continued to proclaim it. 37 They were utterly astonished, saying, "He has done all things well; He makes even the deaf to hear and the mute to speak."</a:t>
            </a:r>
            <a:endParaRPr lang="en-US" sz="3200" dirty="0"/>
          </a:p>
        </p:txBody>
      </p:sp>
    </p:spTree>
    <p:extLst>
      <p:ext uri="{BB962C8B-B14F-4D97-AF65-F5344CB8AC3E}">
        <p14:creationId xmlns:p14="http://schemas.microsoft.com/office/powerpoint/2010/main" val="137885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big idea</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323439"/>
          </a:xfrm>
          <a:prstGeom prst="rect">
            <a:avLst/>
          </a:prstGeom>
          <a:noFill/>
        </p:spPr>
        <p:txBody>
          <a:bodyPr wrap="square" rtlCol="0">
            <a:spAutoFit/>
          </a:bodyPr>
          <a:lstStyle/>
          <a:p>
            <a:pPr algn="ctr"/>
            <a:r>
              <a:rPr lang="en-US" sz="4000" b="1" i="1" dirty="0"/>
              <a:t>The compassion of Jesus to save</a:t>
            </a:r>
          </a:p>
          <a:p>
            <a:pPr algn="ctr"/>
            <a:r>
              <a:rPr lang="en-US" sz="4000" b="1" i="1" dirty="0"/>
              <a:t>extends to all people.</a:t>
            </a:r>
            <a:endParaRPr lang="en-US" sz="4000" dirty="0"/>
          </a:p>
        </p:txBody>
      </p:sp>
    </p:spTree>
    <p:extLst>
      <p:ext uri="{BB962C8B-B14F-4D97-AF65-F5344CB8AC3E}">
        <p14:creationId xmlns:p14="http://schemas.microsoft.com/office/powerpoint/2010/main" val="39294732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A Man’s Condition (7:31; Matthew 15:29)</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584775"/>
          </a:xfrm>
          <a:prstGeom prst="rect">
            <a:avLst/>
          </a:prstGeom>
          <a:noFill/>
        </p:spPr>
        <p:txBody>
          <a:bodyPr wrap="square" rtlCol="0">
            <a:spAutoFit/>
          </a:bodyPr>
          <a:lstStyle/>
          <a:p>
            <a:pPr marL="514350" indent="-514350" algn="just">
              <a:buAutoNum type="alphaUcPeriod"/>
            </a:pPr>
            <a:r>
              <a:rPr lang="en-US" sz="3200" b="1" dirty="0"/>
              <a:t>The setting</a:t>
            </a:r>
            <a:endParaRPr lang="en-US" sz="3200" dirty="0"/>
          </a:p>
        </p:txBody>
      </p:sp>
      <p:sp>
        <p:nvSpPr>
          <p:cNvPr id="4" name="TextBox 3">
            <a:extLst>
              <a:ext uri="{FF2B5EF4-FFF2-40B4-BE49-F238E27FC236}">
                <a16:creationId xmlns:a16="http://schemas.microsoft.com/office/drawing/2014/main" id="{B83E06F8-41CB-483A-A267-DD16B5DE48FE}"/>
              </a:ext>
            </a:extLst>
          </p:cNvPr>
          <p:cNvSpPr txBox="1"/>
          <p:nvPr/>
        </p:nvSpPr>
        <p:spPr>
          <a:xfrm>
            <a:off x="209756" y="1812668"/>
            <a:ext cx="11683650" cy="3385542"/>
          </a:xfrm>
          <a:prstGeom prst="rect">
            <a:avLst/>
          </a:prstGeom>
          <a:noFill/>
        </p:spPr>
        <p:txBody>
          <a:bodyPr wrap="square" rtlCol="0">
            <a:spAutoFit/>
          </a:bodyPr>
          <a:lstStyle/>
          <a:p>
            <a:pPr algn="just"/>
            <a:r>
              <a:rPr lang="en-US" sz="2800" i="1" dirty="0"/>
              <a:t>Again He went out from the region of Tyre, and came through Sidon to the Sea of Galilee, within the region of Decapolis (Mark 7:31)</a:t>
            </a:r>
          </a:p>
          <a:p>
            <a:pPr algn="just"/>
            <a:endParaRPr lang="en-US" sz="2800" i="1" dirty="0"/>
          </a:p>
          <a:p>
            <a:pPr algn="just"/>
            <a:r>
              <a:rPr lang="en-US" sz="2800" i="1" dirty="0"/>
              <a:t>Departing from there, Jesus went along by the Sea of Galilee, and having gone up on the mountain, He was sitting there (Matthew 15:29)</a:t>
            </a:r>
            <a:endParaRPr lang="en-US" sz="2800" dirty="0"/>
          </a:p>
          <a:p>
            <a:endParaRPr lang="en-US"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1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par>
                          <p:cTn id="12" fill="hold">
                            <p:stCondLst>
                              <p:cond delay="5500"/>
                            </p:stCondLst>
                            <p:childTnLst>
                              <p:par>
                                <p:cTn id="13" presetID="10" presetClass="entr" presetSubtype="0" fill="hold" grpId="0" nodeType="afterEffect">
                                  <p:stCondLst>
                                    <p:cond delay="2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5:6-7</a:t>
            </a:r>
          </a:p>
          <a:p>
            <a:endParaRPr lang="en-US" sz="3600" b="1" dirty="0">
              <a:solidFill>
                <a:srgbClr val="00B0F0"/>
              </a:solidFill>
            </a:endParaRPr>
          </a:p>
        </p:txBody>
      </p:sp>
      <p:pic>
        <p:nvPicPr>
          <p:cNvPr id="5" name="Picture 4" descr="A close up of a map&#10;&#10;Description automatically generated">
            <a:extLst>
              <a:ext uri="{FF2B5EF4-FFF2-40B4-BE49-F238E27FC236}">
                <a16:creationId xmlns:a16="http://schemas.microsoft.com/office/drawing/2014/main" id="{58523AFA-736C-4D6F-BFED-D34A55530FE9}"/>
              </a:ext>
            </a:extLst>
          </p:cNvPr>
          <p:cNvPicPr>
            <a:picLocks noChangeAspect="1"/>
          </p:cNvPicPr>
          <p:nvPr/>
        </p:nvPicPr>
        <p:blipFill>
          <a:blip r:embed="rId2"/>
          <a:stretch>
            <a:fillRect/>
          </a:stretch>
        </p:blipFill>
        <p:spPr>
          <a:xfrm>
            <a:off x="2681990" y="14990"/>
            <a:ext cx="6851754" cy="6851754"/>
          </a:xfrm>
          <a:prstGeom prst="rect">
            <a:avLst/>
          </a:prstGeom>
        </p:spPr>
      </p:pic>
    </p:spTree>
    <p:extLst>
      <p:ext uri="{BB962C8B-B14F-4D97-AF65-F5344CB8AC3E}">
        <p14:creationId xmlns:p14="http://schemas.microsoft.com/office/powerpoint/2010/main" val="148205123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00B0F0"/>
              </a:buClr>
              <a:buSzPct val="100000"/>
              <a:buFont typeface="+mj-lt"/>
              <a:buAutoNum type="romanUcPeriod"/>
            </a:pPr>
            <a:r>
              <a:rPr lang="en-US" sz="4000" b="1" cap="none" dirty="0">
                <a:solidFill>
                  <a:srgbClr val="00B0F0"/>
                </a:solidFill>
                <a:latin typeface="+mn-lt"/>
              </a:rPr>
              <a:t>A Man’s Condition (7:31; Matthew 15:29-31)</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1569660"/>
          </a:xfrm>
          <a:prstGeom prst="rect">
            <a:avLst/>
          </a:prstGeom>
          <a:noFill/>
        </p:spPr>
        <p:txBody>
          <a:bodyPr wrap="square" rtlCol="0">
            <a:spAutoFit/>
          </a:bodyPr>
          <a:lstStyle/>
          <a:p>
            <a:pPr marL="514350" indent="-514350" algn="just">
              <a:buAutoNum type="alphaUcPeriod"/>
            </a:pPr>
            <a:r>
              <a:rPr lang="en-US" sz="3200" b="1" dirty="0"/>
              <a:t>The setting (Mark 7:31; Matthew 15:29)</a:t>
            </a:r>
          </a:p>
          <a:p>
            <a:pPr marL="514350" indent="-514350" algn="just">
              <a:buFontTx/>
              <a:buAutoNum type="alphaUcPeriod"/>
            </a:pPr>
            <a:r>
              <a:rPr lang="en-US" sz="3200" b="1" dirty="0"/>
              <a:t>The  situation (Mark 7:32; Matthew 15:30-31)</a:t>
            </a:r>
          </a:p>
          <a:p>
            <a:pPr marL="514350" indent="-514350" algn="just">
              <a:buAutoNum type="alphaUcPeriod"/>
            </a:pPr>
            <a:endParaRPr lang="en-US" sz="3200" dirty="0"/>
          </a:p>
        </p:txBody>
      </p:sp>
      <p:sp>
        <p:nvSpPr>
          <p:cNvPr id="4" name="TextBox 3">
            <a:extLst>
              <a:ext uri="{FF2B5EF4-FFF2-40B4-BE49-F238E27FC236}">
                <a16:creationId xmlns:a16="http://schemas.microsoft.com/office/drawing/2014/main" id="{B83E06F8-41CB-483A-A267-DD16B5DE48FE}"/>
              </a:ext>
            </a:extLst>
          </p:cNvPr>
          <p:cNvSpPr txBox="1"/>
          <p:nvPr/>
        </p:nvSpPr>
        <p:spPr>
          <a:xfrm>
            <a:off x="207667" y="2727070"/>
            <a:ext cx="11683650" cy="3970318"/>
          </a:xfrm>
          <a:prstGeom prst="rect">
            <a:avLst/>
          </a:prstGeom>
          <a:noFill/>
        </p:spPr>
        <p:txBody>
          <a:bodyPr wrap="square" rtlCol="0">
            <a:spAutoFit/>
          </a:bodyPr>
          <a:lstStyle/>
          <a:p>
            <a:pPr algn="just"/>
            <a:r>
              <a:rPr lang="en-US" sz="2800" i="1" dirty="0"/>
              <a:t>30 And large crowds came to Him, bringing with them those who were lame, crippled, blind, mute, and many others, and they laid them down at His feet; and He healed them. 31 So the crowd marveled as they saw the mute speaking, the crippled restored, and the lame walking, and the blind seeing; and they glorified the God of Israel.” (Matthew 15:30-31)</a:t>
            </a:r>
          </a:p>
          <a:p>
            <a:pPr algn="just"/>
            <a:endParaRPr lang="en-US" sz="2800" i="1" dirty="0"/>
          </a:p>
          <a:p>
            <a:pPr algn="just"/>
            <a:r>
              <a:rPr lang="en-US" sz="2800" i="1" dirty="0"/>
              <a:t>They brought to Him one who was deaf and spoke with difficulty, and they implored Him to lay His hand on him.  (Mark 7:32)</a:t>
            </a:r>
            <a:endParaRPr lang="en-US" sz="2800" dirty="0"/>
          </a:p>
        </p:txBody>
      </p:sp>
    </p:spTree>
    <p:extLst>
      <p:ext uri="{BB962C8B-B14F-4D97-AF65-F5344CB8AC3E}">
        <p14:creationId xmlns:p14="http://schemas.microsoft.com/office/powerpoint/2010/main" val="3660566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75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75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The Master’s Cure (7:33-35)</a:t>
            </a:r>
          </a:p>
        </p:txBody>
      </p:sp>
      <p:sp>
        <p:nvSpPr>
          <p:cNvPr id="2" name="TextBox 1">
            <a:extLst>
              <a:ext uri="{FF2B5EF4-FFF2-40B4-BE49-F238E27FC236}">
                <a16:creationId xmlns:a16="http://schemas.microsoft.com/office/drawing/2014/main" id="{D53992B7-91BB-4E6C-A74D-7A1A42DD032F}"/>
              </a:ext>
            </a:extLst>
          </p:cNvPr>
          <p:cNvSpPr txBox="1"/>
          <p:nvPr/>
        </p:nvSpPr>
        <p:spPr>
          <a:xfrm>
            <a:off x="207668" y="1196806"/>
            <a:ext cx="11683650" cy="2062103"/>
          </a:xfrm>
          <a:prstGeom prst="rect">
            <a:avLst/>
          </a:prstGeom>
          <a:noFill/>
        </p:spPr>
        <p:txBody>
          <a:bodyPr wrap="square" rtlCol="0">
            <a:spAutoFit/>
          </a:bodyPr>
          <a:lstStyle/>
          <a:p>
            <a:pPr marL="514350" indent="-514350" algn="just">
              <a:buAutoNum type="alphaUcPeriod"/>
            </a:pPr>
            <a:r>
              <a:rPr lang="en-US" sz="3200" b="1" dirty="0"/>
              <a:t>Jesus took him aside (33a)</a:t>
            </a:r>
          </a:p>
          <a:p>
            <a:pPr marL="514350" indent="-514350" algn="just">
              <a:buAutoNum type="alphaUcPeriod"/>
            </a:pPr>
            <a:r>
              <a:rPr lang="en-US" sz="3200" b="1" dirty="0"/>
              <a:t>Jesus touched him (33b)</a:t>
            </a:r>
          </a:p>
          <a:p>
            <a:pPr marL="514350" indent="-514350" algn="just">
              <a:buAutoNum type="alphaUcPeriod"/>
            </a:pPr>
            <a:r>
              <a:rPr lang="en-US" sz="3200" b="1" dirty="0"/>
              <a:t>Jesus looked up to heave (34a)</a:t>
            </a:r>
          </a:p>
          <a:p>
            <a:pPr marL="514350" indent="-514350" algn="just">
              <a:buAutoNum type="alphaUcPeriod"/>
            </a:pPr>
            <a:r>
              <a:rPr lang="en-US" sz="3200" b="1" dirty="0"/>
              <a:t>Jesus sighed and spoke (34b)</a:t>
            </a:r>
          </a:p>
        </p:txBody>
      </p:sp>
    </p:spTree>
    <p:extLst>
      <p:ext uri="{BB962C8B-B14F-4D97-AF65-F5344CB8AC3E}">
        <p14:creationId xmlns:p14="http://schemas.microsoft.com/office/powerpoint/2010/main" val="36708607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2:14-15</a:t>
            </a:r>
          </a:p>
          <a:p>
            <a:endParaRPr lang="en-US" sz="3600" b="1" dirty="0">
              <a:solidFill>
                <a:srgbClr val="00B0F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3416320"/>
          </a:xfrm>
          <a:prstGeom prst="rect">
            <a:avLst/>
          </a:prstGeom>
          <a:noFill/>
        </p:spPr>
        <p:txBody>
          <a:bodyPr wrap="square" rtlCol="0">
            <a:spAutoFit/>
          </a:bodyPr>
          <a:lstStyle/>
          <a:p>
            <a:pPr algn="just"/>
            <a:r>
              <a:rPr lang="en-US" sz="3600" i="1" dirty="0"/>
              <a:t>“14 Therefore, since the children share in flesh and blood, He Himself likewise also partook of the same, that through death He might render powerless him who had the power of death, that is, the devil, 15 and might free those who through fear of death were subject to slavery all their lives.”</a:t>
            </a:r>
            <a:r>
              <a:rPr lang="en-US" sz="3600" dirty="0"/>
              <a:t> </a:t>
            </a:r>
          </a:p>
        </p:txBody>
      </p:sp>
    </p:spTree>
    <p:extLst>
      <p:ext uri="{BB962C8B-B14F-4D97-AF65-F5344CB8AC3E}">
        <p14:creationId xmlns:p14="http://schemas.microsoft.com/office/powerpoint/2010/main" val="27339644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5052</TotalTime>
  <Words>792</Words>
  <Application>Microsoft Office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112</cp:revision>
  <cp:lastPrinted>2019-02-16T16:33:52Z</cp:lastPrinted>
  <dcterms:created xsi:type="dcterms:W3CDTF">2018-07-19T20:40:08Z</dcterms:created>
  <dcterms:modified xsi:type="dcterms:W3CDTF">2019-05-18T18:09:28Z</dcterms:modified>
</cp:coreProperties>
</file>