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488" r:id="rId4"/>
    <p:sldId id="486" r:id="rId5"/>
    <p:sldId id="504" r:id="rId6"/>
    <p:sldId id="505" r:id="rId7"/>
    <p:sldId id="391" r:id="rId8"/>
    <p:sldId id="506" r:id="rId9"/>
    <p:sldId id="507" r:id="rId10"/>
    <p:sldId id="508" r:id="rId11"/>
    <p:sldId id="509" r:id="rId12"/>
    <p:sldId id="510" r:id="rId13"/>
    <p:sldId id="511" r:id="rId14"/>
    <p:sldId id="512" r:id="rId15"/>
    <p:sldId id="513" r:id="rId16"/>
    <p:sldId id="514" r:id="rId17"/>
    <p:sldId id="515"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461E"/>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t>The Heart of the Problem is the Problem of the Heart</a:t>
            </a:r>
          </a:p>
          <a:p>
            <a:pPr algn="ctr"/>
            <a:r>
              <a:rPr lang="en-US" sz="4000" b="1" dirty="0"/>
              <a:t>Mark 7:14-23</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4000" b="1" cap="none" dirty="0">
                <a:solidFill>
                  <a:srgbClr val="00B0F0"/>
                </a:solidFill>
                <a:latin typeface="+mn-lt"/>
              </a:rPr>
              <a:t>The Implications (7:20-23)</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584775"/>
          </a:xfrm>
          <a:prstGeom prst="rect">
            <a:avLst/>
          </a:prstGeom>
          <a:noFill/>
        </p:spPr>
        <p:txBody>
          <a:bodyPr wrap="square" rtlCol="0">
            <a:spAutoFit/>
          </a:bodyPr>
          <a:lstStyle/>
          <a:p>
            <a:pPr marL="514350" indent="-514350" algn="just">
              <a:buAutoNum type="alphaUcPeriod"/>
            </a:pPr>
            <a:r>
              <a:rPr lang="en-US" sz="3200" b="1" dirty="0"/>
              <a:t>Jesus restates the proposition (20-21a)</a:t>
            </a:r>
          </a:p>
        </p:txBody>
      </p:sp>
    </p:spTree>
    <p:extLst>
      <p:ext uri="{BB962C8B-B14F-4D97-AF65-F5344CB8AC3E}">
        <p14:creationId xmlns:p14="http://schemas.microsoft.com/office/powerpoint/2010/main" val="41395012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J.C. Ryle</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446550"/>
          </a:xfrm>
          <a:prstGeom prst="rect">
            <a:avLst/>
          </a:prstGeom>
          <a:noFill/>
        </p:spPr>
        <p:txBody>
          <a:bodyPr wrap="square" rtlCol="0">
            <a:spAutoFit/>
          </a:bodyPr>
          <a:lstStyle/>
          <a:p>
            <a:pPr algn="just"/>
            <a:r>
              <a:rPr lang="en-US" sz="4400" i="1" dirty="0"/>
              <a:t>“We have within us the beginning of every sin under heaven.” </a:t>
            </a:r>
            <a:endParaRPr lang="en-US" sz="4400" dirty="0"/>
          </a:p>
        </p:txBody>
      </p:sp>
    </p:spTree>
    <p:extLst>
      <p:ext uri="{BB962C8B-B14F-4D97-AF65-F5344CB8AC3E}">
        <p14:creationId xmlns:p14="http://schemas.microsoft.com/office/powerpoint/2010/main" val="15543216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4000" b="1" cap="none" dirty="0">
                <a:solidFill>
                  <a:srgbClr val="00B0F0"/>
                </a:solidFill>
                <a:latin typeface="+mn-lt"/>
              </a:rPr>
              <a:t>The Implications (7:20-23)</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6494085"/>
          </a:xfrm>
          <a:prstGeom prst="rect">
            <a:avLst/>
          </a:prstGeom>
          <a:noFill/>
        </p:spPr>
        <p:txBody>
          <a:bodyPr wrap="square" rtlCol="0">
            <a:spAutoFit/>
          </a:bodyPr>
          <a:lstStyle/>
          <a:p>
            <a:pPr marL="514350" indent="-514350" algn="just">
              <a:buAutoNum type="alphaUcPeriod"/>
            </a:pPr>
            <a:r>
              <a:rPr lang="en-US" sz="3200" b="1" dirty="0"/>
              <a:t>Jesus restates the proposition (20-21a)</a:t>
            </a:r>
          </a:p>
          <a:p>
            <a:pPr marL="514350" indent="-514350" algn="just">
              <a:buAutoNum type="alphaUcPeriod"/>
            </a:pPr>
            <a:r>
              <a:rPr lang="en-US" sz="3200" b="1" dirty="0"/>
              <a:t>Jesus reviews some examples (21b-22)</a:t>
            </a:r>
          </a:p>
          <a:p>
            <a:pPr marL="971550" lvl="1" indent="-514350" algn="just">
              <a:buFont typeface="+mj-lt"/>
              <a:buAutoNum type="arabicPeriod"/>
            </a:pPr>
            <a:r>
              <a:rPr lang="en-US" sz="2400" b="1" dirty="0"/>
              <a:t>Fornications </a:t>
            </a:r>
            <a:r>
              <a:rPr lang="en-US" sz="2400" dirty="0"/>
              <a:t>(any sexual activity outside the marriage bed)</a:t>
            </a:r>
          </a:p>
          <a:p>
            <a:pPr marL="971550" lvl="1" indent="-514350" algn="just">
              <a:buAutoNum type="arabicPeriod"/>
            </a:pPr>
            <a:r>
              <a:rPr lang="en-US" sz="2400" b="1" dirty="0"/>
              <a:t>Thefts </a:t>
            </a:r>
            <a:r>
              <a:rPr lang="en-US" sz="2400" dirty="0"/>
              <a:t>(the stealing of what does not belong to you)</a:t>
            </a:r>
            <a:endParaRPr lang="en-US" sz="2400" b="1" dirty="0"/>
          </a:p>
          <a:p>
            <a:pPr marL="971550" lvl="1" indent="-514350" algn="just">
              <a:buAutoNum type="arabicPeriod"/>
            </a:pPr>
            <a:r>
              <a:rPr lang="en-US" sz="2400" b="1" dirty="0"/>
              <a:t>Murders </a:t>
            </a:r>
            <a:r>
              <a:rPr lang="en-US" sz="2400" dirty="0"/>
              <a:t>(to slay or slaughter)</a:t>
            </a:r>
            <a:endParaRPr lang="en-US" sz="2400" b="1" dirty="0"/>
          </a:p>
          <a:p>
            <a:pPr marL="971550" lvl="1" indent="-514350" algn="just">
              <a:buAutoNum type="arabicPeriod"/>
            </a:pPr>
            <a:r>
              <a:rPr lang="en-US" sz="2400" b="1" dirty="0"/>
              <a:t>Adulteries (</a:t>
            </a:r>
            <a:r>
              <a:rPr lang="en-US" sz="2400" dirty="0"/>
              <a:t>sexual activity outside the marriage bed among married)</a:t>
            </a:r>
            <a:endParaRPr lang="en-US" sz="2400" b="1" dirty="0"/>
          </a:p>
          <a:p>
            <a:pPr marL="971550" lvl="1" indent="-514350" algn="just">
              <a:buAutoNum type="arabicPeriod"/>
            </a:pPr>
            <a:r>
              <a:rPr lang="en-US" sz="2400" b="1" dirty="0"/>
              <a:t>Deeds of coveting </a:t>
            </a:r>
            <a:r>
              <a:rPr lang="en-US" sz="2400" dirty="0"/>
              <a:t>(to be greedy for more)</a:t>
            </a:r>
            <a:endParaRPr lang="en-US" sz="2400" b="1" dirty="0"/>
          </a:p>
          <a:p>
            <a:pPr marL="971550" lvl="1" indent="-514350" algn="just">
              <a:buAutoNum type="arabicPeriod"/>
            </a:pPr>
            <a:r>
              <a:rPr lang="en-US" sz="2400" b="1" dirty="0"/>
              <a:t>Deeds of…wickedness </a:t>
            </a:r>
            <a:r>
              <a:rPr lang="en-US" sz="2400" dirty="0"/>
              <a:t>(deliberate malice or meanness)</a:t>
            </a:r>
            <a:endParaRPr lang="en-US" sz="2400" b="1" dirty="0"/>
          </a:p>
          <a:p>
            <a:pPr marL="971550" lvl="1" indent="-514350" algn="just">
              <a:buAutoNum type="arabicPeriod"/>
            </a:pPr>
            <a:r>
              <a:rPr lang="en-US" sz="2400" b="1" dirty="0"/>
              <a:t>Deceit </a:t>
            </a:r>
            <a:r>
              <a:rPr lang="en-US" sz="2400" dirty="0"/>
              <a:t>(propping up a decoy to distract from true motive/intention)</a:t>
            </a:r>
            <a:endParaRPr lang="en-US" sz="2400" b="1" dirty="0"/>
          </a:p>
          <a:p>
            <a:pPr marL="971550" lvl="1" indent="-514350" algn="just">
              <a:buAutoNum type="arabicPeriod"/>
            </a:pPr>
            <a:r>
              <a:rPr lang="en-US" sz="2400" b="1" dirty="0"/>
              <a:t>Sensuality </a:t>
            </a:r>
            <a:r>
              <a:rPr lang="en-US" sz="2400" dirty="0"/>
              <a:t>(lacking moral restraint – doing what “feels” good)</a:t>
            </a:r>
            <a:endParaRPr lang="en-US" sz="2400" b="1" dirty="0"/>
          </a:p>
          <a:p>
            <a:pPr marL="971550" lvl="1" indent="-514350" algn="just">
              <a:buAutoNum type="arabicPeriod"/>
            </a:pPr>
            <a:r>
              <a:rPr lang="en-US" sz="2400" b="1" dirty="0"/>
              <a:t>Envy </a:t>
            </a:r>
            <a:r>
              <a:rPr lang="en-US" sz="2400" dirty="0"/>
              <a:t>(jealousy)</a:t>
            </a:r>
            <a:endParaRPr lang="en-US" sz="2400" b="1" dirty="0"/>
          </a:p>
          <a:p>
            <a:pPr marL="971550" lvl="1" indent="-514350" algn="just">
              <a:buAutoNum type="arabicPeriod"/>
            </a:pPr>
            <a:r>
              <a:rPr lang="en-US" sz="2400" b="1" dirty="0"/>
              <a:t>Slander </a:t>
            </a:r>
            <a:r>
              <a:rPr lang="en-US" sz="2400" dirty="0"/>
              <a:t>(any kind of defaming speech; evil speaking of others)</a:t>
            </a:r>
            <a:endParaRPr lang="en-US" sz="2400" b="1" dirty="0"/>
          </a:p>
          <a:p>
            <a:pPr marL="971550" lvl="1" indent="-514350" algn="just">
              <a:buAutoNum type="arabicPeriod"/>
            </a:pPr>
            <a:r>
              <a:rPr lang="en-US" sz="2400" b="1" dirty="0"/>
              <a:t>Pride </a:t>
            </a:r>
            <a:r>
              <a:rPr lang="en-US" sz="2400" dirty="0"/>
              <a:t>(the placing of one’s self above others)</a:t>
            </a:r>
            <a:endParaRPr lang="en-US" sz="2400" b="1" dirty="0"/>
          </a:p>
          <a:p>
            <a:pPr marL="971550" lvl="1" indent="-514350" algn="just">
              <a:buAutoNum type="arabicPeriod"/>
            </a:pPr>
            <a:r>
              <a:rPr lang="en-US" sz="2400" b="1" dirty="0"/>
              <a:t>Foolishness</a:t>
            </a:r>
            <a:r>
              <a:rPr lang="en-US" sz="2400" dirty="0"/>
              <a:t> (one acting in a morally or spiritually desensitized state)</a:t>
            </a:r>
            <a:endParaRPr lang="en-US" sz="2400" b="1" dirty="0"/>
          </a:p>
          <a:p>
            <a:pPr marL="971550" lvl="1" indent="-514350" algn="just">
              <a:buAutoNum type="arabicPeriod"/>
            </a:pPr>
            <a:endParaRPr lang="en-US" sz="3200" b="1" dirty="0"/>
          </a:p>
          <a:p>
            <a:pPr marL="971550" lvl="1" indent="-514350" algn="just">
              <a:buAutoNum type="arabicPeriod"/>
            </a:pPr>
            <a:endParaRPr lang="en-US" sz="3200" b="1" dirty="0"/>
          </a:p>
        </p:txBody>
      </p:sp>
    </p:spTree>
    <p:extLst>
      <p:ext uri="{BB962C8B-B14F-4D97-AF65-F5344CB8AC3E}">
        <p14:creationId xmlns:p14="http://schemas.microsoft.com/office/powerpoint/2010/main" val="421606100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75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75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75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75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175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75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175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175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175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1750"/>
                                        <p:tgtEl>
                                          <p:spTgt spid="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fade">
                                      <p:cBhvr>
                                        <p:cTn id="67" dur="175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4000" b="1" cap="none" dirty="0">
                <a:solidFill>
                  <a:srgbClr val="00B0F0"/>
                </a:solidFill>
                <a:latin typeface="+mn-lt"/>
              </a:rPr>
              <a:t>The Implications (7:20-23)</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2062103"/>
          </a:xfrm>
          <a:prstGeom prst="rect">
            <a:avLst/>
          </a:prstGeom>
          <a:noFill/>
        </p:spPr>
        <p:txBody>
          <a:bodyPr wrap="square" rtlCol="0">
            <a:spAutoFit/>
          </a:bodyPr>
          <a:lstStyle/>
          <a:p>
            <a:pPr marL="514350" indent="-514350" algn="just">
              <a:buAutoNum type="alphaUcPeriod"/>
            </a:pPr>
            <a:r>
              <a:rPr lang="en-US" sz="3200" b="1" dirty="0"/>
              <a:t>Jesus restates the proposition (20-21a)</a:t>
            </a:r>
          </a:p>
          <a:p>
            <a:pPr marL="514350" indent="-514350" algn="just">
              <a:buAutoNum type="alphaUcPeriod"/>
            </a:pPr>
            <a:r>
              <a:rPr lang="en-US" sz="3200" b="1" dirty="0"/>
              <a:t>Jesus reviews some examples (21b-22)</a:t>
            </a:r>
          </a:p>
          <a:p>
            <a:pPr marL="514350" indent="-514350" algn="just">
              <a:buAutoNum type="alphaUcPeriod"/>
            </a:pPr>
            <a:r>
              <a:rPr lang="en-US" sz="3200" b="1" dirty="0"/>
              <a:t>Jesus recounts the problem (23)</a:t>
            </a:r>
          </a:p>
          <a:p>
            <a:pPr marL="971550" lvl="1" indent="-514350" algn="just">
              <a:buAutoNum type="arabicPeriod"/>
            </a:pPr>
            <a:endParaRPr lang="en-US" sz="3200" b="1" dirty="0"/>
          </a:p>
        </p:txBody>
      </p:sp>
    </p:spTree>
    <p:extLst>
      <p:ext uri="{BB962C8B-B14F-4D97-AF65-F5344CB8AC3E}">
        <p14:creationId xmlns:p14="http://schemas.microsoft.com/office/powerpoint/2010/main" val="30361231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Romans 3:10-12; 23</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016758"/>
          </a:xfrm>
          <a:prstGeom prst="rect">
            <a:avLst/>
          </a:prstGeom>
          <a:noFill/>
        </p:spPr>
        <p:txBody>
          <a:bodyPr wrap="square" rtlCol="0">
            <a:spAutoFit/>
          </a:bodyPr>
          <a:lstStyle/>
          <a:p>
            <a:pPr algn="just"/>
            <a:r>
              <a:rPr lang="en-US" sz="4000" i="1" dirty="0"/>
              <a:t>10 as it is written, "THERE IS NONE RIGHTEOUS, NOT EVEN ONE; 11 THERE IS NONE WHO UNDERSTANDS, THERE IS NONE WHO SEEKS FOR GOD; 12 ALL HAVE TURNED ASIDE, TOGETHER THEY HAVE BECOME USELESS; THERE IS NONE WHO DOES GOOD, THERE IS NOT EVEN ONE." … 23 for all have sinned and fall short of the glory of God…</a:t>
            </a:r>
            <a:endParaRPr lang="en-US" sz="4000" dirty="0"/>
          </a:p>
        </p:txBody>
      </p:sp>
    </p:spTree>
    <p:extLst>
      <p:ext uri="{BB962C8B-B14F-4D97-AF65-F5344CB8AC3E}">
        <p14:creationId xmlns:p14="http://schemas.microsoft.com/office/powerpoint/2010/main" val="171670802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Good News</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754326"/>
          </a:xfrm>
          <a:prstGeom prst="rect">
            <a:avLst/>
          </a:prstGeom>
          <a:noFill/>
        </p:spPr>
        <p:txBody>
          <a:bodyPr wrap="square" rtlCol="0">
            <a:spAutoFit/>
          </a:bodyPr>
          <a:lstStyle/>
          <a:p>
            <a:pPr marL="742950" indent="-742950" algn="just">
              <a:buAutoNum type="arabicPeriod"/>
            </a:pPr>
            <a:r>
              <a:rPr lang="en-US" sz="3600" i="1" dirty="0"/>
              <a:t>Do you have a new heart? (Ezekiel 36:25-27)</a:t>
            </a:r>
          </a:p>
          <a:p>
            <a:pPr marL="742950" indent="-742950" algn="just">
              <a:buAutoNum type="arabicPeriod"/>
            </a:pPr>
            <a:r>
              <a:rPr lang="en-US" sz="3600" i="1" dirty="0"/>
              <a:t>Do you have [practice] new habits? (1 Peter 2:3)</a:t>
            </a:r>
          </a:p>
        </p:txBody>
      </p:sp>
    </p:spTree>
    <p:extLst>
      <p:ext uri="{BB962C8B-B14F-4D97-AF65-F5344CB8AC3E}">
        <p14:creationId xmlns:p14="http://schemas.microsoft.com/office/powerpoint/2010/main" val="578980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23:25-26</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4401205"/>
          </a:xfrm>
          <a:prstGeom prst="rect">
            <a:avLst/>
          </a:prstGeom>
          <a:noFill/>
        </p:spPr>
        <p:txBody>
          <a:bodyPr wrap="square" rtlCol="0">
            <a:spAutoFit/>
          </a:bodyPr>
          <a:lstStyle/>
          <a:p>
            <a:pPr algn="just"/>
            <a:r>
              <a:rPr lang="en-US" sz="4000" i="1" dirty="0"/>
              <a:t>25 Woe to you, scribes and Pharisees, hypocrites! For you clean the outside of the cup and of the dish, but inside they are full of robbery and self-indulgence. 26 You blind Pharisee, first clean the inside of the cup and of the dish, so that the outside of it may become clean also.</a:t>
            </a:r>
            <a:r>
              <a:rPr lang="en-US" sz="4000" dirty="0"/>
              <a:t> </a:t>
            </a:r>
          </a:p>
        </p:txBody>
      </p:sp>
    </p:spTree>
    <p:extLst>
      <p:ext uri="{BB962C8B-B14F-4D97-AF65-F5344CB8AC3E}">
        <p14:creationId xmlns:p14="http://schemas.microsoft.com/office/powerpoint/2010/main" val="31109437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t>The Heart of the Problem is the Problem of the Heart</a:t>
            </a:r>
          </a:p>
          <a:p>
            <a:pPr algn="ctr"/>
            <a:r>
              <a:rPr lang="en-US" sz="4000" b="1" dirty="0"/>
              <a:t>Mark 7:14-23</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332528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7:1-4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32311"/>
          </a:xfrm>
          <a:prstGeom prst="rect">
            <a:avLst/>
          </a:prstGeom>
          <a:noFill/>
        </p:spPr>
        <p:txBody>
          <a:bodyPr wrap="square" rtlCol="0">
            <a:spAutoFit/>
          </a:bodyPr>
          <a:lstStyle/>
          <a:p>
            <a:pPr algn="just"/>
            <a:r>
              <a:rPr lang="en-US" sz="3000" i="1" dirty="0"/>
              <a:t>14 After He called the crowd to Him again, He began saying to them, "Listen to Me, all of you, and understand: 15 there is nothing outside the man which can defile him if it goes into him; but the things which proceed out of the man are what defile the man. 16 ["If anyone has ears to hear, let him hear."] 17 When he had left the crowd and entered the house, His disciples questioned Him about the parable. 18 And He said to them, "Are you so lacking in understanding also? Do you not understand that whatever goes into the man from outside cannot defile him, 19 because it does not go into his heart, but into his stomach, and is eliminated?" (Thus He declared all foods clean.) </a:t>
            </a:r>
            <a:endParaRPr lang="en-US" sz="30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7:5-8</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2488"/>
            <a:ext cx="11590636" cy="3323987"/>
          </a:xfrm>
          <a:prstGeom prst="rect">
            <a:avLst/>
          </a:prstGeom>
          <a:noFill/>
        </p:spPr>
        <p:txBody>
          <a:bodyPr wrap="square" rtlCol="0">
            <a:spAutoFit/>
          </a:bodyPr>
          <a:lstStyle/>
          <a:p>
            <a:pPr algn="just"/>
            <a:r>
              <a:rPr lang="en-US" sz="3000" i="1" dirty="0"/>
              <a:t>20 And He was saying, "That which proceeds out of the man, that is what defiles the man. 21 "For from within, out of the heart of men, proceed the evil thoughts, fornications, thefts, murders, adulteries, 22 deeds of coveting and wickedness, as well as deceit, sensuality, envy, slander, pride and foolishness. 23 "All these evil things proceed from within and defile the man." </a:t>
            </a:r>
            <a:endParaRPr lang="en-US" sz="3000" dirty="0"/>
          </a:p>
        </p:txBody>
      </p:sp>
    </p:spTree>
    <p:extLst>
      <p:ext uri="{BB962C8B-B14F-4D97-AF65-F5344CB8AC3E}">
        <p14:creationId xmlns:p14="http://schemas.microsoft.com/office/powerpoint/2010/main" val="17366781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Jeremiah 17:9-10</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170099"/>
          </a:xfrm>
          <a:prstGeom prst="rect">
            <a:avLst/>
          </a:prstGeom>
          <a:noFill/>
        </p:spPr>
        <p:txBody>
          <a:bodyPr wrap="square" rtlCol="0">
            <a:spAutoFit/>
          </a:bodyPr>
          <a:lstStyle/>
          <a:p>
            <a:pPr algn="just"/>
            <a:r>
              <a:rPr lang="en-US" sz="4000" i="1" dirty="0"/>
              <a:t>9 The heart is more deceitful than all else And is desperately sick; Who can understand it? 10 I, the Lord, search the heart, I test the mind, Even to give to each man according to his ways, According to the results of his deeds.</a:t>
            </a:r>
            <a:endParaRPr lang="en-US" sz="4000" dirty="0"/>
          </a:p>
        </p:txBody>
      </p:sp>
    </p:spTree>
    <p:extLst>
      <p:ext uri="{BB962C8B-B14F-4D97-AF65-F5344CB8AC3E}">
        <p14:creationId xmlns:p14="http://schemas.microsoft.com/office/powerpoint/2010/main" val="10407721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big idea</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just"/>
            <a:r>
              <a:rPr lang="en-US" sz="4000" b="1" i="1" dirty="0"/>
              <a:t>The heart of the human problem is the problem of the human heart. </a:t>
            </a:r>
            <a:endParaRPr lang="en-US" sz="4000" dirty="0"/>
          </a:p>
        </p:txBody>
      </p:sp>
    </p:spTree>
    <p:extLst>
      <p:ext uri="{BB962C8B-B14F-4D97-AF65-F5344CB8AC3E}">
        <p14:creationId xmlns:p14="http://schemas.microsoft.com/office/powerpoint/2010/main" val="39294732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Ezekiel 36:25-27</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32311"/>
          </a:xfrm>
          <a:prstGeom prst="rect">
            <a:avLst/>
          </a:prstGeom>
          <a:noFill/>
        </p:spPr>
        <p:txBody>
          <a:bodyPr wrap="square" rtlCol="0">
            <a:spAutoFit/>
          </a:bodyPr>
          <a:lstStyle/>
          <a:p>
            <a:pPr algn="just"/>
            <a:r>
              <a:rPr lang="en-US" sz="4000" i="1" dirty="0"/>
              <a:t>25 "Then I will sprinkle clean water on you, and you will be clean; I will cleanse you from all your filthiness and from all your idols. 26 Moreover, I will give you a new heart and put a new spirit within you; and I will remove the heart of stone from your flesh and give you a heart of flesh. 27 I will put My Spirit within you and cause you to walk in My statutes, and you will be careful to observe My ordinances.”</a:t>
            </a:r>
            <a:endParaRPr lang="en-US" sz="4000" dirty="0"/>
          </a:p>
        </p:txBody>
      </p:sp>
    </p:spTree>
    <p:extLst>
      <p:ext uri="{BB962C8B-B14F-4D97-AF65-F5344CB8AC3E}">
        <p14:creationId xmlns:p14="http://schemas.microsoft.com/office/powerpoint/2010/main" val="14820512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The Instruction (7:14-16)</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1077218"/>
          </a:xfrm>
          <a:prstGeom prst="rect">
            <a:avLst/>
          </a:prstGeom>
          <a:noFill/>
        </p:spPr>
        <p:txBody>
          <a:bodyPr wrap="square" rtlCol="0">
            <a:spAutoFit/>
          </a:bodyPr>
          <a:lstStyle/>
          <a:p>
            <a:pPr marL="514350" indent="-514350" algn="just">
              <a:buAutoNum type="alphaUcPeriod"/>
            </a:pPr>
            <a:r>
              <a:rPr lang="en-US" sz="3200" b="1" dirty="0"/>
              <a:t>A purposeful proclamation (14)</a:t>
            </a:r>
          </a:p>
          <a:p>
            <a:pPr marL="514350" indent="-514350" algn="just">
              <a:buAutoNum type="alphaUcPeriod"/>
            </a:pPr>
            <a:r>
              <a:rPr lang="en-US" sz="3200" b="1" dirty="0"/>
              <a:t>A provocative proposition (15)</a:t>
            </a:r>
            <a:endParaRPr lang="en-US" sz="32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The Interpretation (7:17-19)</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1569660"/>
          </a:xfrm>
          <a:prstGeom prst="rect">
            <a:avLst/>
          </a:prstGeom>
          <a:noFill/>
        </p:spPr>
        <p:txBody>
          <a:bodyPr wrap="square" rtlCol="0">
            <a:spAutoFit/>
          </a:bodyPr>
          <a:lstStyle/>
          <a:p>
            <a:pPr marL="514350" indent="-514350" algn="just">
              <a:buAutoNum type="alphaUcPeriod"/>
            </a:pPr>
            <a:r>
              <a:rPr lang="en-US" sz="3200" b="1" dirty="0"/>
              <a:t>A fellowship to understand (17)</a:t>
            </a:r>
          </a:p>
          <a:p>
            <a:pPr marL="514350" indent="-514350" algn="just">
              <a:buAutoNum type="alphaUcPeriod"/>
            </a:pPr>
            <a:r>
              <a:rPr lang="en-US" sz="3200" b="1" dirty="0"/>
              <a:t>A follow-up on the proposition (18a)</a:t>
            </a:r>
          </a:p>
          <a:p>
            <a:pPr marL="514350" indent="-514350" algn="just">
              <a:buAutoNum type="alphaUcPeriod"/>
            </a:pPr>
            <a:r>
              <a:rPr lang="en-US" sz="3200" b="1" dirty="0"/>
              <a:t>A fantastic analogy (18b-19)</a:t>
            </a:r>
            <a:endParaRPr lang="en-US" sz="3200" dirty="0"/>
          </a:p>
        </p:txBody>
      </p:sp>
    </p:spTree>
    <p:extLst>
      <p:ext uri="{BB962C8B-B14F-4D97-AF65-F5344CB8AC3E}">
        <p14:creationId xmlns:p14="http://schemas.microsoft.com/office/powerpoint/2010/main" val="36708607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5:17</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938992"/>
          </a:xfrm>
          <a:prstGeom prst="rect">
            <a:avLst/>
          </a:prstGeom>
          <a:noFill/>
        </p:spPr>
        <p:txBody>
          <a:bodyPr wrap="square" rtlCol="0">
            <a:spAutoFit/>
          </a:bodyPr>
          <a:lstStyle/>
          <a:p>
            <a:pPr algn="just"/>
            <a:r>
              <a:rPr lang="en-US" sz="4000" i="1" dirty="0"/>
              <a:t>“Do not think that I came to abolish the Law or the Prophets; I did not come to abolish but to fulfill.”</a:t>
            </a:r>
            <a:endParaRPr lang="en-US" sz="4000" dirty="0"/>
          </a:p>
        </p:txBody>
      </p:sp>
    </p:spTree>
    <p:extLst>
      <p:ext uri="{BB962C8B-B14F-4D97-AF65-F5344CB8AC3E}">
        <p14:creationId xmlns:p14="http://schemas.microsoft.com/office/powerpoint/2010/main" val="34719649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4989</TotalTime>
  <Words>900</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103</cp:revision>
  <cp:lastPrinted>2019-02-16T16:33:52Z</cp:lastPrinted>
  <dcterms:created xsi:type="dcterms:W3CDTF">2018-07-19T20:40:08Z</dcterms:created>
  <dcterms:modified xsi:type="dcterms:W3CDTF">2019-05-03T20:02:08Z</dcterms:modified>
</cp:coreProperties>
</file>