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88" r:id="rId4"/>
    <p:sldId id="486" r:id="rId5"/>
    <p:sldId id="487" r:id="rId6"/>
    <p:sldId id="391" r:id="rId7"/>
    <p:sldId id="397" r:id="rId8"/>
    <p:sldId id="482" r:id="rId9"/>
    <p:sldId id="492" r:id="rId10"/>
    <p:sldId id="493" r:id="rId11"/>
    <p:sldId id="494" r:id="rId12"/>
    <p:sldId id="495" r:id="rId13"/>
    <p:sldId id="491" r:id="rId14"/>
    <p:sldId id="496" r:id="rId15"/>
    <p:sldId id="497" r:id="rId16"/>
    <p:sldId id="498" r:id="rId17"/>
    <p:sldId id="500" r:id="rId18"/>
    <p:sldId id="501" r:id="rId19"/>
    <p:sldId id="502" r:id="rId20"/>
    <p:sldId id="503"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551146"/>
            <a:ext cx="6463430" cy="1938992"/>
          </a:xfrm>
          <a:prstGeom prst="rect">
            <a:avLst/>
          </a:prstGeom>
          <a:noFill/>
        </p:spPr>
        <p:txBody>
          <a:bodyPr wrap="square" rtlCol="0">
            <a:spAutoFit/>
          </a:bodyPr>
          <a:lstStyle/>
          <a:p>
            <a:pPr algn="ctr"/>
            <a:r>
              <a:rPr lang="en-US" sz="4000" b="1" dirty="0"/>
              <a:t>The Danger of Neglecting God’s Word</a:t>
            </a:r>
          </a:p>
          <a:p>
            <a:pPr algn="ctr"/>
            <a:r>
              <a:rPr lang="en-US" sz="4000" b="1" dirty="0"/>
              <a:t>7:1-13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A picture containing person, wall, woman, cellphone&#10;&#10;Description automatically generated">
            <a:extLst>
              <a:ext uri="{FF2B5EF4-FFF2-40B4-BE49-F238E27FC236}">
                <a16:creationId xmlns:a16="http://schemas.microsoft.com/office/drawing/2014/main" id="{D58CE90B-2D2C-4C99-AFC8-68A83B1BD6C2}"/>
              </a:ext>
            </a:extLst>
          </p:cNvPr>
          <p:cNvPicPr>
            <a:picLocks noChangeAspect="1"/>
          </p:cNvPicPr>
          <p:nvPr/>
        </p:nvPicPr>
        <p:blipFill rotWithShape="1">
          <a:blip r:embed="rId7"/>
          <a:srcRect b="1279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26EDB263-580A-4415-81DC-62736FEC55B4}"/>
              </a:ext>
            </a:extLst>
          </p:cNvPr>
          <p:cNvSpPr/>
          <p:nvPr/>
        </p:nvSpPr>
        <p:spPr>
          <a:xfrm>
            <a:off x="75143" y="5483724"/>
            <a:ext cx="12091772" cy="1384995"/>
          </a:xfrm>
          <a:prstGeom prst="rect">
            <a:avLst/>
          </a:prstGeom>
          <a:solidFill>
            <a:srgbClr val="5F461E">
              <a:alpha val="50000"/>
            </a:srgbClr>
          </a:solidFill>
        </p:spPr>
        <p:txBody>
          <a:bodyPr wrap="square">
            <a:spAutoFit/>
          </a:bodyPr>
          <a:lstStyle/>
          <a:p>
            <a:pPr algn="just"/>
            <a:r>
              <a:rPr lang="en-US" sz="2800" b="1" dirty="0"/>
              <a:t>Frances Ridley </a:t>
            </a:r>
            <a:r>
              <a:rPr lang="en-US" sz="2800" b="1" dirty="0" err="1"/>
              <a:t>Havergal</a:t>
            </a:r>
            <a:r>
              <a:rPr lang="en-US" sz="2800" dirty="0"/>
              <a:t> (1836 – 1879) an English Christian poet and hymnwriter. </a:t>
            </a:r>
            <a:r>
              <a:rPr lang="en-US" sz="2800" i="1" dirty="0"/>
              <a:t>Take My Life and Let it Be</a:t>
            </a:r>
            <a:r>
              <a:rPr lang="en-US" sz="2800" dirty="0"/>
              <a:t> and </a:t>
            </a:r>
            <a:r>
              <a:rPr lang="en-US" sz="2800" i="1" dirty="0"/>
              <a:t>Thy Life for Me </a:t>
            </a:r>
            <a:r>
              <a:rPr lang="en-US" sz="2800" dirty="0"/>
              <a:t>are two of her best known hymns.</a:t>
            </a:r>
          </a:p>
        </p:txBody>
      </p:sp>
    </p:spTree>
    <p:extLst>
      <p:ext uri="{BB962C8B-B14F-4D97-AF65-F5344CB8AC3E}">
        <p14:creationId xmlns:p14="http://schemas.microsoft.com/office/powerpoint/2010/main" val="41358932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3E7B9-91B1-44DB-A0C1-801DD03B09C9}"/>
              </a:ext>
            </a:extLst>
          </p:cNvPr>
          <p:cNvSpPr txBox="1"/>
          <p:nvPr/>
        </p:nvSpPr>
        <p:spPr>
          <a:xfrm>
            <a:off x="196948" y="1723872"/>
            <a:ext cx="11746523" cy="1938992"/>
          </a:xfrm>
          <a:prstGeom prst="rect">
            <a:avLst/>
          </a:prstGeom>
          <a:noFill/>
        </p:spPr>
        <p:txBody>
          <a:bodyPr wrap="square" rtlCol="0">
            <a:spAutoFit/>
          </a:bodyPr>
          <a:lstStyle/>
          <a:p>
            <a:r>
              <a:rPr lang="en-US" sz="4000" dirty="0"/>
              <a:t>The Word of God will change your life…</a:t>
            </a:r>
          </a:p>
          <a:p>
            <a:endParaRPr lang="en-US" sz="4000" dirty="0"/>
          </a:p>
          <a:p>
            <a:pPr algn="r"/>
            <a:r>
              <a:rPr lang="en-US" sz="4000" dirty="0"/>
              <a:t>…if you read the Word of God</a:t>
            </a:r>
          </a:p>
        </p:txBody>
      </p:sp>
    </p:spTree>
    <p:extLst>
      <p:ext uri="{BB962C8B-B14F-4D97-AF65-F5344CB8AC3E}">
        <p14:creationId xmlns:p14="http://schemas.microsoft.com/office/powerpoint/2010/main" val="40250249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showdown between tradition and truth</a:t>
            </a:r>
          </a:p>
          <a:p>
            <a:pPr marL="571500" indent="-571500" algn="just">
              <a:buClr>
                <a:srgbClr val="00B0F0"/>
              </a:buClr>
              <a:buSzPct val="100000"/>
              <a:buFont typeface="+mj-lt"/>
              <a:buAutoNum type="romanUcPeriod"/>
            </a:pPr>
            <a:r>
              <a:rPr lang="en-US" sz="4000" b="1" cap="none" dirty="0">
                <a:solidFill>
                  <a:srgbClr val="00B0F0"/>
                </a:solidFill>
                <a:latin typeface="+mn-lt"/>
              </a:rPr>
              <a:t>Three mistakes of man-made religion</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A553E7B9-91B1-44DB-A0C1-801DD03B09C9}"/>
              </a:ext>
            </a:extLst>
          </p:cNvPr>
          <p:cNvSpPr txBox="1"/>
          <p:nvPr/>
        </p:nvSpPr>
        <p:spPr>
          <a:xfrm>
            <a:off x="314793" y="1723872"/>
            <a:ext cx="11212643" cy="1077218"/>
          </a:xfrm>
          <a:prstGeom prst="rect">
            <a:avLst/>
          </a:prstGeom>
          <a:noFill/>
        </p:spPr>
        <p:txBody>
          <a:bodyPr wrap="square" rtlCol="0">
            <a:spAutoFit/>
          </a:bodyPr>
          <a:lstStyle/>
          <a:p>
            <a:pPr marL="514350" indent="-514350">
              <a:buAutoNum type="alphaUcPeriod"/>
            </a:pPr>
            <a:r>
              <a:rPr lang="en-US" sz="3200" dirty="0"/>
              <a:t>The source of man-made religion</a:t>
            </a:r>
          </a:p>
          <a:p>
            <a:pPr marL="514350" indent="-514350">
              <a:buAutoNum type="alphaUcPeriod"/>
            </a:pPr>
            <a:r>
              <a:rPr lang="en-US" sz="3200" dirty="0"/>
              <a:t>The show of man-made religion</a:t>
            </a:r>
          </a:p>
        </p:txBody>
      </p:sp>
    </p:spTree>
    <p:extLst>
      <p:ext uri="{BB962C8B-B14F-4D97-AF65-F5344CB8AC3E}">
        <p14:creationId xmlns:p14="http://schemas.microsoft.com/office/powerpoint/2010/main" val="16510046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51:16-17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170099"/>
          </a:xfrm>
          <a:prstGeom prst="rect">
            <a:avLst/>
          </a:prstGeom>
          <a:noFill/>
        </p:spPr>
        <p:txBody>
          <a:bodyPr wrap="square" rtlCol="0">
            <a:spAutoFit/>
          </a:bodyPr>
          <a:lstStyle/>
          <a:p>
            <a:pPr algn="just"/>
            <a:r>
              <a:rPr lang="en-US" sz="4000" i="1" dirty="0"/>
              <a:t>16 For You do not delight in sacrifice, otherwise I would give it; You are not pleased with burnt offering. 17 The sacrifices of God are a broken spirit; </a:t>
            </a:r>
            <a:r>
              <a:rPr lang="en-US" sz="4000" b="1" i="1" u="sng" dirty="0"/>
              <a:t>A broken and a contrite heart</a:t>
            </a:r>
            <a:r>
              <a:rPr lang="en-US" sz="4000" i="1" dirty="0"/>
              <a:t>, O God, You will not despise. </a:t>
            </a:r>
            <a:endParaRPr lang="en-US" sz="4000" dirty="0"/>
          </a:p>
        </p:txBody>
      </p:sp>
    </p:spTree>
    <p:extLst>
      <p:ext uri="{BB962C8B-B14F-4D97-AF65-F5344CB8AC3E}">
        <p14:creationId xmlns:p14="http://schemas.microsoft.com/office/powerpoint/2010/main" val="2252811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6:17-18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785652"/>
          </a:xfrm>
          <a:prstGeom prst="rect">
            <a:avLst/>
          </a:prstGeom>
          <a:noFill/>
        </p:spPr>
        <p:txBody>
          <a:bodyPr wrap="square" rtlCol="0">
            <a:spAutoFit/>
          </a:bodyPr>
          <a:lstStyle/>
          <a:p>
            <a:pPr algn="just"/>
            <a:r>
              <a:rPr lang="en-US" sz="4000" i="1" dirty="0"/>
              <a:t>17 But thanks be to God that though you were slaves of sin, you became </a:t>
            </a:r>
            <a:r>
              <a:rPr lang="en-US" sz="4000" b="1" i="1" u="sng" dirty="0"/>
              <a:t>obedient from the heart</a:t>
            </a:r>
            <a:r>
              <a:rPr lang="en-US" sz="4000" i="1" dirty="0"/>
              <a:t> to that form of teaching to which you were committed, 18 and having been freed from sin, you became slaves of righteousness.</a:t>
            </a:r>
            <a:endParaRPr lang="en-US" sz="4000" dirty="0"/>
          </a:p>
        </p:txBody>
      </p:sp>
    </p:spTree>
    <p:extLst>
      <p:ext uri="{BB962C8B-B14F-4D97-AF65-F5344CB8AC3E}">
        <p14:creationId xmlns:p14="http://schemas.microsoft.com/office/powerpoint/2010/main" val="12784967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10:910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785652"/>
          </a:xfrm>
          <a:prstGeom prst="rect">
            <a:avLst/>
          </a:prstGeom>
          <a:noFill/>
        </p:spPr>
        <p:txBody>
          <a:bodyPr wrap="square" rtlCol="0">
            <a:spAutoFit/>
          </a:bodyPr>
          <a:lstStyle/>
          <a:p>
            <a:pPr algn="just"/>
            <a:r>
              <a:rPr lang="en-US" sz="4000" dirty="0"/>
              <a:t>, 9</a:t>
            </a:r>
            <a:r>
              <a:rPr lang="en-US" sz="4000" i="1" dirty="0"/>
              <a:t> that if you confess with your mouth Jesus as Lord, and believe </a:t>
            </a:r>
            <a:r>
              <a:rPr lang="en-US" sz="4000" b="1" i="1" u="sng" dirty="0"/>
              <a:t>in your heart</a:t>
            </a:r>
            <a:r>
              <a:rPr lang="en-US" sz="4000" i="1" dirty="0"/>
              <a:t> that God raised Him from the dead, you will be saved; 10 for </a:t>
            </a:r>
            <a:r>
              <a:rPr lang="en-US" sz="4000" b="1" i="1" u="sng" dirty="0"/>
              <a:t>with the heart</a:t>
            </a:r>
            <a:r>
              <a:rPr lang="en-US" sz="4000" i="1" dirty="0"/>
              <a:t> a person believes, resulting in righteousness, and with the mouth he confesses, resulting in salvation</a:t>
            </a:r>
            <a:r>
              <a:rPr lang="en-US" sz="4000" dirty="0"/>
              <a:t>. </a:t>
            </a:r>
          </a:p>
        </p:txBody>
      </p:sp>
    </p:spTree>
    <p:extLst>
      <p:ext uri="{BB962C8B-B14F-4D97-AF65-F5344CB8AC3E}">
        <p14:creationId xmlns:p14="http://schemas.microsoft.com/office/powerpoint/2010/main" val="15588678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2:14-16a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0001"/>
            <a:ext cx="11590636" cy="4678204"/>
          </a:xfrm>
          <a:prstGeom prst="rect">
            <a:avLst/>
          </a:prstGeom>
          <a:noFill/>
        </p:spPr>
        <p:txBody>
          <a:bodyPr wrap="square" rtlCol="0">
            <a:spAutoFit/>
          </a:bodyPr>
          <a:lstStyle/>
          <a:p>
            <a:pPr algn="just"/>
            <a:r>
              <a:rPr lang="en-US" sz="4000" i="1" dirty="0"/>
              <a:t>14 Do all things without grumbling or disputing; 15 so that you will prove yourselves to be blameless and innocent, children of God above reproach in the midst of a crooked and perverse generation, among whom you appear as lights in the world, 16 holding fast the word of life…</a:t>
            </a:r>
          </a:p>
          <a:p>
            <a:endParaRPr lang="en-US" i="1" dirty="0"/>
          </a:p>
        </p:txBody>
      </p:sp>
    </p:spTree>
    <p:extLst>
      <p:ext uri="{BB962C8B-B14F-4D97-AF65-F5344CB8AC3E}">
        <p14:creationId xmlns:p14="http://schemas.microsoft.com/office/powerpoint/2010/main" val="23041369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Ephesians 6:5b-6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0001"/>
            <a:ext cx="11590636" cy="2831544"/>
          </a:xfrm>
          <a:prstGeom prst="rect">
            <a:avLst/>
          </a:prstGeom>
          <a:noFill/>
        </p:spPr>
        <p:txBody>
          <a:bodyPr wrap="square" rtlCol="0">
            <a:spAutoFit/>
          </a:bodyPr>
          <a:lstStyle/>
          <a:p>
            <a:pPr algn="just"/>
            <a:r>
              <a:rPr lang="en-US" sz="4000" i="1" dirty="0"/>
              <a:t>…in the sincerity of your heart, as to Christ; 6 not by way of eyeservice, as men-pleasers, but as slaves of Christ, doing the will of God from the heart. </a:t>
            </a:r>
          </a:p>
          <a:p>
            <a:endParaRPr lang="en-US" i="1" dirty="0"/>
          </a:p>
        </p:txBody>
      </p:sp>
    </p:spTree>
    <p:extLst>
      <p:ext uri="{BB962C8B-B14F-4D97-AF65-F5344CB8AC3E}">
        <p14:creationId xmlns:p14="http://schemas.microsoft.com/office/powerpoint/2010/main" val="39229646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Corban</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0001"/>
            <a:ext cx="11590636" cy="984885"/>
          </a:xfrm>
          <a:prstGeom prst="rect">
            <a:avLst/>
          </a:prstGeom>
          <a:noFill/>
        </p:spPr>
        <p:txBody>
          <a:bodyPr wrap="square" rtlCol="0">
            <a:spAutoFit/>
          </a:bodyPr>
          <a:lstStyle/>
          <a:p>
            <a:pPr algn="ctr"/>
            <a:r>
              <a:rPr lang="en-US" sz="4000" i="1" dirty="0"/>
              <a:t>‘given to God’ – ‘dedicated to God’</a:t>
            </a:r>
          </a:p>
          <a:p>
            <a:endParaRPr lang="en-US" i="1" dirty="0"/>
          </a:p>
        </p:txBody>
      </p:sp>
    </p:spTree>
    <p:extLst>
      <p:ext uri="{BB962C8B-B14F-4D97-AF65-F5344CB8AC3E}">
        <p14:creationId xmlns:p14="http://schemas.microsoft.com/office/powerpoint/2010/main" val="25440755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7:11-13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539430"/>
          </a:xfrm>
          <a:prstGeom prst="rect">
            <a:avLst/>
          </a:prstGeom>
          <a:noFill/>
        </p:spPr>
        <p:txBody>
          <a:bodyPr wrap="square" rtlCol="0">
            <a:spAutoFit/>
          </a:bodyPr>
          <a:lstStyle/>
          <a:p>
            <a:pPr algn="just"/>
            <a:r>
              <a:rPr lang="en-US" sz="3200" i="1" dirty="0"/>
              <a:t>11 but you say, 'If a man says to his father or his mother, whatever I have that would help you is Corban (that is to say, given to God),' 12 </a:t>
            </a:r>
            <a:r>
              <a:rPr lang="en-US" sz="3200" b="1" i="1" u="sng" dirty="0"/>
              <a:t>YOU</a:t>
            </a:r>
            <a:r>
              <a:rPr lang="en-US" sz="3200" i="1" dirty="0"/>
              <a:t> no longer permit him to do anything for his father or his mother; 13 thus [</a:t>
            </a:r>
            <a:r>
              <a:rPr lang="en-US" sz="3200" b="1" i="1" u="sng" dirty="0"/>
              <a:t>YOU ARE</a:t>
            </a:r>
            <a:r>
              <a:rPr lang="en-US" sz="3200" i="1" dirty="0"/>
              <a:t>] invalidating the word of God by </a:t>
            </a:r>
            <a:r>
              <a:rPr lang="en-US" sz="3200" b="1" i="1" u="sng" dirty="0"/>
              <a:t>YOUR</a:t>
            </a:r>
            <a:r>
              <a:rPr lang="en-US" sz="3200" i="1" dirty="0"/>
              <a:t> tradition which </a:t>
            </a:r>
            <a:r>
              <a:rPr lang="en-US" sz="3200" b="1" i="1" u="sng" dirty="0"/>
              <a:t>YOU</a:t>
            </a:r>
            <a:r>
              <a:rPr lang="en-US" sz="3200" i="1" dirty="0"/>
              <a:t> have handed down; and </a:t>
            </a:r>
            <a:r>
              <a:rPr lang="en-US" sz="3200" b="1" i="1" u="sng" dirty="0"/>
              <a:t>YOU</a:t>
            </a:r>
            <a:r>
              <a:rPr lang="en-US" sz="3200" i="1" dirty="0"/>
              <a:t> do many things such as that." </a:t>
            </a:r>
            <a:endParaRPr lang="en-US" sz="3200" dirty="0"/>
          </a:p>
        </p:txBody>
      </p:sp>
    </p:spTree>
    <p:extLst>
      <p:ext uri="{BB962C8B-B14F-4D97-AF65-F5344CB8AC3E}">
        <p14:creationId xmlns:p14="http://schemas.microsoft.com/office/powerpoint/2010/main" val="26799669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just"/>
            <a:r>
              <a:rPr lang="en-US" sz="3200" i="1" dirty="0"/>
              <a:t>1 The Pharisees and some of the scribes gathered around Him when they had come from Jerusalem, 2 and had seen that some of His disciples were eating their bread with impure hands, that is, unwashed. 3 (For the Pharisees and all the Jews do not eat unless they carefully wash their hands, thus observing the traditions of the elders; 4 and when they come from the market place, they do not eat unless they cleanse themselves; and there are many other things which they have received in order to observe, such as the washing of cups and pitchers and copper pots.)</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551146"/>
            <a:ext cx="6463430" cy="1938992"/>
          </a:xfrm>
          <a:prstGeom prst="rect">
            <a:avLst/>
          </a:prstGeom>
          <a:noFill/>
        </p:spPr>
        <p:txBody>
          <a:bodyPr wrap="square" rtlCol="0">
            <a:spAutoFit/>
          </a:bodyPr>
          <a:lstStyle/>
          <a:p>
            <a:pPr algn="ctr"/>
            <a:r>
              <a:rPr lang="en-US" sz="4000" b="1" dirty="0"/>
              <a:t>The Danger of Neglecting God’s Word</a:t>
            </a:r>
          </a:p>
          <a:p>
            <a:pPr algn="ctr"/>
            <a:r>
              <a:rPr lang="en-US" sz="4000" b="1" dirty="0"/>
              <a:t>7:1-13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208448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7:5-8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2488"/>
            <a:ext cx="11590636" cy="4524315"/>
          </a:xfrm>
          <a:prstGeom prst="rect">
            <a:avLst/>
          </a:prstGeom>
          <a:noFill/>
        </p:spPr>
        <p:txBody>
          <a:bodyPr wrap="square" rtlCol="0">
            <a:spAutoFit/>
          </a:bodyPr>
          <a:lstStyle/>
          <a:p>
            <a:pPr algn="just"/>
            <a:r>
              <a:rPr lang="en-US" sz="3200" i="1" dirty="0"/>
              <a:t>5 The Pharisees and the scribes asked Him, "Why do Your disciples not walk according to the tradition of the elders, but eat their bread with impure hands?" 6 And He said to them, "Rightly did Isaiah prophesy of you hypocrites, as it is written: 'THIS PEOPLE HONORS ME WITH THEIR LIPS, BUT THEIR HEART IS FAR AWAY FROM ME. 7 'BUT IN VAIN DO THEY WORSHIP ME, TEACHING AS DOCTRINES THE PRECEPTS OF MEN.' 8 "Neglecting the commandment of God, you hold to the tradition of men." </a:t>
            </a:r>
            <a:endParaRPr lang="en-US" sz="3200" dirty="0"/>
          </a:p>
        </p:txBody>
      </p:sp>
    </p:spTree>
    <p:extLst>
      <p:ext uri="{BB962C8B-B14F-4D97-AF65-F5344CB8AC3E}">
        <p14:creationId xmlns:p14="http://schemas.microsoft.com/office/powerpoint/2010/main" val="17366781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7:9-13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just"/>
            <a:r>
              <a:rPr lang="en-US" sz="3200" i="1" dirty="0"/>
              <a:t>9 He was also saying to them, "You are experts at setting aside the commandment of God in order to keep your tradition. 10 "For Moses said, 'HONOR YOUR FATHER AND YOUR MOTHER'; and, 'HE WHO SPEAKS EVIL OF FATHER OR MOTHER, IS TO BE PUT TO DEATH'; 11 but you say, 'If a man says to his father or his mother, whatever I have that would help you is Corban (that is to say, given to God),' 12 you no longer permit him to do anything for his father or his mother; 13 thus invalidating the word of God by your tradition which you have handed down; and you do many things such as that." </a:t>
            </a:r>
            <a:endParaRPr lang="en-US" sz="3200" dirty="0"/>
          </a:p>
        </p:txBody>
      </p:sp>
    </p:spTree>
    <p:extLst>
      <p:ext uri="{BB962C8B-B14F-4D97-AF65-F5344CB8AC3E}">
        <p14:creationId xmlns:p14="http://schemas.microsoft.com/office/powerpoint/2010/main" val="1040772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crowd&#10;&#10;Description automatically generated">
            <a:extLst>
              <a:ext uri="{FF2B5EF4-FFF2-40B4-BE49-F238E27FC236}">
                <a16:creationId xmlns:a16="http://schemas.microsoft.com/office/drawing/2014/main" id="{8FAD95CE-307E-4252-92BB-BFC33EE16E31}"/>
              </a:ext>
            </a:extLst>
          </p:cNvPr>
          <p:cNvPicPr>
            <a:picLocks noChangeAspect="1"/>
          </p:cNvPicPr>
          <p:nvPr/>
        </p:nvPicPr>
        <p:blipFill rotWithShape="1">
          <a:blip r:embed="rId2">
            <a:alphaModFix amt="40000"/>
            <a:extLst/>
          </a:blip>
          <a:srcRect r="7999" b="-1"/>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rot="19723963">
            <a:off x="1169023" y="2998290"/>
            <a:ext cx="8825658" cy="861420"/>
          </a:xfrm>
        </p:spPr>
        <p:txBody>
          <a:bodyPr>
            <a:normAutofit/>
          </a:bodyPr>
          <a:lstStyle/>
          <a:p>
            <a:pPr algn="ctr"/>
            <a:r>
              <a:rPr lang="en-US" sz="4800" b="1" dirty="0">
                <a:solidFill>
                  <a:schemeClr val="accent2">
                    <a:lumMod val="20000"/>
                    <a:lumOff val="80000"/>
                  </a:schemeClr>
                </a:solidFill>
                <a:effectLst>
                  <a:outerShdw blurRad="12700" dist="50800" dir="5400000" algn="ctr" rotWithShape="0">
                    <a:srgbClr val="000000">
                      <a:alpha val="0"/>
                    </a:srgbClr>
                  </a:outerShdw>
                </a:effectLst>
                <a:latin typeface="Book Antiqua" panose="02040602050305030304" pitchFamily="18" charset="0"/>
              </a:rPr>
              <a:t>CONFRONTATION</a:t>
            </a:r>
            <a:r>
              <a:rPr lang="en-US" sz="4800" b="1" dirty="0">
                <a:solidFill>
                  <a:schemeClr val="tx1"/>
                </a:solidFill>
                <a:latin typeface="Book Antiqua" panose="02040602050305030304" pitchFamily="18" charset="0"/>
              </a:rPr>
              <a:t> </a:t>
            </a:r>
          </a:p>
        </p:txBody>
      </p:sp>
    </p:spTree>
    <p:extLst>
      <p:ext uri="{BB962C8B-B14F-4D97-AF65-F5344CB8AC3E}">
        <p14:creationId xmlns:p14="http://schemas.microsoft.com/office/powerpoint/2010/main" val="29683749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showdown between tradition and truth</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572586"/>
            <a:ext cx="11683650" cy="2062103"/>
          </a:xfrm>
          <a:prstGeom prst="rect">
            <a:avLst/>
          </a:prstGeom>
          <a:noFill/>
        </p:spPr>
        <p:txBody>
          <a:bodyPr wrap="square" rtlCol="0">
            <a:spAutoFit/>
          </a:bodyPr>
          <a:lstStyle/>
          <a:p>
            <a:pPr algn="just"/>
            <a:r>
              <a:rPr lang="en-US" sz="3200" b="1" dirty="0"/>
              <a:t>Questions:</a:t>
            </a:r>
          </a:p>
          <a:p>
            <a:pPr marL="514350" indent="-514350" algn="just">
              <a:buAutoNum type="arabicPeriod"/>
            </a:pPr>
            <a:r>
              <a:rPr lang="en-US" sz="3200" i="1" dirty="0"/>
              <a:t>“What makes you clean or righteous in the eyes of God?”</a:t>
            </a:r>
          </a:p>
          <a:p>
            <a:pPr marL="514350" indent="-514350" algn="just">
              <a:buAutoNum type="arabicPeriod"/>
            </a:pPr>
            <a:r>
              <a:rPr lang="en-US" sz="3200" i="1" dirty="0"/>
              <a:t>“What is the primary authority in your life?”</a:t>
            </a:r>
            <a:r>
              <a:rPr lang="en-US" sz="3200" dirty="0"/>
              <a:t> </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2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000" b="1" dirty="0">
                <a:solidFill>
                  <a:srgbClr val="00B0F0"/>
                </a:solidFill>
              </a:rPr>
              <a:t>The “source” and “authority” </a:t>
            </a:r>
            <a:br>
              <a:rPr lang="en-US" sz="4000" b="1" dirty="0">
                <a:solidFill>
                  <a:srgbClr val="00B0F0"/>
                </a:solidFill>
              </a:rPr>
            </a:br>
            <a:r>
              <a:rPr lang="en-US" sz="4000" b="1" dirty="0">
                <a:solidFill>
                  <a:srgbClr val="00B0F0"/>
                </a:solidFill>
              </a:rPr>
              <a:t>of the Pharisees – the “spiritual” elites</a:t>
            </a:r>
          </a:p>
        </p:txBody>
      </p:sp>
      <p:sp>
        <p:nvSpPr>
          <p:cNvPr id="4" name="TextBox 3">
            <a:extLst>
              <a:ext uri="{FF2B5EF4-FFF2-40B4-BE49-F238E27FC236}">
                <a16:creationId xmlns:a16="http://schemas.microsoft.com/office/drawing/2014/main" id="{F6B50F49-FE59-45E0-9B84-B9A80BF4423B}"/>
              </a:ext>
            </a:extLst>
          </p:cNvPr>
          <p:cNvSpPr txBox="1"/>
          <p:nvPr/>
        </p:nvSpPr>
        <p:spPr>
          <a:xfrm>
            <a:off x="209862" y="2040075"/>
            <a:ext cx="11755040" cy="3046988"/>
          </a:xfrm>
          <a:prstGeom prst="rect">
            <a:avLst/>
          </a:prstGeom>
          <a:noFill/>
        </p:spPr>
        <p:txBody>
          <a:bodyPr wrap="square" rtlCol="0">
            <a:spAutoFit/>
          </a:bodyPr>
          <a:lstStyle/>
          <a:p>
            <a:pPr marL="457200" indent="-457200" algn="just">
              <a:buFont typeface="Wingdings" panose="05000000000000000000" pitchFamily="2" charset="2"/>
              <a:buChar char="§"/>
            </a:pPr>
            <a:r>
              <a:rPr lang="en-US" sz="3200" i="1" dirty="0"/>
              <a:t>“the tradition of the elders”</a:t>
            </a:r>
            <a:r>
              <a:rPr lang="en-US" sz="3200" dirty="0"/>
              <a:t> (v.3); </a:t>
            </a:r>
          </a:p>
          <a:p>
            <a:pPr marL="457200" indent="-457200" algn="just">
              <a:buFont typeface="Wingdings" panose="05000000000000000000" pitchFamily="2" charset="2"/>
              <a:buChar char="§"/>
            </a:pPr>
            <a:r>
              <a:rPr lang="en-US" sz="3200" i="1" dirty="0"/>
              <a:t>“many other things which they have received…”</a:t>
            </a:r>
            <a:r>
              <a:rPr lang="en-US" sz="3200" dirty="0"/>
              <a:t> (v.4);</a:t>
            </a:r>
          </a:p>
          <a:p>
            <a:pPr marL="457200" indent="-457200" algn="just">
              <a:buFont typeface="Wingdings" panose="05000000000000000000" pitchFamily="2" charset="2"/>
              <a:buChar char="§"/>
            </a:pPr>
            <a:r>
              <a:rPr lang="en-US" sz="3200" i="1" dirty="0"/>
              <a:t>“the tradition of the elders…”</a:t>
            </a:r>
            <a:r>
              <a:rPr lang="en-US" sz="3200" dirty="0"/>
              <a:t> (v.5); </a:t>
            </a:r>
          </a:p>
          <a:p>
            <a:pPr marL="457200" indent="-457200" algn="just">
              <a:buFont typeface="Wingdings" panose="05000000000000000000" pitchFamily="2" charset="2"/>
              <a:buChar char="§"/>
            </a:pPr>
            <a:r>
              <a:rPr lang="en-US" sz="3200" i="1" dirty="0"/>
              <a:t>“the traditions of men…” </a:t>
            </a:r>
            <a:r>
              <a:rPr lang="en-US" sz="3200" dirty="0"/>
              <a:t>(v.8); </a:t>
            </a:r>
          </a:p>
          <a:p>
            <a:pPr marL="457200" indent="-457200" algn="just">
              <a:buFont typeface="Wingdings" panose="05000000000000000000" pitchFamily="2" charset="2"/>
              <a:buChar char="§"/>
            </a:pPr>
            <a:r>
              <a:rPr lang="en-US" sz="3200" i="1" dirty="0"/>
              <a:t>“your traditions…”</a:t>
            </a:r>
            <a:r>
              <a:rPr lang="en-US" sz="3200" dirty="0"/>
              <a:t> (v.9); </a:t>
            </a:r>
          </a:p>
          <a:p>
            <a:pPr marL="457200" indent="-457200" algn="just">
              <a:buFont typeface="Wingdings" panose="05000000000000000000" pitchFamily="2" charset="2"/>
              <a:buChar char="§"/>
            </a:pPr>
            <a:r>
              <a:rPr lang="en-US" sz="3200" i="1" dirty="0"/>
              <a:t>“your tradition which you have handed down…”</a:t>
            </a:r>
            <a:r>
              <a:rPr lang="en-US" sz="3200" dirty="0"/>
              <a:t> (v.13). </a:t>
            </a:r>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2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750"/>
                                        <p:tgtEl>
                                          <p:spTgt spid="4">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showdown between tradition and truth</a:t>
            </a:r>
          </a:p>
          <a:p>
            <a:pPr marL="571500" indent="-571500" algn="just">
              <a:buClr>
                <a:srgbClr val="00B0F0"/>
              </a:buClr>
              <a:buSzPct val="100000"/>
              <a:buFont typeface="+mj-lt"/>
              <a:buAutoNum type="romanUcPeriod"/>
            </a:pPr>
            <a:r>
              <a:rPr lang="en-US" sz="4000" b="1" cap="none" dirty="0">
                <a:solidFill>
                  <a:srgbClr val="00B0F0"/>
                </a:solidFill>
                <a:latin typeface="+mn-lt"/>
              </a:rPr>
              <a:t>Three mistakes of man-made religion</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A553E7B9-91B1-44DB-A0C1-801DD03B09C9}"/>
              </a:ext>
            </a:extLst>
          </p:cNvPr>
          <p:cNvSpPr txBox="1"/>
          <p:nvPr/>
        </p:nvSpPr>
        <p:spPr>
          <a:xfrm>
            <a:off x="314793" y="1723872"/>
            <a:ext cx="11212643" cy="584775"/>
          </a:xfrm>
          <a:prstGeom prst="rect">
            <a:avLst/>
          </a:prstGeom>
          <a:noFill/>
        </p:spPr>
        <p:txBody>
          <a:bodyPr wrap="square" rtlCol="0">
            <a:spAutoFit/>
          </a:bodyPr>
          <a:lstStyle/>
          <a:p>
            <a:pPr marL="514350" indent="-514350">
              <a:buAutoNum type="alphaUcPeriod"/>
            </a:pPr>
            <a:r>
              <a:rPr lang="en-US" sz="3200" dirty="0"/>
              <a:t>The source of man-made religion</a:t>
            </a:r>
          </a:p>
        </p:txBody>
      </p:sp>
    </p:spTree>
    <p:extLst>
      <p:ext uri="{BB962C8B-B14F-4D97-AF65-F5344CB8AC3E}">
        <p14:creationId xmlns:p14="http://schemas.microsoft.com/office/powerpoint/2010/main" val="26913460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Peter 1:2-3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2488"/>
            <a:ext cx="11590636" cy="3416320"/>
          </a:xfrm>
          <a:prstGeom prst="rect">
            <a:avLst/>
          </a:prstGeom>
          <a:noFill/>
        </p:spPr>
        <p:txBody>
          <a:bodyPr wrap="square" rtlCol="0">
            <a:spAutoFit/>
          </a:bodyPr>
          <a:lstStyle/>
          <a:p>
            <a:pPr algn="just"/>
            <a:r>
              <a:rPr lang="en-US" sz="3600" i="1" dirty="0"/>
              <a:t>“2 Grace and peace be multiplied to you in the knowledge of God and of Jesus our Lord; 3 seeing that His divine power </a:t>
            </a:r>
            <a:r>
              <a:rPr lang="en-US" sz="3600" b="1" i="1" u="sng" dirty="0"/>
              <a:t>has granted to us everything </a:t>
            </a:r>
            <a:r>
              <a:rPr lang="en-US" sz="3600" i="1" dirty="0"/>
              <a:t>pertaining to life and godliness, through the true knowledge of Him who called us by His own glory and excellence.”</a:t>
            </a:r>
            <a:r>
              <a:rPr lang="en-US" sz="3600" dirty="0"/>
              <a:t> </a:t>
            </a:r>
          </a:p>
        </p:txBody>
      </p:sp>
    </p:spTree>
    <p:extLst>
      <p:ext uri="{BB962C8B-B14F-4D97-AF65-F5344CB8AC3E}">
        <p14:creationId xmlns:p14="http://schemas.microsoft.com/office/powerpoint/2010/main" val="3583240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3730</TotalTime>
  <Words>998</Words>
  <Application>Microsoft Office PowerPoint</Application>
  <PresentationFormat>Widescreen</PresentationFormat>
  <Paragraphs>51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The “source” and “authority”  of the Pharisees – the “spiritual” elites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98</cp:revision>
  <cp:lastPrinted>2019-02-16T16:33:52Z</cp:lastPrinted>
  <dcterms:created xsi:type="dcterms:W3CDTF">2018-07-19T20:40:08Z</dcterms:created>
  <dcterms:modified xsi:type="dcterms:W3CDTF">2019-04-27T15:32:03Z</dcterms:modified>
</cp:coreProperties>
</file>