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67" r:id="rId4"/>
    <p:sldId id="397" r:id="rId5"/>
    <p:sldId id="391" r:id="rId6"/>
    <p:sldId id="482" r:id="rId7"/>
    <p:sldId id="449" r:id="rId8"/>
    <p:sldId id="483" r:id="rId9"/>
    <p:sldId id="472" r:id="rId10"/>
    <p:sldId id="471" r:id="rId11"/>
    <p:sldId id="484" r:id="rId12"/>
    <p:sldId id="485"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425886"/>
            <a:ext cx="6463430" cy="2554545"/>
          </a:xfrm>
          <a:prstGeom prst="rect">
            <a:avLst/>
          </a:prstGeom>
          <a:noFill/>
        </p:spPr>
        <p:txBody>
          <a:bodyPr wrap="square" rtlCol="0">
            <a:spAutoFit/>
          </a:bodyPr>
          <a:lstStyle/>
          <a:p>
            <a:pPr algn="ctr"/>
            <a:r>
              <a:rPr lang="en-US" sz="4000" b="1" dirty="0"/>
              <a:t>The Wonder of the Work of Christ</a:t>
            </a:r>
          </a:p>
          <a:p>
            <a:pPr algn="ctr"/>
            <a:r>
              <a:rPr lang="en-US" sz="4000" b="1" dirty="0"/>
              <a:t>Mark 6:53-56;</a:t>
            </a:r>
          </a:p>
          <a:p>
            <a:pPr algn="ctr"/>
            <a:r>
              <a:rPr lang="en-US" sz="4000" b="1" dirty="0"/>
              <a:t>John 6:22-40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How does faith “work”?</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207667" y="889843"/>
            <a:ext cx="11590636" cy="5109091"/>
          </a:xfrm>
          <a:prstGeom prst="rect">
            <a:avLst/>
          </a:prstGeom>
          <a:noFill/>
        </p:spPr>
        <p:txBody>
          <a:bodyPr wrap="square" rtlCol="0">
            <a:spAutoFit/>
          </a:bodyPr>
          <a:lstStyle/>
          <a:p>
            <a:r>
              <a:rPr lang="en-US" dirty="0"/>
              <a:t> </a:t>
            </a:r>
          </a:p>
          <a:p>
            <a:pPr marL="342900" lvl="0" indent="-342900" algn="just">
              <a:buAutoNum type="arabicPeriod"/>
            </a:pPr>
            <a:r>
              <a:rPr lang="en-US" sz="2800" b="1" dirty="0"/>
              <a:t>Faith works by hearing the word of God.  </a:t>
            </a:r>
            <a:r>
              <a:rPr lang="en-US" sz="2800" i="1" dirty="0"/>
              <a:t>(Romans 10:17)</a:t>
            </a:r>
          </a:p>
          <a:p>
            <a:pPr marL="342900" lvl="0" indent="-342900" algn="just">
              <a:buAutoNum type="arabicPeriod"/>
            </a:pPr>
            <a:r>
              <a:rPr lang="en-US" sz="2800" b="1" dirty="0"/>
              <a:t>Faith works by repenting from sin.</a:t>
            </a:r>
            <a:r>
              <a:rPr lang="en-US" sz="2800" dirty="0"/>
              <a:t> (</a:t>
            </a:r>
            <a:r>
              <a:rPr lang="en-US" sz="2800" i="1" dirty="0"/>
              <a:t>Peter 3:9)</a:t>
            </a:r>
          </a:p>
          <a:p>
            <a:pPr marL="342900" lvl="0" indent="-342900" algn="just">
              <a:buAutoNum type="arabicPeriod"/>
            </a:pPr>
            <a:r>
              <a:rPr lang="en-US" sz="2800" b="1" dirty="0"/>
              <a:t>Faith works by believing in who Jesus is.  </a:t>
            </a:r>
            <a:r>
              <a:rPr lang="en-US" sz="2800" dirty="0"/>
              <a:t>(</a:t>
            </a:r>
            <a:r>
              <a:rPr lang="en-US" sz="2800" i="1" dirty="0"/>
              <a:t>John 8:24)</a:t>
            </a:r>
          </a:p>
          <a:p>
            <a:pPr marL="342900" lvl="0" indent="-342900" algn="just">
              <a:buAutoNum type="arabicPeriod"/>
            </a:pPr>
            <a:r>
              <a:rPr lang="en-US" sz="2800" b="1" dirty="0"/>
              <a:t>Faith works by believing Jesus’ death on the cross is your only sufficient payment and substitute for your sins.  </a:t>
            </a:r>
            <a:r>
              <a:rPr lang="en-US" sz="2800" dirty="0"/>
              <a:t>(</a:t>
            </a:r>
            <a:r>
              <a:rPr lang="en-US" sz="2800" i="1" dirty="0"/>
              <a:t>1 Peter 3:18 - For Christ also died for sins once for all, the just for the unjust, so that He [Himself] might bring us to God, having been put to death in the flesh, but made alive in the spirit)</a:t>
            </a:r>
          </a:p>
          <a:p>
            <a:pPr marL="342900" lvl="0" indent="-342900" algn="just">
              <a:buAutoNum type="arabicPeriod"/>
            </a:pPr>
            <a:r>
              <a:rPr lang="en-US" sz="2800" b="1" dirty="0"/>
              <a:t>Faith works by believing Jesus was raised from the dead. </a:t>
            </a:r>
            <a:r>
              <a:rPr lang="en-US" sz="2800" dirty="0"/>
              <a:t>(R</a:t>
            </a:r>
            <a:r>
              <a:rPr lang="en-US" sz="2800" i="1" dirty="0"/>
              <a:t>omans 10:9)</a:t>
            </a:r>
          </a:p>
          <a:p>
            <a:pPr marL="342900" lvl="0" indent="-342900" algn="just">
              <a:buAutoNum type="arabicPeriod"/>
            </a:pPr>
            <a:r>
              <a:rPr lang="en-US" sz="2800" b="1" dirty="0"/>
              <a:t>Faith works by acting on what you believe.  </a:t>
            </a:r>
            <a:r>
              <a:rPr lang="en-US" sz="2800" i="1" dirty="0"/>
              <a:t>(James 2:14-18)</a:t>
            </a:r>
            <a:endParaRPr lang="en-US" sz="2800" dirty="0"/>
          </a:p>
        </p:txBody>
      </p:sp>
    </p:spTree>
    <p:extLst>
      <p:ext uri="{BB962C8B-B14F-4D97-AF65-F5344CB8AC3E}">
        <p14:creationId xmlns:p14="http://schemas.microsoft.com/office/powerpoint/2010/main" val="42511607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75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7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75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2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a:p>
            <a:pPr marL="571500" indent="-571500" algn="just">
              <a:buClr>
                <a:srgbClr val="00B0F0"/>
              </a:buClr>
              <a:buSzPct val="100000"/>
              <a:buFont typeface="+mj-lt"/>
              <a:buAutoNum type="romanUcPeriod"/>
            </a:pPr>
            <a:r>
              <a:rPr lang="en-US" sz="4000" b="1" cap="none" dirty="0">
                <a:solidFill>
                  <a:srgbClr val="00B0F0"/>
                </a:solidFill>
                <a:latin typeface="+mn-lt"/>
              </a:rPr>
              <a:t>The search for Jesus </a:t>
            </a:r>
            <a:r>
              <a:rPr lang="en-US" sz="4000" b="1" cap="none" baseline="30000" dirty="0">
                <a:solidFill>
                  <a:srgbClr val="00B0F0"/>
                </a:solidFill>
                <a:latin typeface="+mn-lt"/>
              </a:rPr>
              <a:t>(Mark 6:55; John 6:22-27)</a:t>
            </a:r>
            <a:endParaRPr lang="en-US" sz="4000" b="1" cap="none" dirty="0">
              <a:solidFill>
                <a:srgbClr val="00B0F0"/>
              </a:solidFill>
              <a:latin typeface="+mn-lt"/>
            </a:endParaRPr>
          </a:p>
          <a:p>
            <a:pPr marL="571500" indent="-571500" algn="just">
              <a:buClr>
                <a:srgbClr val="00B0F0"/>
              </a:buClr>
              <a:buSzPct val="100000"/>
              <a:buFont typeface="+mj-lt"/>
              <a:buAutoNum type="romanUcPeriod"/>
            </a:pPr>
            <a:r>
              <a:rPr lang="en-US" sz="4000" b="1" cap="none" dirty="0">
                <a:solidFill>
                  <a:srgbClr val="00B0F0"/>
                </a:solidFill>
                <a:latin typeface="+mn-lt"/>
              </a:rPr>
              <a:t>The supplemental Jesus </a:t>
            </a:r>
            <a:r>
              <a:rPr lang="en-US" sz="4000" b="1" cap="none" baseline="30000" dirty="0">
                <a:solidFill>
                  <a:srgbClr val="00B0F0"/>
                </a:solidFill>
                <a:latin typeface="+mn-lt"/>
              </a:rPr>
              <a:t>(John 6:28-29)</a:t>
            </a:r>
          </a:p>
          <a:p>
            <a:pPr marL="571500" indent="-571500" algn="just">
              <a:buClr>
                <a:srgbClr val="00B0F0"/>
              </a:buClr>
              <a:buSzPct val="100000"/>
              <a:buFont typeface="+mj-lt"/>
              <a:buAutoNum type="romanUcPeriod"/>
            </a:pPr>
            <a:r>
              <a:rPr lang="en-US" sz="4000" b="1" cap="none" dirty="0">
                <a:solidFill>
                  <a:srgbClr val="00B0F0"/>
                </a:solidFill>
                <a:latin typeface="+mn-lt"/>
              </a:rPr>
              <a:t>The Summons of Jesus </a:t>
            </a:r>
            <a:r>
              <a:rPr lang="en-US" sz="4000" b="1" cap="none" baseline="30000" dirty="0">
                <a:solidFill>
                  <a:srgbClr val="00B0F0"/>
                </a:solidFill>
                <a:latin typeface="+mn-lt"/>
              </a:rPr>
              <a:t>(John 6:30-33)</a:t>
            </a:r>
          </a:p>
          <a:p>
            <a:pPr marL="571500" indent="-571500" algn="just">
              <a:buClr>
                <a:srgbClr val="00B0F0"/>
              </a:buClr>
              <a:buSzPct val="100000"/>
              <a:buFont typeface="+mj-lt"/>
              <a:buAutoNum type="romanUcPeriod"/>
            </a:pPr>
            <a:r>
              <a:rPr lang="en-US" sz="4000" b="1" cap="none" dirty="0">
                <a:solidFill>
                  <a:srgbClr val="00B0F0"/>
                </a:solidFill>
                <a:latin typeface="+mn-lt"/>
              </a:rPr>
              <a:t>The Sustenance of Jesus (John 6:34-40)</a:t>
            </a:r>
            <a:endParaRPr lang="en-US" sz="4000" b="1" cap="none" baseline="30000" dirty="0">
              <a:solidFill>
                <a:srgbClr val="00B0F0"/>
              </a:solidFill>
              <a:latin typeface="+mn-lt"/>
            </a:endParaRPr>
          </a:p>
        </p:txBody>
      </p:sp>
    </p:spTree>
    <p:extLst>
      <p:ext uri="{BB962C8B-B14F-4D97-AF65-F5344CB8AC3E}">
        <p14:creationId xmlns:p14="http://schemas.microsoft.com/office/powerpoint/2010/main" val="21496960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7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425886"/>
            <a:ext cx="6463430" cy="2554545"/>
          </a:xfrm>
          <a:prstGeom prst="rect">
            <a:avLst/>
          </a:prstGeom>
          <a:noFill/>
        </p:spPr>
        <p:txBody>
          <a:bodyPr wrap="square" rtlCol="0">
            <a:spAutoFit/>
          </a:bodyPr>
          <a:lstStyle/>
          <a:p>
            <a:pPr algn="ctr"/>
            <a:r>
              <a:rPr lang="en-US" sz="4000" b="1" dirty="0"/>
              <a:t>The Wonder of the Work of Christ</a:t>
            </a:r>
          </a:p>
          <a:p>
            <a:pPr algn="ctr"/>
            <a:r>
              <a:rPr lang="en-US" sz="4000" b="1" dirty="0"/>
              <a:t>Mark 6:53-56;</a:t>
            </a:r>
          </a:p>
          <a:p>
            <a:pPr algn="ctr"/>
            <a:r>
              <a:rPr lang="en-US" sz="4000" b="1" dirty="0"/>
              <a:t>John 6:22-40</a:t>
            </a:r>
          </a:p>
        </p:txBody>
      </p:sp>
    </p:spTree>
    <p:extLst>
      <p:ext uri="{BB962C8B-B14F-4D97-AF65-F5344CB8AC3E}">
        <p14:creationId xmlns:p14="http://schemas.microsoft.com/office/powerpoint/2010/main" val="405977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6:53-56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3200" i="1" dirty="0"/>
              <a:t>53 When they had crossed over they came to land at Gennesaret, and moored to the shore. 54 When they got out of the boat, immediately the people recognized Him, 55 and ran about that whole country and began to carry here and there on their pallets those who were sick, to the place they heard He was. 56 Wherever He entered villages, or cities, or countryside, they were laying the sick in the market places, and imploring Him that they might just touch the fringe of His cloak; and as many as touched it were being cured.</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Millennials (22-37 years old)</a:t>
            </a:r>
          </a:p>
          <a:p>
            <a:pPr algn="ctr"/>
            <a:r>
              <a:rPr lang="en-US" sz="3600" b="1" dirty="0">
                <a:solidFill>
                  <a:srgbClr val="00B0F0"/>
                </a:solidFill>
              </a:rPr>
              <a:t>Church attending</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566366"/>
            <a:ext cx="11590636" cy="4832092"/>
          </a:xfrm>
          <a:prstGeom prst="rect">
            <a:avLst/>
          </a:prstGeom>
          <a:noFill/>
        </p:spPr>
        <p:txBody>
          <a:bodyPr wrap="square" rtlCol="0">
            <a:spAutoFit/>
          </a:bodyPr>
          <a:lstStyle/>
          <a:p>
            <a:pPr marL="285750" indent="-285750" algn="just">
              <a:buFont typeface="Wingdings" panose="05000000000000000000" pitchFamily="2" charset="2"/>
              <a:buChar char="§"/>
            </a:pPr>
            <a:r>
              <a:rPr lang="en-US" sz="2800" dirty="0"/>
              <a:t>43% do not consider themselves to be “born again”</a:t>
            </a:r>
          </a:p>
          <a:p>
            <a:pPr marL="285750" indent="-285750" algn="just">
              <a:buFont typeface="Wingdings" panose="05000000000000000000" pitchFamily="2" charset="2"/>
              <a:buChar char="§"/>
            </a:pPr>
            <a:r>
              <a:rPr lang="en-US" sz="2800" dirty="0"/>
              <a:t>65% believe they (and anyone else) will go to heaven simply for being a “good” person. </a:t>
            </a:r>
          </a:p>
          <a:p>
            <a:pPr marL="285750" indent="-285750" algn="just">
              <a:buFont typeface="Wingdings" panose="05000000000000000000" pitchFamily="2" charset="2"/>
              <a:buChar char="§"/>
            </a:pPr>
            <a:r>
              <a:rPr lang="en-US" sz="2800" dirty="0"/>
              <a:t>50% do not believe the earth is young (&gt;10,000 years)</a:t>
            </a:r>
          </a:p>
          <a:p>
            <a:pPr marL="285750" indent="-285750" algn="just">
              <a:buFont typeface="Wingdings" panose="05000000000000000000" pitchFamily="2" charset="2"/>
              <a:buChar char="§"/>
            </a:pPr>
            <a:r>
              <a:rPr lang="en-US" sz="2800" dirty="0"/>
              <a:t>23% believe that God used the process of evolution to transform one “kind” of animal into a completely different “kind” of animal. </a:t>
            </a:r>
          </a:p>
          <a:p>
            <a:pPr marL="285750" indent="-285750" algn="just">
              <a:buFont typeface="Wingdings" panose="05000000000000000000" pitchFamily="2" charset="2"/>
              <a:buChar char="§"/>
            </a:pPr>
            <a:r>
              <a:rPr lang="en-US" sz="2800" dirty="0"/>
              <a:t>20% believe that humans evolved from ape-like ancestors.</a:t>
            </a:r>
          </a:p>
          <a:p>
            <a:pPr marL="285750" indent="-285750" algn="just">
              <a:buFont typeface="Wingdings" panose="05000000000000000000" pitchFamily="2" charset="2"/>
              <a:buChar char="§"/>
            </a:pPr>
            <a:r>
              <a:rPr lang="en-US" sz="2800" dirty="0"/>
              <a:t>44% do not believe homosexual behavior is a sin; </a:t>
            </a:r>
          </a:p>
          <a:p>
            <a:pPr marL="285750" indent="-285750" algn="just">
              <a:buFont typeface="Wingdings" panose="05000000000000000000" pitchFamily="2" charset="2"/>
              <a:buChar char="§"/>
            </a:pPr>
            <a:r>
              <a:rPr lang="en-US" sz="2800" dirty="0"/>
              <a:t>42% do not believe that premarital sex is wrong; </a:t>
            </a:r>
          </a:p>
          <a:p>
            <a:pPr marL="285750" indent="-285750" algn="just">
              <a:buFont typeface="Wingdings" panose="05000000000000000000" pitchFamily="2" charset="2"/>
              <a:buChar char="§"/>
            </a:pPr>
            <a:r>
              <a:rPr lang="en-US" sz="2800" dirty="0"/>
              <a:t>51% do not believe abortions should be illegal in most cases. </a:t>
            </a:r>
          </a:p>
        </p:txBody>
      </p:sp>
    </p:spTree>
    <p:extLst>
      <p:ext uri="{BB962C8B-B14F-4D97-AF65-F5344CB8AC3E}">
        <p14:creationId xmlns:p14="http://schemas.microsoft.com/office/powerpoint/2010/main" val="35555444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750"/>
                                        <p:tgtEl>
                                          <p:spTgt spid="2">
                                            <p:txEl>
                                              <p:pRg st="1" end="1"/>
                                            </p:txEl>
                                          </p:spTgt>
                                        </p:tgtEl>
                                      </p:cBhvr>
                                    </p:animEffect>
                                  </p:childTnLst>
                                </p:cTn>
                              </p:par>
                            </p:childTnLst>
                          </p:cTn>
                        </p:par>
                        <p:par>
                          <p:cTn id="12" fill="hold">
                            <p:stCondLst>
                              <p:cond delay="6500"/>
                            </p:stCondLst>
                            <p:childTnLst>
                              <p:par>
                                <p:cTn id="13" presetID="10" presetClass="entr" presetSubtype="0" fill="hold" nodeType="afterEffect">
                                  <p:stCondLst>
                                    <p:cond delay="1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750"/>
                                        <p:tgtEl>
                                          <p:spTgt spid="2">
                                            <p:txEl>
                                              <p:pRg st="2" end="2"/>
                                            </p:txEl>
                                          </p:spTgt>
                                        </p:tgtEl>
                                      </p:cBhvr>
                                    </p:animEffect>
                                  </p:childTnLst>
                                </p:cTn>
                              </p:par>
                            </p:childTnLst>
                          </p:cTn>
                        </p:par>
                        <p:par>
                          <p:cTn id="16" fill="hold">
                            <p:stCondLst>
                              <p:cond delay="11000"/>
                            </p:stCondLst>
                            <p:childTnLst>
                              <p:par>
                                <p:cTn id="17" presetID="10" presetClass="entr" presetSubtype="0" fill="hold"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750"/>
                                        <p:tgtEl>
                                          <p:spTgt spid="2">
                                            <p:txEl>
                                              <p:pRg st="3" end="3"/>
                                            </p:txEl>
                                          </p:spTgt>
                                        </p:tgtEl>
                                      </p:cBhvr>
                                    </p:animEffect>
                                  </p:childTnLst>
                                </p:cTn>
                              </p:par>
                            </p:childTnLst>
                          </p:cTn>
                        </p:par>
                        <p:par>
                          <p:cTn id="20" fill="hold">
                            <p:stCondLst>
                              <p:cond delay="15500"/>
                            </p:stCondLst>
                            <p:childTnLst>
                              <p:par>
                                <p:cTn id="21" presetID="10" presetClass="entr" presetSubtype="0" fill="hold" nodeType="afterEffect">
                                  <p:stCondLst>
                                    <p:cond delay="175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750"/>
                                        <p:tgtEl>
                                          <p:spTgt spid="2">
                                            <p:txEl>
                                              <p:pRg st="4" end="4"/>
                                            </p:txEl>
                                          </p:spTgt>
                                        </p:tgtEl>
                                      </p:cBhvr>
                                    </p:animEffect>
                                  </p:childTnLst>
                                </p:cTn>
                              </p:par>
                            </p:childTnLst>
                          </p:cTn>
                        </p:par>
                        <p:par>
                          <p:cTn id="24" fill="hold">
                            <p:stCondLst>
                              <p:cond delay="20000"/>
                            </p:stCondLst>
                            <p:childTnLst>
                              <p:par>
                                <p:cTn id="25" presetID="10" presetClass="entr" presetSubtype="0" fill="hold" nodeType="afterEffect">
                                  <p:stCondLst>
                                    <p:cond delay="175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750"/>
                                        <p:tgtEl>
                                          <p:spTgt spid="2">
                                            <p:txEl>
                                              <p:pRg st="5" end="5"/>
                                            </p:txEl>
                                          </p:spTgt>
                                        </p:tgtEl>
                                      </p:cBhvr>
                                    </p:animEffect>
                                  </p:childTnLst>
                                </p:cTn>
                              </p:par>
                            </p:childTnLst>
                          </p:cTn>
                        </p:par>
                        <p:par>
                          <p:cTn id="28" fill="hold">
                            <p:stCondLst>
                              <p:cond delay="24500"/>
                            </p:stCondLst>
                            <p:childTnLst>
                              <p:par>
                                <p:cTn id="29" presetID="10" presetClass="entr" presetSubtype="0" fill="hold" nodeType="afterEffect">
                                  <p:stCondLst>
                                    <p:cond delay="175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750"/>
                                        <p:tgtEl>
                                          <p:spTgt spid="2">
                                            <p:txEl>
                                              <p:pRg st="6" end="6"/>
                                            </p:txEl>
                                          </p:spTgt>
                                        </p:tgtEl>
                                      </p:cBhvr>
                                    </p:animEffect>
                                  </p:childTnLst>
                                </p:cTn>
                              </p:par>
                            </p:childTnLst>
                          </p:cTn>
                        </p:par>
                        <p:par>
                          <p:cTn id="32" fill="hold">
                            <p:stCondLst>
                              <p:cond delay="29000"/>
                            </p:stCondLst>
                            <p:childTnLst>
                              <p:par>
                                <p:cTn id="33" presetID="10" presetClass="entr" presetSubtype="0" fill="hold" nodeType="afterEffect">
                                  <p:stCondLst>
                                    <p:cond delay="175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2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1938992"/>
          </a:xfrm>
          <a:prstGeom prst="rect">
            <a:avLst/>
          </a:prstGeom>
          <a:noFill/>
        </p:spPr>
        <p:txBody>
          <a:bodyPr wrap="square" rtlCol="0">
            <a:spAutoFit/>
          </a:bodyPr>
          <a:lstStyle/>
          <a:p>
            <a:pPr algn="ctr"/>
            <a:r>
              <a:rPr lang="en-US" sz="4000" dirty="0"/>
              <a:t>The miracles/signs of Christ are intended to show Him as God who has come to save His people from their sin. </a:t>
            </a:r>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a:p>
            <a:pPr marL="571500" indent="-571500" algn="just">
              <a:buClr>
                <a:srgbClr val="00B0F0"/>
              </a:buClr>
              <a:buSzPct val="100000"/>
              <a:buFont typeface="+mj-lt"/>
              <a:buAutoNum type="romanUcPeriod"/>
            </a:pPr>
            <a:r>
              <a:rPr lang="en-US" sz="4000" b="1" cap="none" dirty="0">
                <a:solidFill>
                  <a:srgbClr val="00B0F0"/>
                </a:solidFill>
                <a:latin typeface="+mn-lt"/>
              </a:rPr>
              <a:t>The search for Jesus </a:t>
            </a:r>
            <a:r>
              <a:rPr lang="en-US" sz="4000" b="1" cap="none" baseline="30000" dirty="0">
                <a:solidFill>
                  <a:srgbClr val="00B0F0"/>
                </a:solidFill>
                <a:latin typeface="+mn-lt"/>
              </a:rPr>
              <a:t>(Mark 6:55; John 6:22-27)</a:t>
            </a:r>
          </a:p>
        </p:txBody>
      </p:sp>
    </p:spTree>
    <p:extLst>
      <p:ext uri="{BB962C8B-B14F-4D97-AF65-F5344CB8AC3E}">
        <p14:creationId xmlns:p14="http://schemas.microsoft.com/office/powerpoint/2010/main" val="26913460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Validation of Jesus’ claims</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4524315"/>
          </a:xfrm>
          <a:prstGeom prst="rect">
            <a:avLst/>
          </a:prstGeom>
          <a:noFill/>
        </p:spPr>
        <p:txBody>
          <a:bodyPr wrap="square" rtlCol="0">
            <a:spAutoFit/>
          </a:bodyPr>
          <a:lstStyle/>
          <a:p>
            <a:pPr algn="just"/>
            <a:r>
              <a:rPr lang="en-US" sz="3600" dirty="0"/>
              <a:t>Confirmed by: </a:t>
            </a:r>
          </a:p>
          <a:p>
            <a:pPr marL="457200" indent="-457200" algn="just">
              <a:buFont typeface="Wingdings" panose="05000000000000000000" pitchFamily="2" charset="2"/>
              <a:buChar char="§"/>
            </a:pPr>
            <a:r>
              <a:rPr lang="en-US" sz="3600" dirty="0"/>
              <a:t>the testimony of John the Baptist (5:33-35), </a:t>
            </a:r>
          </a:p>
          <a:p>
            <a:pPr marL="457200" indent="-457200" algn="just">
              <a:buFont typeface="Wingdings" panose="05000000000000000000" pitchFamily="2" charset="2"/>
              <a:buChar char="§"/>
            </a:pPr>
            <a:r>
              <a:rPr lang="en-US" sz="3600" dirty="0"/>
              <a:t>the testimony of Jesus’ works (5:36), </a:t>
            </a:r>
          </a:p>
          <a:p>
            <a:pPr marL="457200" indent="-457200" algn="just">
              <a:buFont typeface="Wingdings" panose="05000000000000000000" pitchFamily="2" charset="2"/>
              <a:buChar char="§"/>
            </a:pPr>
            <a:r>
              <a:rPr lang="en-US" sz="3600" dirty="0"/>
              <a:t>the testimony of God the Father at the baptism of Jesus (5:37-38); and </a:t>
            </a:r>
          </a:p>
          <a:p>
            <a:pPr marL="457200" indent="-457200" algn="just">
              <a:buFont typeface="Wingdings" panose="05000000000000000000" pitchFamily="2" charset="2"/>
              <a:buChar char="§"/>
            </a:pPr>
            <a:r>
              <a:rPr lang="en-US" sz="3600" dirty="0"/>
              <a:t>the testimony of the Scriptures themselves as Jesus was fulfilling the prophecies concerning the Messiah (5:39-47).</a:t>
            </a:r>
          </a:p>
        </p:txBody>
      </p:sp>
    </p:spTree>
    <p:extLst>
      <p:ext uri="{BB962C8B-B14F-4D97-AF65-F5344CB8AC3E}">
        <p14:creationId xmlns:p14="http://schemas.microsoft.com/office/powerpoint/2010/main" val="106587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750"/>
                                        <p:tgtEl>
                                          <p:spTgt spid="2">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1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750"/>
                                        <p:tgtEl>
                                          <p:spTgt spid="2">
                                            <p:txEl>
                                              <p:pRg st="2" end="2"/>
                                            </p:txEl>
                                          </p:spTgt>
                                        </p:tgtEl>
                                      </p:cBhvr>
                                    </p:animEffect>
                                  </p:childTnLst>
                                </p:cTn>
                              </p:par>
                            </p:childTnLst>
                          </p:cTn>
                        </p:par>
                        <p:par>
                          <p:cTn id="12" fill="hold">
                            <p:stCondLst>
                              <p:cond delay="7000"/>
                            </p:stCondLst>
                            <p:childTnLst>
                              <p:par>
                                <p:cTn id="13" presetID="10" presetClass="entr" presetSubtype="0" fill="hold" grpId="0" nodeType="afterEffect">
                                  <p:stCondLst>
                                    <p:cond delay="12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750"/>
                                        <p:tgtEl>
                                          <p:spTgt spid="2">
                                            <p:txEl>
                                              <p:pRg st="3" end="3"/>
                                            </p:txEl>
                                          </p:spTgt>
                                        </p:tgtEl>
                                      </p:cBhvr>
                                    </p:animEffect>
                                  </p:childTnLst>
                                </p:cTn>
                              </p:par>
                            </p:childTnLst>
                          </p:cTn>
                        </p:par>
                        <p:par>
                          <p:cTn id="16" fill="hold">
                            <p:stCondLst>
                              <p:cond delay="11000"/>
                            </p:stCondLst>
                            <p:childTnLst>
                              <p:par>
                                <p:cTn id="17" presetID="10" presetClass="entr" presetSubtype="0" fill="hold" grpId="0" nodeType="afterEffect">
                                  <p:stCondLst>
                                    <p:cond delay="125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The spectacular Jesus </a:t>
            </a:r>
            <a:r>
              <a:rPr lang="en-US" sz="4000" b="1" cap="none" baseline="30000" dirty="0">
                <a:solidFill>
                  <a:srgbClr val="00B0F0"/>
                </a:solidFill>
                <a:latin typeface="+mn-lt"/>
              </a:rPr>
              <a:t>(Mark 6:53-56)</a:t>
            </a:r>
          </a:p>
          <a:p>
            <a:pPr marL="571500" indent="-571500" algn="just">
              <a:buClr>
                <a:srgbClr val="00B0F0"/>
              </a:buClr>
              <a:buSzPct val="100000"/>
              <a:buFont typeface="+mj-lt"/>
              <a:buAutoNum type="romanUcPeriod"/>
            </a:pPr>
            <a:r>
              <a:rPr lang="en-US" sz="4000" b="1" cap="none" dirty="0">
                <a:solidFill>
                  <a:srgbClr val="00B0F0"/>
                </a:solidFill>
                <a:latin typeface="+mn-lt"/>
              </a:rPr>
              <a:t>The search for Jesus </a:t>
            </a:r>
            <a:r>
              <a:rPr lang="en-US" sz="4000" b="1" cap="none" baseline="30000" dirty="0">
                <a:solidFill>
                  <a:srgbClr val="00B0F0"/>
                </a:solidFill>
                <a:latin typeface="+mn-lt"/>
              </a:rPr>
              <a:t>(Mark 6:55; John 6:22-27)</a:t>
            </a:r>
            <a:endParaRPr lang="en-US" sz="4000" b="1" cap="none" dirty="0">
              <a:solidFill>
                <a:srgbClr val="00B0F0"/>
              </a:solidFill>
              <a:latin typeface="+mn-lt"/>
            </a:endParaRPr>
          </a:p>
          <a:p>
            <a:pPr marL="571500" indent="-571500" algn="just">
              <a:buClr>
                <a:srgbClr val="00B0F0"/>
              </a:buClr>
              <a:buSzPct val="100000"/>
              <a:buFont typeface="+mj-lt"/>
              <a:buAutoNum type="romanUcPeriod"/>
            </a:pPr>
            <a:r>
              <a:rPr lang="en-US" sz="4000" b="1" cap="none" dirty="0">
                <a:solidFill>
                  <a:srgbClr val="00B0F0"/>
                </a:solidFill>
                <a:latin typeface="+mn-lt"/>
              </a:rPr>
              <a:t>The supplemental Jesus </a:t>
            </a:r>
            <a:r>
              <a:rPr lang="en-US" sz="4000" b="1" cap="none" baseline="30000" dirty="0">
                <a:solidFill>
                  <a:srgbClr val="00B0F0"/>
                </a:solidFill>
                <a:latin typeface="+mn-lt"/>
              </a:rPr>
              <a:t>(John 6:28-29)</a:t>
            </a:r>
          </a:p>
        </p:txBody>
      </p:sp>
    </p:spTree>
    <p:extLst>
      <p:ext uri="{BB962C8B-B14F-4D97-AF65-F5344CB8AC3E}">
        <p14:creationId xmlns:p14="http://schemas.microsoft.com/office/powerpoint/2010/main" val="16684915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Titus 3:5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308324"/>
          </a:xfrm>
          <a:prstGeom prst="rect">
            <a:avLst/>
          </a:prstGeom>
          <a:noFill/>
        </p:spPr>
        <p:txBody>
          <a:bodyPr wrap="square" rtlCol="0">
            <a:spAutoFit/>
          </a:bodyPr>
          <a:lstStyle/>
          <a:p>
            <a:pPr algn="just"/>
            <a:r>
              <a:rPr lang="en-US" sz="3600" i="1" dirty="0"/>
              <a:t>He [God] saved us, not on the basis of deeds which we have done in righteousness, but according to His mercy, by the washing of </a:t>
            </a:r>
            <a:r>
              <a:rPr lang="en-US" sz="3600" i="1" u="sng" dirty="0"/>
              <a:t>regeneration and renewing by the Holy Spirit</a:t>
            </a:r>
            <a:r>
              <a:rPr lang="en-US" sz="3600" i="1" dirty="0"/>
              <a:t>…</a:t>
            </a:r>
            <a:r>
              <a:rPr lang="en-US" sz="3600" dirty="0"/>
              <a:t> </a:t>
            </a:r>
          </a:p>
        </p:txBody>
      </p:sp>
    </p:spTree>
    <p:extLst>
      <p:ext uri="{BB962C8B-B14F-4D97-AF65-F5344CB8AC3E}">
        <p14:creationId xmlns:p14="http://schemas.microsoft.com/office/powerpoint/2010/main" val="3275844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3661</TotalTime>
  <Words>488</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Wingdings</vt:lpstr>
      <vt:lpstr>Wingdings 3</vt:lpstr>
      <vt:lpstr>Ion</vt:lpstr>
      <vt:lpstr>PowerPoint Presentation</vt:lpstr>
      <vt:lpstr>PowerPoint Presentation</vt:lpstr>
      <vt:lpstr>PowerPoint Presentation</vt:lpstr>
      <vt:lpstr>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89</cp:revision>
  <cp:lastPrinted>2019-02-16T16:33:52Z</cp:lastPrinted>
  <dcterms:created xsi:type="dcterms:W3CDTF">2018-07-19T20:40:08Z</dcterms:created>
  <dcterms:modified xsi:type="dcterms:W3CDTF">2019-03-23T16:28:08Z</dcterms:modified>
</cp:coreProperties>
</file>