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467" r:id="rId4"/>
    <p:sldId id="397" r:id="rId5"/>
    <p:sldId id="449" r:id="rId6"/>
    <p:sldId id="391" r:id="rId7"/>
    <p:sldId id="471" r:id="rId8"/>
    <p:sldId id="472" r:id="rId9"/>
    <p:sldId id="473" r:id="rId10"/>
    <p:sldId id="468" r:id="rId11"/>
    <p:sldId id="474" r:id="rId12"/>
    <p:sldId id="475" r:id="rId13"/>
    <p:sldId id="476" r:id="rId14"/>
    <p:sldId id="469" r:id="rId15"/>
    <p:sldId id="470" r:id="rId16"/>
    <p:sldId id="477" r:id="rId17"/>
    <p:sldId id="478" r:id="rId18"/>
    <p:sldId id="479" r:id="rId19"/>
    <p:sldId id="480" r:id="rId20"/>
    <p:sldId id="481" r:id="rId2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3/16/2019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3/16/2019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3/16/2019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3/16/2019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3/16/2019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3/16/2019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425886"/>
            <a:ext cx="6463430" cy="1323439"/>
          </a:xfrm>
          <a:prstGeom prst="rect">
            <a:avLst/>
          </a:prstGeom>
          <a:noFill/>
        </p:spPr>
        <p:txBody>
          <a:bodyPr wrap="square" rtlCol="0">
            <a:spAutoFit/>
          </a:bodyPr>
          <a:lstStyle/>
          <a:p>
            <a:pPr algn="ctr"/>
            <a:r>
              <a:rPr lang="en-US" sz="4000" b="1" dirty="0"/>
              <a:t>Fixing Your Eyes on Jesus</a:t>
            </a:r>
          </a:p>
          <a:p>
            <a:pPr algn="ctr"/>
            <a:r>
              <a:rPr lang="en-US" sz="4000" b="1" dirty="0"/>
              <a:t>Mark 6:45-52</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6:16-19</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78313"/>
          </a:xfrm>
          <a:prstGeom prst="rect">
            <a:avLst/>
          </a:prstGeom>
          <a:noFill/>
        </p:spPr>
        <p:txBody>
          <a:bodyPr wrap="square" rtlCol="0">
            <a:spAutoFit/>
          </a:bodyPr>
          <a:lstStyle/>
          <a:p>
            <a:pPr algn="just"/>
            <a:r>
              <a:rPr lang="en-US" sz="3600" i="1" dirty="0"/>
              <a:t>“16 Now when evening came, His disciples went down to the sea, 17 and after getting into a boat, they started to cross the sea to Capernaum. It had already become dark, and Jesus had not yet come to them. 18 The sea began to be stirred up because a strong wind was blowing. 19 Then, when they had rowed about three or four miles, they saw Jesus walking on the sea and drawing near to the boat; and they were frightened.”</a:t>
            </a:r>
            <a:endParaRPr lang="en-US" sz="3600" dirty="0"/>
          </a:p>
        </p:txBody>
      </p:sp>
    </p:spTree>
    <p:extLst>
      <p:ext uri="{BB962C8B-B14F-4D97-AF65-F5344CB8AC3E}">
        <p14:creationId xmlns:p14="http://schemas.microsoft.com/office/powerpoint/2010/main" val="8225730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An Anti-Climatic Farewell (6:45-46)</a:t>
            </a:r>
          </a:p>
          <a:p>
            <a:pPr marL="571500" indent="-571500" algn="just">
              <a:buClr>
                <a:srgbClr val="00B0F0"/>
              </a:buClr>
              <a:buSzPct val="100000"/>
              <a:buFont typeface="+mj-lt"/>
              <a:buAutoNum type="romanUcPeriod"/>
            </a:pPr>
            <a:r>
              <a:rPr lang="en-US" sz="4000" b="1" cap="none" dirty="0">
                <a:solidFill>
                  <a:srgbClr val="00B0F0"/>
                </a:solidFill>
                <a:latin typeface="+mn-lt"/>
              </a:rPr>
              <a:t>A Natural Fear (6:47-48a)</a:t>
            </a:r>
          </a:p>
          <a:p>
            <a:pPr marL="571500" indent="-571500" algn="just">
              <a:buClr>
                <a:srgbClr val="00B0F0"/>
              </a:buClr>
              <a:buSzPct val="100000"/>
              <a:buFont typeface="+mj-lt"/>
              <a:buAutoNum type="romanUcPeriod"/>
            </a:pPr>
            <a:r>
              <a:rPr lang="en-US" sz="4000" b="1" cap="none" dirty="0">
                <a:solidFill>
                  <a:srgbClr val="00B0F0"/>
                </a:solidFill>
                <a:latin typeface="+mn-lt"/>
              </a:rPr>
              <a:t>A Supernatural Fear (6:48b-50)</a:t>
            </a:r>
          </a:p>
        </p:txBody>
      </p:sp>
    </p:spTree>
    <p:extLst>
      <p:ext uri="{BB962C8B-B14F-4D97-AF65-F5344CB8AC3E}">
        <p14:creationId xmlns:p14="http://schemas.microsoft.com/office/powerpoint/2010/main" val="2663880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6:19</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308324"/>
          </a:xfrm>
          <a:prstGeom prst="rect">
            <a:avLst/>
          </a:prstGeom>
          <a:noFill/>
        </p:spPr>
        <p:txBody>
          <a:bodyPr wrap="square" rtlCol="0">
            <a:spAutoFit/>
          </a:bodyPr>
          <a:lstStyle/>
          <a:p>
            <a:pPr algn="just"/>
            <a:r>
              <a:rPr lang="en-US" sz="3600" i="1" dirty="0"/>
              <a:t>19 Then, when they had rowed about three or four miles, they saw Jesus walking on the sea and drawing near to the boat; and they were frightened.”</a:t>
            </a:r>
            <a:endParaRPr lang="en-US" sz="3600" dirty="0"/>
          </a:p>
        </p:txBody>
      </p:sp>
    </p:spTree>
    <p:extLst>
      <p:ext uri="{BB962C8B-B14F-4D97-AF65-F5344CB8AC3E}">
        <p14:creationId xmlns:p14="http://schemas.microsoft.com/office/powerpoint/2010/main" val="39750743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An Anti-Climatic Farewell (6:45-46)</a:t>
            </a:r>
          </a:p>
          <a:p>
            <a:pPr marL="571500" indent="-571500" algn="just">
              <a:buClr>
                <a:srgbClr val="00B0F0"/>
              </a:buClr>
              <a:buSzPct val="100000"/>
              <a:buFont typeface="+mj-lt"/>
              <a:buAutoNum type="romanUcPeriod"/>
            </a:pPr>
            <a:r>
              <a:rPr lang="en-US" sz="4000" b="1" cap="none" dirty="0">
                <a:solidFill>
                  <a:srgbClr val="00B0F0"/>
                </a:solidFill>
                <a:latin typeface="+mn-lt"/>
              </a:rPr>
              <a:t>A Natural Fear (6:47-48a)</a:t>
            </a:r>
          </a:p>
          <a:p>
            <a:pPr marL="571500" indent="-571500" algn="just">
              <a:buClr>
                <a:srgbClr val="00B0F0"/>
              </a:buClr>
              <a:buSzPct val="100000"/>
              <a:buFont typeface="+mj-lt"/>
              <a:buAutoNum type="romanUcPeriod"/>
            </a:pPr>
            <a:r>
              <a:rPr lang="en-US" sz="4000" b="1" cap="none" dirty="0">
                <a:solidFill>
                  <a:srgbClr val="00B0F0"/>
                </a:solidFill>
                <a:latin typeface="+mn-lt"/>
              </a:rPr>
              <a:t>A Supernatural Fear (6:48b-50)</a:t>
            </a:r>
          </a:p>
          <a:p>
            <a:pPr marL="571500" indent="-571500" algn="just">
              <a:buClr>
                <a:srgbClr val="00B0F0"/>
              </a:buClr>
              <a:buSzPct val="100000"/>
              <a:buFont typeface="+mj-lt"/>
              <a:buAutoNum type="romanUcPeriod"/>
            </a:pPr>
            <a:r>
              <a:rPr lang="en-US" sz="4000" b="1" cap="none" dirty="0">
                <a:solidFill>
                  <a:srgbClr val="00B0F0"/>
                </a:solidFill>
                <a:latin typeface="+mn-lt"/>
              </a:rPr>
              <a:t>A Test of Faith (6:50; Matthew 14:28-32)</a:t>
            </a:r>
          </a:p>
        </p:txBody>
      </p:sp>
    </p:spTree>
    <p:extLst>
      <p:ext uri="{BB962C8B-B14F-4D97-AF65-F5344CB8AC3E}">
        <p14:creationId xmlns:p14="http://schemas.microsoft.com/office/powerpoint/2010/main" val="39013091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7:25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just"/>
            <a:r>
              <a:rPr lang="en-US" sz="4000" i="1" dirty="0"/>
              <a:t>“Therefore He [Jesus] is able also to save forever those who draw near to God through Him, since He always lives to make intercession for them.” </a:t>
            </a:r>
            <a:endParaRPr lang="en-US" sz="4000" dirty="0"/>
          </a:p>
        </p:txBody>
      </p:sp>
    </p:spTree>
    <p:extLst>
      <p:ext uri="{BB962C8B-B14F-4D97-AF65-F5344CB8AC3E}">
        <p14:creationId xmlns:p14="http://schemas.microsoft.com/office/powerpoint/2010/main" val="8304490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14:28-32</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632311"/>
          </a:xfrm>
          <a:prstGeom prst="rect">
            <a:avLst/>
          </a:prstGeom>
          <a:noFill/>
        </p:spPr>
        <p:txBody>
          <a:bodyPr wrap="square" rtlCol="0">
            <a:spAutoFit/>
          </a:bodyPr>
          <a:lstStyle/>
          <a:p>
            <a:pPr algn="just"/>
            <a:r>
              <a:rPr lang="en-US" sz="3600" i="1" dirty="0"/>
              <a:t>28 Peter said to Him, “Lord, if it is You, command me to come to You on the water.” 29 And He said, “Come!” And Peter got out of the boat, and walked on the water and came toward Jesus. 30 But seeing the wind, he became frightened, and beginning to sink, he cried out, “Lord, save me!” 31 Immediately Jesus stretched out His hand and took hold of him, and said to him, “You of little faith, why did you doubt?” 32 When they got into the boat, the wind stopped.</a:t>
            </a:r>
            <a:r>
              <a:rPr lang="en-US" sz="3600" dirty="0"/>
              <a:t> </a:t>
            </a:r>
          </a:p>
        </p:txBody>
      </p:sp>
    </p:spTree>
    <p:extLst>
      <p:ext uri="{BB962C8B-B14F-4D97-AF65-F5344CB8AC3E}">
        <p14:creationId xmlns:p14="http://schemas.microsoft.com/office/powerpoint/2010/main" val="831979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5:5b-6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554545"/>
          </a:xfrm>
          <a:prstGeom prst="rect">
            <a:avLst/>
          </a:prstGeom>
          <a:noFill/>
        </p:spPr>
        <p:txBody>
          <a:bodyPr wrap="square" rtlCol="0">
            <a:spAutoFit/>
          </a:bodyPr>
          <a:lstStyle/>
          <a:p>
            <a:pPr algn="just"/>
            <a:r>
              <a:rPr lang="en-US" sz="4000" i="1" dirty="0"/>
              <a:t>“…all of you, clothe yourselves with humility toward one another, for GOD IS OPPOSED TO THE PROUD, BUT GIVES GRACE TO THE HUMBLE.” </a:t>
            </a:r>
            <a:endParaRPr lang="en-US" sz="4000" dirty="0"/>
          </a:p>
        </p:txBody>
      </p:sp>
    </p:spTree>
    <p:extLst>
      <p:ext uri="{BB962C8B-B14F-4D97-AF65-F5344CB8AC3E}">
        <p14:creationId xmlns:p14="http://schemas.microsoft.com/office/powerpoint/2010/main" val="1042342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An Anti-Climatic Farewell (6:45-46)</a:t>
            </a:r>
          </a:p>
          <a:p>
            <a:pPr marL="571500" indent="-571500" algn="just">
              <a:buClr>
                <a:srgbClr val="00B0F0"/>
              </a:buClr>
              <a:buSzPct val="100000"/>
              <a:buFont typeface="+mj-lt"/>
              <a:buAutoNum type="romanUcPeriod"/>
            </a:pPr>
            <a:r>
              <a:rPr lang="en-US" sz="4000" b="1" cap="none" dirty="0">
                <a:solidFill>
                  <a:srgbClr val="00B0F0"/>
                </a:solidFill>
                <a:latin typeface="+mn-lt"/>
              </a:rPr>
              <a:t>A Natural Fear (6:47-48a)</a:t>
            </a:r>
          </a:p>
          <a:p>
            <a:pPr marL="571500" indent="-571500" algn="just">
              <a:buClr>
                <a:srgbClr val="00B0F0"/>
              </a:buClr>
              <a:buSzPct val="100000"/>
              <a:buFont typeface="+mj-lt"/>
              <a:buAutoNum type="romanUcPeriod"/>
            </a:pPr>
            <a:r>
              <a:rPr lang="en-US" sz="4000" b="1" cap="none" dirty="0">
                <a:solidFill>
                  <a:srgbClr val="00B0F0"/>
                </a:solidFill>
                <a:latin typeface="+mn-lt"/>
              </a:rPr>
              <a:t>A Supernatural Fear (6:48b-50)</a:t>
            </a:r>
          </a:p>
          <a:p>
            <a:pPr marL="571500" indent="-571500" algn="just">
              <a:buClr>
                <a:srgbClr val="00B0F0"/>
              </a:buClr>
              <a:buSzPct val="100000"/>
              <a:buFont typeface="+mj-lt"/>
              <a:buAutoNum type="romanUcPeriod"/>
            </a:pPr>
            <a:r>
              <a:rPr lang="en-US" sz="4000" b="1" cap="none" dirty="0">
                <a:solidFill>
                  <a:srgbClr val="00B0F0"/>
                </a:solidFill>
                <a:latin typeface="+mn-lt"/>
              </a:rPr>
              <a:t>A Test of Faith (6:50; Matthew 14:28-32)</a:t>
            </a:r>
          </a:p>
          <a:p>
            <a:pPr marL="571500" indent="-571500" algn="just">
              <a:buClr>
                <a:srgbClr val="00B0F0"/>
              </a:buClr>
              <a:buSzPct val="100000"/>
              <a:buFont typeface="+mj-lt"/>
              <a:buAutoNum type="romanUcPeriod"/>
            </a:pPr>
            <a:r>
              <a:rPr lang="en-US" sz="4000" b="1" cap="none" dirty="0">
                <a:solidFill>
                  <a:srgbClr val="00B0F0"/>
                </a:solidFill>
                <a:latin typeface="+mn-lt"/>
              </a:rPr>
              <a:t>An Astonishing Finale (6:51-52)</a:t>
            </a:r>
          </a:p>
        </p:txBody>
      </p:sp>
    </p:spTree>
    <p:extLst>
      <p:ext uri="{BB962C8B-B14F-4D97-AF65-F5344CB8AC3E}">
        <p14:creationId xmlns:p14="http://schemas.microsoft.com/office/powerpoint/2010/main" val="12667372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75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6:21; Matthew 14:33</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just"/>
            <a:r>
              <a:rPr lang="en-US" sz="3600" i="1" dirty="0"/>
              <a:t>“So they were willing to receive Him into the boat, and immediately the boat was at the land to which they were going.”</a:t>
            </a:r>
            <a:r>
              <a:rPr lang="en-US" sz="3600" dirty="0"/>
              <a:t> (John 6:21)</a:t>
            </a:r>
          </a:p>
        </p:txBody>
      </p:sp>
      <p:sp>
        <p:nvSpPr>
          <p:cNvPr id="4" name="TextBox 3">
            <a:extLst>
              <a:ext uri="{FF2B5EF4-FFF2-40B4-BE49-F238E27FC236}">
                <a16:creationId xmlns:a16="http://schemas.microsoft.com/office/drawing/2014/main" id="{6AA5B1B0-F771-41B1-AC10-B3EC13252FDF}"/>
              </a:ext>
            </a:extLst>
          </p:cNvPr>
          <p:cNvSpPr txBox="1"/>
          <p:nvPr/>
        </p:nvSpPr>
        <p:spPr>
          <a:xfrm>
            <a:off x="288192" y="3271170"/>
            <a:ext cx="11590636" cy="1754326"/>
          </a:xfrm>
          <a:prstGeom prst="rect">
            <a:avLst/>
          </a:prstGeom>
          <a:noFill/>
        </p:spPr>
        <p:txBody>
          <a:bodyPr wrap="square" rtlCol="0">
            <a:spAutoFit/>
          </a:bodyPr>
          <a:lstStyle/>
          <a:p>
            <a:pPr algn="just"/>
            <a:r>
              <a:rPr lang="en-US" sz="3600" i="1" dirty="0"/>
              <a:t>“And those who were in the boat worshiped Him, saying, ‘You are certainly God's Son!’” (Matthew 14:33)</a:t>
            </a:r>
            <a:endParaRPr lang="en-US" sz="3600" dirty="0"/>
          </a:p>
        </p:txBody>
      </p:sp>
    </p:spTree>
    <p:extLst>
      <p:ext uri="{BB962C8B-B14F-4D97-AF65-F5344CB8AC3E}">
        <p14:creationId xmlns:p14="http://schemas.microsoft.com/office/powerpoint/2010/main" val="15675156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12:1-2</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5201424"/>
          </a:xfrm>
          <a:prstGeom prst="rect">
            <a:avLst/>
          </a:prstGeom>
          <a:noFill/>
        </p:spPr>
        <p:txBody>
          <a:bodyPr wrap="square" rtlCol="0">
            <a:spAutoFit/>
          </a:bodyPr>
          <a:lstStyle/>
          <a:p>
            <a:pPr algn="just"/>
            <a:r>
              <a:rPr lang="en-US" sz="3600" i="1" dirty="0"/>
              <a:t>“Therefore, since we have so great a cloud of witnesses surrounding us, let us also lay aside every encumbrance and the sin which so easily entangles us, and let us run with endurance the race that is set before us, 2 </a:t>
            </a:r>
            <a:r>
              <a:rPr lang="en-US" sz="4000" b="1" i="1" dirty="0"/>
              <a:t>fixing our eyes on Jesus, the author and perfecter of faith</a:t>
            </a:r>
            <a:r>
              <a:rPr lang="en-US" sz="3600" i="1" dirty="0"/>
              <a:t>, who for the joy set before Him endured the cross, despising the shame, and has sat down at the right hand of the throne of God.”</a:t>
            </a:r>
            <a:r>
              <a:rPr lang="en-US" sz="3600" dirty="0"/>
              <a:t> </a:t>
            </a:r>
          </a:p>
        </p:txBody>
      </p:sp>
    </p:spTree>
    <p:extLst>
      <p:ext uri="{BB962C8B-B14F-4D97-AF65-F5344CB8AC3E}">
        <p14:creationId xmlns:p14="http://schemas.microsoft.com/office/powerpoint/2010/main" val="1459376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6:45-48</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478423"/>
          </a:xfrm>
          <a:prstGeom prst="rect">
            <a:avLst/>
          </a:prstGeom>
          <a:noFill/>
        </p:spPr>
        <p:txBody>
          <a:bodyPr wrap="square" rtlCol="0">
            <a:spAutoFit/>
          </a:bodyPr>
          <a:lstStyle/>
          <a:p>
            <a:pPr algn="just"/>
            <a:r>
              <a:rPr lang="en-US" sz="3500" i="1" dirty="0"/>
              <a:t>45 Immediately Jesus made His disciples get into the boat and go ahead of Him to the other side to Bethsaida, while He Himself was sending the crowd away. 46 After bidding them farewell, He left for the mountain to pray. 47 When it was evening, the boat was in the middle of the sea, and He was alone on the land. 48 Seeing them straining at the oars, for the wind was against them, at about the fourth watch of the night He came to them, walking on the sea; and He intended to pass by them.. </a:t>
            </a:r>
            <a:endParaRPr lang="en-US" sz="35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373667" y="425886"/>
            <a:ext cx="6463430" cy="1323439"/>
          </a:xfrm>
          <a:prstGeom prst="rect">
            <a:avLst/>
          </a:prstGeom>
          <a:noFill/>
        </p:spPr>
        <p:txBody>
          <a:bodyPr wrap="square" rtlCol="0">
            <a:spAutoFit/>
          </a:bodyPr>
          <a:lstStyle/>
          <a:p>
            <a:pPr algn="ctr"/>
            <a:r>
              <a:rPr lang="en-US" sz="4000" b="1" dirty="0"/>
              <a:t>Fixing Your Eyes on Jesus</a:t>
            </a:r>
          </a:p>
          <a:p>
            <a:pPr algn="ctr"/>
            <a:r>
              <a:rPr lang="en-US" sz="4000" b="1" dirty="0"/>
              <a:t>Mark 6:45-52</a:t>
            </a:r>
          </a:p>
        </p:txBody>
      </p:sp>
    </p:spTree>
    <p:extLst>
      <p:ext uri="{BB962C8B-B14F-4D97-AF65-F5344CB8AC3E}">
        <p14:creationId xmlns:p14="http://schemas.microsoft.com/office/powerpoint/2010/main" val="364501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6:49-52</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939814"/>
          </a:xfrm>
          <a:prstGeom prst="rect">
            <a:avLst/>
          </a:prstGeom>
          <a:noFill/>
        </p:spPr>
        <p:txBody>
          <a:bodyPr wrap="square" rtlCol="0">
            <a:spAutoFit/>
          </a:bodyPr>
          <a:lstStyle/>
          <a:p>
            <a:pPr algn="just"/>
            <a:r>
              <a:rPr lang="en-US" sz="3500" i="1" dirty="0"/>
              <a:t>49 But when they saw Him walking on the sea, they supposed that it was a ghost, and cried out; 50 for they all saw Him and were terrified. But immediately He spoke with them and said to them, "Take courage; it is I, do not be afraid." 51 Then He got into the boat with them, and the wind stopped; and they were utterly astonished, 52 for they had not gained any insight from the incident of the loaves, but their heart was hardened. </a:t>
            </a:r>
            <a:endParaRPr lang="en-US" sz="3500" dirty="0"/>
          </a:p>
        </p:txBody>
      </p:sp>
    </p:spTree>
    <p:extLst>
      <p:ext uri="{BB962C8B-B14F-4D97-AF65-F5344CB8AC3E}">
        <p14:creationId xmlns:p14="http://schemas.microsoft.com/office/powerpoint/2010/main" val="35555444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11412728" cy="1400530"/>
          </a:xfrm>
        </p:spPr>
        <p:txBody>
          <a:bodyPr/>
          <a:lstStyle/>
          <a:p>
            <a:pPr algn="ctr"/>
            <a:r>
              <a:rPr lang="en-US" sz="4400" b="1" dirty="0">
                <a:solidFill>
                  <a:srgbClr val="00B0F0"/>
                </a:solidFill>
              </a:rPr>
              <a:t>Big Idea</a:t>
            </a:r>
          </a:p>
        </p:txBody>
      </p:sp>
      <p:sp>
        <p:nvSpPr>
          <p:cNvPr id="4" name="TextBox 3">
            <a:extLst>
              <a:ext uri="{FF2B5EF4-FFF2-40B4-BE49-F238E27FC236}">
                <a16:creationId xmlns:a16="http://schemas.microsoft.com/office/drawing/2014/main" id="{F6B50F49-FE59-45E0-9B84-B9A80BF4423B}"/>
              </a:ext>
            </a:extLst>
          </p:cNvPr>
          <p:cNvSpPr txBox="1"/>
          <p:nvPr/>
        </p:nvSpPr>
        <p:spPr>
          <a:xfrm>
            <a:off x="374264" y="1425479"/>
            <a:ext cx="11590638" cy="2800767"/>
          </a:xfrm>
          <a:prstGeom prst="rect">
            <a:avLst/>
          </a:prstGeom>
          <a:noFill/>
        </p:spPr>
        <p:txBody>
          <a:bodyPr wrap="square" rtlCol="0">
            <a:spAutoFit/>
          </a:bodyPr>
          <a:lstStyle/>
          <a:p>
            <a:pPr algn="ctr"/>
            <a:r>
              <a:rPr lang="en-US" sz="4400" dirty="0"/>
              <a:t>Regardless of the circumstances, regardless of our fears, regardless of the successes or the failures, we must keep our eyes fixed upon Jesus. </a:t>
            </a:r>
          </a:p>
        </p:txBody>
      </p:sp>
    </p:spTree>
    <p:extLst>
      <p:ext uri="{BB962C8B-B14F-4D97-AF65-F5344CB8AC3E}">
        <p14:creationId xmlns:p14="http://schemas.microsoft.com/office/powerpoint/2010/main" val="433518382"/>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12:1-2</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3" y="952596"/>
            <a:ext cx="11590636" cy="5201424"/>
          </a:xfrm>
          <a:prstGeom prst="rect">
            <a:avLst/>
          </a:prstGeom>
          <a:noFill/>
        </p:spPr>
        <p:txBody>
          <a:bodyPr wrap="square" rtlCol="0">
            <a:spAutoFit/>
          </a:bodyPr>
          <a:lstStyle/>
          <a:p>
            <a:pPr algn="just"/>
            <a:r>
              <a:rPr lang="en-US" sz="3600" i="1" dirty="0"/>
              <a:t>“Therefore, since we have so great a cloud of witnesses surrounding us, let us also lay aside every encumbrance and the sin which so easily entangles us, and let us run with endurance the race that is set before us, 2 </a:t>
            </a:r>
            <a:r>
              <a:rPr lang="en-US" sz="4000" b="1" i="1" dirty="0"/>
              <a:t>fixing our eyes on Jesus, the author and perfecter of faith</a:t>
            </a:r>
            <a:r>
              <a:rPr lang="en-US" sz="3600" i="1" dirty="0"/>
              <a:t>, who for the joy set before Him endured the cross, despising the shame, and has sat down at the right hand of the throne of God.”</a:t>
            </a:r>
            <a:r>
              <a:rPr lang="en-US" sz="3600" dirty="0"/>
              <a:t> </a:t>
            </a:r>
          </a:p>
        </p:txBody>
      </p:sp>
    </p:spTree>
    <p:extLst>
      <p:ext uri="{BB962C8B-B14F-4D97-AF65-F5344CB8AC3E}">
        <p14:creationId xmlns:p14="http://schemas.microsoft.com/office/powerpoint/2010/main" val="1065874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An Anti-Climatic Farewell (6:45-46)</a:t>
            </a:r>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6:14-15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just"/>
            <a:r>
              <a:rPr lang="en-US" sz="3600" i="1" dirty="0"/>
              <a:t>14 Therefore when the people saw the sign which He had performed, they said, ‘This is truly the Prophet who is to come into the world.’</a:t>
            </a:r>
            <a:endParaRPr lang="en-US" sz="3600" dirty="0"/>
          </a:p>
        </p:txBody>
      </p:sp>
      <p:sp>
        <p:nvSpPr>
          <p:cNvPr id="4" name="TextBox 3">
            <a:extLst>
              <a:ext uri="{FF2B5EF4-FFF2-40B4-BE49-F238E27FC236}">
                <a16:creationId xmlns:a16="http://schemas.microsoft.com/office/drawing/2014/main" id="{138659D6-EEBF-4868-B57B-ECAE66F03AB5}"/>
              </a:ext>
            </a:extLst>
          </p:cNvPr>
          <p:cNvSpPr txBox="1"/>
          <p:nvPr/>
        </p:nvSpPr>
        <p:spPr>
          <a:xfrm>
            <a:off x="290244" y="3472406"/>
            <a:ext cx="11590636" cy="1754326"/>
          </a:xfrm>
          <a:prstGeom prst="rect">
            <a:avLst/>
          </a:prstGeom>
          <a:noFill/>
        </p:spPr>
        <p:txBody>
          <a:bodyPr wrap="square" rtlCol="0">
            <a:spAutoFit/>
          </a:bodyPr>
          <a:lstStyle/>
          <a:p>
            <a:pPr algn="just"/>
            <a:r>
              <a:rPr lang="en-US" sz="3600" i="1" dirty="0"/>
              <a:t>15 So Jesus, perceiving that they were intending to come and take Him by force to make Him king, withdrew again to the mountain by Himself alone. </a:t>
            </a:r>
          </a:p>
        </p:txBody>
      </p:sp>
    </p:spTree>
    <p:extLst>
      <p:ext uri="{BB962C8B-B14F-4D97-AF65-F5344CB8AC3E}">
        <p14:creationId xmlns:p14="http://schemas.microsoft.com/office/powerpoint/2010/main" val="42511607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6:45-46</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785378"/>
          </a:xfrm>
          <a:prstGeom prst="rect">
            <a:avLst/>
          </a:prstGeom>
          <a:noFill/>
        </p:spPr>
        <p:txBody>
          <a:bodyPr wrap="square" rtlCol="0">
            <a:spAutoFit/>
          </a:bodyPr>
          <a:lstStyle/>
          <a:p>
            <a:pPr algn="just"/>
            <a:r>
              <a:rPr lang="en-US" sz="3500" i="1" dirty="0"/>
              <a:t>45 Immediately Jesus made His disciples get into the boat and go ahead of Him to the other side to Bethsaida, while He Himself was sending the crowd away. 46 After bidding them farewell, He left for the mountain to pray. </a:t>
            </a:r>
            <a:endParaRPr lang="en-US" sz="3500" dirty="0"/>
          </a:p>
        </p:txBody>
      </p:sp>
    </p:spTree>
    <p:extLst>
      <p:ext uri="{BB962C8B-B14F-4D97-AF65-F5344CB8AC3E}">
        <p14:creationId xmlns:p14="http://schemas.microsoft.com/office/powerpoint/2010/main" val="3275844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An Anti-Climatic Farewell (6:45-46)</a:t>
            </a:r>
          </a:p>
          <a:p>
            <a:pPr marL="571500" indent="-571500" algn="just">
              <a:buClr>
                <a:srgbClr val="00B0F0"/>
              </a:buClr>
              <a:buSzPct val="100000"/>
              <a:buFont typeface="+mj-lt"/>
              <a:buAutoNum type="romanUcPeriod"/>
            </a:pPr>
            <a:r>
              <a:rPr lang="en-US" sz="4000" b="1" cap="none" dirty="0">
                <a:solidFill>
                  <a:srgbClr val="00B0F0"/>
                </a:solidFill>
                <a:latin typeface="+mn-lt"/>
              </a:rPr>
              <a:t>A Natural Fear (6:47-48a)</a:t>
            </a:r>
          </a:p>
        </p:txBody>
      </p:sp>
    </p:spTree>
    <p:extLst>
      <p:ext uri="{BB962C8B-B14F-4D97-AF65-F5344CB8AC3E}">
        <p14:creationId xmlns:p14="http://schemas.microsoft.com/office/powerpoint/2010/main" val="13677950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1086</TotalTime>
  <Words>1014</Words>
  <Application>Microsoft Office PowerPoint</Application>
  <PresentationFormat>Widescreen</PresentationFormat>
  <Paragraphs>47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PowerPoint Presentation</vt:lpstr>
      <vt:lpstr>PowerPoint Presentation</vt:lpstr>
      <vt:lpstr>PowerPoint Presentation</vt:lpstr>
      <vt:lpstr>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85</cp:revision>
  <cp:lastPrinted>2019-02-16T16:33:52Z</cp:lastPrinted>
  <dcterms:created xsi:type="dcterms:W3CDTF">2018-07-19T20:40:08Z</dcterms:created>
  <dcterms:modified xsi:type="dcterms:W3CDTF">2019-03-16T15:59:23Z</dcterms:modified>
</cp:coreProperties>
</file>