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49" r:id="rId4"/>
    <p:sldId id="450" r:id="rId5"/>
    <p:sldId id="397" r:id="rId6"/>
    <p:sldId id="391"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2" d="100"/>
          <a:sy n="82"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849655" y="864296"/>
            <a:ext cx="5987441" cy="1938992"/>
          </a:xfrm>
          <a:prstGeom prst="rect">
            <a:avLst/>
          </a:prstGeom>
          <a:noFill/>
        </p:spPr>
        <p:txBody>
          <a:bodyPr wrap="square" rtlCol="0">
            <a:spAutoFit/>
          </a:bodyPr>
          <a:lstStyle/>
          <a:p>
            <a:pPr algn="ctr"/>
            <a:r>
              <a:rPr lang="en-US" sz="4000" b="1" dirty="0"/>
              <a:t>The Servant’s Heart of the Servant of the Lord</a:t>
            </a:r>
          </a:p>
          <a:p>
            <a:pPr algn="ctr"/>
            <a:r>
              <a:rPr lang="en-US" sz="4000" b="1" dirty="0"/>
              <a:t>Mark 6:30-44</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4000" b="1" dirty="0">
                <a:solidFill>
                  <a:srgbClr val="00B0F0"/>
                </a:solidFill>
              </a:rPr>
              <a:t>The Predicament of Jesus </a:t>
            </a:r>
            <a:r>
              <a:rPr lang="en-US" sz="4000" b="1" baseline="30000" dirty="0">
                <a:solidFill>
                  <a:srgbClr val="00B0F0"/>
                </a:solidFill>
              </a:rPr>
              <a:t>(6:30-32)</a:t>
            </a:r>
          </a:p>
          <a:p>
            <a:pPr marL="571500" indent="-571500" algn="just">
              <a:buClr>
                <a:srgbClr val="00B0F0"/>
              </a:buClr>
              <a:buSzPct val="100000"/>
              <a:buFont typeface="+mj-lt"/>
              <a:buAutoNum type="romanUcPeriod"/>
            </a:pPr>
            <a:endParaRPr lang="en-US" sz="4000" b="1" baseline="30000" dirty="0">
              <a:solidFill>
                <a:srgbClr val="00B0F0"/>
              </a:solidFill>
            </a:endParaRPr>
          </a:p>
        </p:txBody>
      </p:sp>
      <p:sp>
        <p:nvSpPr>
          <p:cNvPr id="4" name="Subtitle 2">
            <a:extLst>
              <a:ext uri="{FF2B5EF4-FFF2-40B4-BE49-F238E27FC236}">
                <a16:creationId xmlns:a16="http://schemas.microsoft.com/office/drawing/2014/main" id="{3CAB4C89-601E-412C-A764-444C92B3C263}"/>
              </a:ext>
            </a:extLst>
          </p:cNvPr>
          <p:cNvSpPr txBox="1">
            <a:spLocks/>
          </p:cNvSpPr>
          <p:nvPr/>
        </p:nvSpPr>
        <p:spPr>
          <a:xfrm>
            <a:off x="207668" y="915719"/>
            <a:ext cx="116836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857250" indent="-857250" algn="just">
              <a:buClr>
                <a:srgbClr val="00B0F0"/>
              </a:buClr>
              <a:buSzPct val="100000"/>
              <a:buFont typeface="+mj-lt"/>
              <a:buAutoNum type="romanUcPeriod" startAt="2"/>
            </a:pPr>
            <a:r>
              <a:rPr lang="en-US" sz="4000" b="1" dirty="0">
                <a:solidFill>
                  <a:srgbClr val="00B0F0"/>
                </a:solidFill>
              </a:rPr>
              <a:t>The Pity of Jesus </a:t>
            </a:r>
            <a:r>
              <a:rPr lang="en-US" sz="4000" b="1" baseline="30000" dirty="0">
                <a:solidFill>
                  <a:srgbClr val="00B0F0"/>
                </a:solidFill>
              </a:rPr>
              <a:t>(6:33-34)</a:t>
            </a:r>
          </a:p>
        </p:txBody>
      </p:sp>
    </p:spTree>
    <p:extLst>
      <p:ext uri="{BB962C8B-B14F-4D97-AF65-F5344CB8AC3E}">
        <p14:creationId xmlns:p14="http://schemas.microsoft.com/office/powerpoint/2010/main" val="10635245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6:2</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1754326"/>
          </a:xfrm>
          <a:prstGeom prst="rect">
            <a:avLst/>
          </a:prstGeom>
          <a:noFill/>
        </p:spPr>
        <p:txBody>
          <a:bodyPr wrap="square" rtlCol="0">
            <a:spAutoFit/>
          </a:bodyPr>
          <a:lstStyle/>
          <a:p>
            <a:pPr algn="just"/>
            <a:r>
              <a:rPr lang="en-US" sz="3600" i="1" dirty="0"/>
              <a:t>“And a large crowd followed Him, because they were saw the signs [attesting miracles] which He was performing on those who were sick.”</a:t>
            </a:r>
            <a:endParaRPr lang="en-US" sz="3600" dirty="0"/>
          </a:p>
        </p:txBody>
      </p:sp>
    </p:spTree>
    <p:extLst>
      <p:ext uri="{BB962C8B-B14F-4D97-AF65-F5344CB8AC3E}">
        <p14:creationId xmlns:p14="http://schemas.microsoft.com/office/powerpoint/2010/main" val="16345178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Pity; compassion</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2554545"/>
          </a:xfrm>
          <a:prstGeom prst="rect">
            <a:avLst/>
          </a:prstGeom>
          <a:noFill/>
        </p:spPr>
        <p:txBody>
          <a:bodyPr wrap="square" rtlCol="0">
            <a:spAutoFit/>
          </a:bodyPr>
          <a:lstStyle/>
          <a:p>
            <a:pPr algn="just"/>
            <a:r>
              <a:rPr lang="en-US" sz="3200" dirty="0"/>
              <a:t>Literally - “being moved in the bowels; or gut.” </a:t>
            </a:r>
          </a:p>
          <a:p>
            <a:pPr algn="just"/>
            <a:endParaRPr lang="en-US" sz="3200" dirty="0"/>
          </a:p>
          <a:p>
            <a:pPr algn="just"/>
            <a:r>
              <a:rPr lang="en-US" sz="3200" dirty="0"/>
              <a:t>Pity/compassion – a sympathetic or kindly sorrow evoked by the suffering, distress, or misfortune of another, often leading one to give relief or aid or to show mercy. </a:t>
            </a:r>
          </a:p>
        </p:txBody>
      </p:sp>
    </p:spTree>
    <p:extLst>
      <p:ext uri="{BB962C8B-B14F-4D97-AF65-F5344CB8AC3E}">
        <p14:creationId xmlns:p14="http://schemas.microsoft.com/office/powerpoint/2010/main" val="3708017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9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3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 1 Peter 5:6-7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2308324"/>
          </a:xfrm>
          <a:prstGeom prst="rect">
            <a:avLst/>
          </a:prstGeom>
          <a:noFill/>
        </p:spPr>
        <p:txBody>
          <a:bodyPr wrap="square" rtlCol="0">
            <a:spAutoFit/>
          </a:bodyPr>
          <a:lstStyle/>
          <a:p>
            <a:pPr algn="just"/>
            <a:r>
              <a:rPr lang="en-US" sz="3600" i="1" dirty="0"/>
              <a:t>“6 Therefore humble yourselves under the mighty hand of God, that He may exalt you at the proper time, 7 casting all your </a:t>
            </a:r>
            <a:r>
              <a:rPr lang="en-US" sz="3600" i="1" u="sng" dirty="0"/>
              <a:t>anxiety</a:t>
            </a:r>
            <a:r>
              <a:rPr lang="en-US" sz="3600" i="1" dirty="0"/>
              <a:t> on Him, because He cares for you.”</a:t>
            </a:r>
            <a:r>
              <a:rPr lang="en-US" sz="3600" dirty="0"/>
              <a:t> </a:t>
            </a:r>
          </a:p>
        </p:txBody>
      </p:sp>
    </p:spTree>
    <p:extLst>
      <p:ext uri="{BB962C8B-B14F-4D97-AF65-F5344CB8AC3E}">
        <p14:creationId xmlns:p14="http://schemas.microsoft.com/office/powerpoint/2010/main" val="40829523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4000" b="1" dirty="0">
                <a:solidFill>
                  <a:srgbClr val="00B0F0"/>
                </a:solidFill>
              </a:rPr>
              <a:t>The Predicament of Jesus </a:t>
            </a:r>
            <a:r>
              <a:rPr lang="en-US" sz="4000" b="1" baseline="30000" dirty="0">
                <a:solidFill>
                  <a:srgbClr val="00B0F0"/>
                </a:solidFill>
              </a:rPr>
              <a:t>(6:30-32)</a:t>
            </a:r>
          </a:p>
          <a:p>
            <a:pPr marL="571500" indent="-571500" algn="just">
              <a:buClr>
                <a:srgbClr val="00B0F0"/>
              </a:buClr>
              <a:buSzPct val="100000"/>
              <a:buFont typeface="+mj-lt"/>
              <a:buAutoNum type="romanUcPeriod"/>
            </a:pPr>
            <a:endParaRPr lang="en-US" sz="4000" b="1" baseline="30000" dirty="0">
              <a:solidFill>
                <a:srgbClr val="00B0F0"/>
              </a:solidFill>
            </a:endParaRPr>
          </a:p>
        </p:txBody>
      </p:sp>
      <p:sp>
        <p:nvSpPr>
          <p:cNvPr id="4" name="Subtitle 2">
            <a:extLst>
              <a:ext uri="{FF2B5EF4-FFF2-40B4-BE49-F238E27FC236}">
                <a16:creationId xmlns:a16="http://schemas.microsoft.com/office/drawing/2014/main" id="{3CAB4C89-601E-412C-A764-444C92B3C263}"/>
              </a:ext>
            </a:extLst>
          </p:cNvPr>
          <p:cNvSpPr txBox="1">
            <a:spLocks/>
          </p:cNvSpPr>
          <p:nvPr/>
        </p:nvSpPr>
        <p:spPr>
          <a:xfrm>
            <a:off x="207668" y="915719"/>
            <a:ext cx="116836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857250" indent="-857250" algn="just">
              <a:buClr>
                <a:srgbClr val="00B0F0"/>
              </a:buClr>
              <a:buSzPct val="100000"/>
              <a:buFont typeface="+mj-lt"/>
              <a:buAutoNum type="romanUcPeriod" startAt="2"/>
            </a:pPr>
            <a:r>
              <a:rPr lang="en-US" sz="4000" b="1" dirty="0">
                <a:solidFill>
                  <a:srgbClr val="00B0F0"/>
                </a:solidFill>
              </a:rPr>
              <a:t>The Pity of Jesus </a:t>
            </a:r>
            <a:r>
              <a:rPr lang="en-US" sz="4000" b="1" baseline="30000" dirty="0">
                <a:solidFill>
                  <a:srgbClr val="00B0F0"/>
                </a:solidFill>
              </a:rPr>
              <a:t>(6:33-34)</a:t>
            </a:r>
          </a:p>
          <a:p>
            <a:pPr marL="857250" indent="-857250" algn="just">
              <a:buClr>
                <a:srgbClr val="00B0F0"/>
              </a:buClr>
              <a:buSzPct val="100000"/>
              <a:buFont typeface="+mj-lt"/>
              <a:buAutoNum type="romanUcPeriod" startAt="2"/>
            </a:pPr>
            <a:r>
              <a:rPr lang="en-US" sz="4000" b="1" dirty="0">
                <a:solidFill>
                  <a:srgbClr val="00B0F0"/>
                </a:solidFill>
              </a:rPr>
              <a:t>The proving of the disciples </a:t>
            </a:r>
            <a:r>
              <a:rPr lang="en-US" sz="4000" b="1" baseline="30000" dirty="0">
                <a:solidFill>
                  <a:srgbClr val="00B0F0"/>
                </a:solidFill>
              </a:rPr>
              <a:t>(6:35-38)</a:t>
            </a:r>
          </a:p>
        </p:txBody>
      </p:sp>
    </p:spTree>
    <p:extLst>
      <p:ext uri="{BB962C8B-B14F-4D97-AF65-F5344CB8AC3E}">
        <p14:creationId xmlns:p14="http://schemas.microsoft.com/office/powerpoint/2010/main" val="9673838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6:5-7</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4524315"/>
          </a:xfrm>
          <a:prstGeom prst="rect">
            <a:avLst/>
          </a:prstGeom>
          <a:noFill/>
        </p:spPr>
        <p:txBody>
          <a:bodyPr wrap="square" rtlCol="0">
            <a:spAutoFit/>
          </a:bodyPr>
          <a:lstStyle/>
          <a:p>
            <a:pPr algn="just"/>
            <a:r>
              <a:rPr lang="en-US" sz="3600" i="1" dirty="0"/>
              <a:t>5 Therefore Jesus, lifting up His eyes and seeing that a large crowd was coming to Him, said to Philip, "Where are we to buy bread, so that these may eat?"  6 This He was saying to test him, for He Himself knew what He was intending to do. 7 Philip answered Him, "Two hundred denarii worth of bread is not sufficient for them, for everyone to receive a little." </a:t>
            </a:r>
          </a:p>
        </p:txBody>
      </p:sp>
    </p:spTree>
    <p:extLst>
      <p:ext uri="{BB962C8B-B14F-4D97-AF65-F5344CB8AC3E}">
        <p14:creationId xmlns:p14="http://schemas.microsoft.com/office/powerpoint/2010/main" val="18390626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14:16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1323439"/>
          </a:xfrm>
          <a:prstGeom prst="rect">
            <a:avLst/>
          </a:prstGeom>
          <a:noFill/>
        </p:spPr>
        <p:txBody>
          <a:bodyPr wrap="square" rtlCol="0">
            <a:spAutoFit/>
          </a:bodyPr>
          <a:lstStyle/>
          <a:p>
            <a:pPr algn="just"/>
            <a:r>
              <a:rPr lang="en-US" sz="4000" i="1" dirty="0"/>
              <a:t>“They do not need to go away; you give them something to eat!” </a:t>
            </a:r>
          </a:p>
        </p:txBody>
      </p:sp>
    </p:spTree>
    <p:extLst>
      <p:ext uri="{BB962C8B-B14F-4D97-AF65-F5344CB8AC3E}">
        <p14:creationId xmlns:p14="http://schemas.microsoft.com/office/powerpoint/2010/main" val="758441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Spurgeon</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5632311"/>
          </a:xfrm>
          <a:prstGeom prst="rect">
            <a:avLst/>
          </a:prstGeom>
          <a:noFill/>
        </p:spPr>
        <p:txBody>
          <a:bodyPr wrap="square" rtlCol="0">
            <a:spAutoFit/>
          </a:bodyPr>
          <a:lstStyle/>
          <a:p>
            <a:pPr algn="just"/>
            <a:r>
              <a:rPr lang="en-US" sz="3600" i="1" dirty="0"/>
              <a:t>“He it was who thought of the way of feeding them, it was a design invented and originated by Himself. His followers had looked at their little store of bread and fish and given up the task as hopeless; but Jesus, altogether unembarrassed, and in no perplexity, had already considered how He would banquet the thousands and make the fainting sing for joy. The Lord of Hosts needed no entreaty to become the Host of hosts of hungry men.”</a:t>
            </a:r>
            <a:r>
              <a:rPr lang="en-US" sz="3600" dirty="0"/>
              <a:t> </a:t>
            </a:r>
            <a:endParaRPr lang="en-US" sz="3600" i="1" dirty="0"/>
          </a:p>
        </p:txBody>
      </p:sp>
    </p:spTree>
    <p:extLst>
      <p:ext uri="{BB962C8B-B14F-4D97-AF65-F5344CB8AC3E}">
        <p14:creationId xmlns:p14="http://schemas.microsoft.com/office/powerpoint/2010/main" val="31078900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4000" b="1" dirty="0">
                <a:solidFill>
                  <a:srgbClr val="00B0F0"/>
                </a:solidFill>
              </a:rPr>
              <a:t>The Predicament of Jesus </a:t>
            </a:r>
            <a:r>
              <a:rPr lang="en-US" sz="4000" b="1" baseline="30000" dirty="0">
                <a:solidFill>
                  <a:srgbClr val="00B0F0"/>
                </a:solidFill>
              </a:rPr>
              <a:t>(6:30-32)</a:t>
            </a:r>
          </a:p>
          <a:p>
            <a:pPr marL="571500" indent="-571500" algn="just">
              <a:buClr>
                <a:srgbClr val="00B0F0"/>
              </a:buClr>
              <a:buSzPct val="100000"/>
              <a:buFont typeface="+mj-lt"/>
              <a:buAutoNum type="romanUcPeriod"/>
            </a:pPr>
            <a:endParaRPr lang="en-US" sz="4000" b="1" baseline="30000" dirty="0">
              <a:solidFill>
                <a:srgbClr val="00B0F0"/>
              </a:solidFill>
            </a:endParaRPr>
          </a:p>
        </p:txBody>
      </p:sp>
      <p:sp>
        <p:nvSpPr>
          <p:cNvPr id="4" name="Subtitle 2">
            <a:extLst>
              <a:ext uri="{FF2B5EF4-FFF2-40B4-BE49-F238E27FC236}">
                <a16:creationId xmlns:a16="http://schemas.microsoft.com/office/drawing/2014/main" id="{3CAB4C89-601E-412C-A764-444C92B3C263}"/>
              </a:ext>
            </a:extLst>
          </p:cNvPr>
          <p:cNvSpPr txBox="1">
            <a:spLocks/>
          </p:cNvSpPr>
          <p:nvPr/>
        </p:nvSpPr>
        <p:spPr>
          <a:xfrm>
            <a:off x="207668" y="915719"/>
            <a:ext cx="116836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857250" indent="-857250" algn="just">
              <a:buClr>
                <a:srgbClr val="00B0F0"/>
              </a:buClr>
              <a:buSzPct val="100000"/>
              <a:buFont typeface="+mj-lt"/>
              <a:buAutoNum type="romanUcPeriod" startAt="2"/>
            </a:pPr>
            <a:r>
              <a:rPr lang="en-US" sz="4000" b="1" dirty="0">
                <a:solidFill>
                  <a:srgbClr val="00B0F0"/>
                </a:solidFill>
              </a:rPr>
              <a:t>The Pity of Jesus </a:t>
            </a:r>
            <a:r>
              <a:rPr lang="en-US" sz="4000" b="1" baseline="30000" dirty="0">
                <a:solidFill>
                  <a:srgbClr val="00B0F0"/>
                </a:solidFill>
              </a:rPr>
              <a:t>(6:33-34)</a:t>
            </a:r>
          </a:p>
          <a:p>
            <a:pPr marL="857250" indent="-857250" algn="just">
              <a:buClr>
                <a:srgbClr val="00B0F0"/>
              </a:buClr>
              <a:buSzPct val="100000"/>
              <a:buFont typeface="+mj-lt"/>
              <a:buAutoNum type="romanUcPeriod" startAt="2"/>
            </a:pPr>
            <a:r>
              <a:rPr lang="en-US" sz="4000" b="1" dirty="0">
                <a:solidFill>
                  <a:srgbClr val="00B0F0"/>
                </a:solidFill>
              </a:rPr>
              <a:t>The proving of the disciples </a:t>
            </a:r>
            <a:r>
              <a:rPr lang="en-US" sz="4000" b="1" baseline="30000" dirty="0">
                <a:solidFill>
                  <a:srgbClr val="00B0F0"/>
                </a:solidFill>
              </a:rPr>
              <a:t>(6:35-38)</a:t>
            </a:r>
          </a:p>
          <a:p>
            <a:pPr marL="857250" indent="-857250" algn="just">
              <a:buClr>
                <a:srgbClr val="00B0F0"/>
              </a:buClr>
              <a:buSzPct val="100000"/>
              <a:buFont typeface="+mj-lt"/>
              <a:buAutoNum type="romanUcPeriod" startAt="2"/>
            </a:pPr>
            <a:r>
              <a:rPr lang="en-US" sz="4000" b="1" dirty="0">
                <a:solidFill>
                  <a:srgbClr val="00B0F0"/>
                </a:solidFill>
              </a:rPr>
              <a:t>The provision of Jesus </a:t>
            </a:r>
            <a:r>
              <a:rPr lang="en-US" sz="4000" b="1" baseline="30000" dirty="0">
                <a:solidFill>
                  <a:srgbClr val="00B0F0"/>
                </a:solidFill>
              </a:rPr>
              <a:t>(6:39-44)</a:t>
            </a:r>
          </a:p>
        </p:txBody>
      </p:sp>
    </p:spTree>
    <p:extLst>
      <p:ext uri="{BB962C8B-B14F-4D97-AF65-F5344CB8AC3E}">
        <p14:creationId xmlns:p14="http://schemas.microsoft.com/office/powerpoint/2010/main" val="4382051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6:14-15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3416320"/>
          </a:xfrm>
          <a:prstGeom prst="rect">
            <a:avLst/>
          </a:prstGeom>
          <a:noFill/>
        </p:spPr>
        <p:txBody>
          <a:bodyPr wrap="square" rtlCol="0">
            <a:spAutoFit/>
          </a:bodyPr>
          <a:lstStyle/>
          <a:p>
            <a:pPr algn="just"/>
            <a:r>
              <a:rPr lang="en-US" sz="3600" i="1" dirty="0"/>
              <a:t>14 Therefore when the people saw the sign which He had performed, they said, "This is truly the Prophet who is to come into the world." 15 So Jesus, perceiving that they were intending to come and take Him by force to make Him king, withdrew again to the mountain by Himself alone. </a:t>
            </a:r>
          </a:p>
        </p:txBody>
      </p:sp>
    </p:spTree>
    <p:extLst>
      <p:ext uri="{BB962C8B-B14F-4D97-AF65-F5344CB8AC3E}">
        <p14:creationId xmlns:p14="http://schemas.microsoft.com/office/powerpoint/2010/main" val="25363029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Today’s text</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2593502"/>
            <a:ext cx="11590636" cy="553998"/>
          </a:xfrm>
          <a:prstGeom prst="rect">
            <a:avLst/>
          </a:prstGeom>
          <a:noFill/>
        </p:spPr>
        <p:txBody>
          <a:bodyPr wrap="square" rtlCol="0">
            <a:spAutoFit/>
          </a:bodyPr>
          <a:lstStyle/>
          <a:p>
            <a:pPr algn="ctr"/>
            <a:r>
              <a:rPr lang="en-US" sz="3000" i="1" dirty="0"/>
              <a:t>Please turn to Mark 6:30-44</a:t>
            </a:r>
            <a:endParaRPr lang="en-US" sz="30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4000" b="1" dirty="0">
                <a:solidFill>
                  <a:srgbClr val="00B0F0"/>
                </a:solidFill>
              </a:rPr>
              <a:t>The Predicament of Jesus </a:t>
            </a:r>
            <a:r>
              <a:rPr lang="en-US" sz="4000" b="1" baseline="30000" dirty="0">
                <a:solidFill>
                  <a:srgbClr val="00B0F0"/>
                </a:solidFill>
              </a:rPr>
              <a:t>(6:30-32)</a:t>
            </a:r>
          </a:p>
          <a:p>
            <a:pPr marL="571500" indent="-571500" algn="just">
              <a:buClr>
                <a:srgbClr val="00B0F0"/>
              </a:buClr>
              <a:buSzPct val="100000"/>
              <a:buFont typeface="+mj-lt"/>
              <a:buAutoNum type="romanUcPeriod"/>
            </a:pPr>
            <a:endParaRPr lang="en-US" sz="4000" b="1" baseline="30000" dirty="0">
              <a:solidFill>
                <a:srgbClr val="00B0F0"/>
              </a:solidFill>
            </a:endParaRPr>
          </a:p>
        </p:txBody>
      </p:sp>
      <p:sp>
        <p:nvSpPr>
          <p:cNvPr id="4" name="Subtitle 2">
            <a:extLst>
              <a:ext uri="{FF2B5EF4-FFF2-40B4-BE49-F238E27FC236}">
                <a16:creationId xmlns:a16="http://schemas.microsoft.com/office/drawing/2014/main" id="{3CAB4C89-601E-412C-A764-444C92B3C263}"/>
              </a:ext>
            </a:extLst>
          </p:cNvPr>
          <p:cNvSpPr txBox="1">
            <a:spLocks/>
          </p:cNvSpPr>
          <p:nvPr/>
        </p:nvSpPr>
        <p:spPr>
          <a:xfrm>
            <a:off x="207668" y="915719"/>
            <a:ext cx="11683651" cy="86142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857250" indent="-857250" algn="just">
              <a:buClr>
                <a:srgbClr val="00B0F0"/>
              </a:buClr>
              <a:buSzPct val="100000"/>
              <a:buFont typeface="+mj-lt"/>
              <a:buAutoNum type="romanUcPeriod" startAt="2"/>
            </a:pPr>
            <a:r>
              <a:rPr lang="en-US" sz="4000" b="1" dirty="0">
                <a:solidFill>
                  <a:srgbClr val="00B0F0"/>
                </a:solidFill>
              </a:rPr>
              <a:t>The Pity of Jesus </a:t>
            </a:r>
            <a:r>
              <a:rPr lang="en-US" sz="4000" b="1" baseline="30000" dirty="0">
                <a:solidFill>
                  <a:srgbClr val="00B0F0"/>
                </a:solidFill>
              </a:rPr>
              <a:t>(6:33-34)</a:t>
            </a:r>
          </a:p>
          <a:p>
            <a:pPr marL="857250" indent="-857250" algn="just">
              <a:buClr>
                <a:srgbClr val="00B0F0"/>
              </a:buClr>
              <a:buSzPct val="100000"/>
              <a:buFont typeface="+mj-lt"/>
              <a:buAutoNum type="romanUcPeriod" startAt="2"/>
            </a:pPr>
            <a:r>
              <a:rPr lang="en-US" sz="4000" b="1" dirty="0">
                <a:solidFill>
                  <a:srgbClr val="00B0F0"/>
                </a:solidFill>
              </a:rPr>
              <a:t>The proving of the disciples </a:t>
            </a:r>
            <a:r>
              <a:rPr lang="en-US" sz="4000" b="1" baseline="30000" dirty="0">
                <a:solidFill>
                  <a:srgbClr val="00B0F0"/>
                </a:solidFill>
              </a:rPr>
              <a:t>(6:35-38)</a:t>
            </a:r>
          </a:p>
          <a:p>
            <a:pPr marL="857250" indent="-857250" algn="just">
              <a:buClr>
                <a:srgbClr val="00B0F0"/>
              </a:buClr>
              <a:buSzPct val="100000"/>
              <a:buFont typeface="+mj-lt"/>
              <a:buAutoNum type="romanUcPeriod" startAt="2"/>
            </a:pPr>
            <a:r>
              <a:rPr lang="en-US" sz="4000" b="1" dirty="0">
                <a:solidFill>
                  <a:srgbClr val="00B0F0"/>
                </a:solidFill>
              </a:rPr>
              <a:t>The provision of Jesus </a:t>
            </a:r>
            <a:r>
              <a:rPr lang="en-US" sz="4000" b="1" baseline="30000" dirty="0">
                <a:solidFill>
                  <a:srgbClr val="00B0F0"/>
                </a:solidFill>
              </a:rPr>
              <a:t>(6:39-44)</a:t>
            </a:r>
          </a:p>
          <a:p>
            <a:pPr marL="857250" indent="-857250" algn="just">
              <a:buClr>
                <a:srgbClr val="00B0F0"/>
              </a:buClr>
              <a:buSzPct val="100000"/>
              <a:buFont typeface="+mj-lt"/>
              <a:buAutoNum type="romanUcPeriod" startAt="2"/>
            </a:pPr>
            <a:r>
              <a:rPr lang="en-US" sz="4000" b="1" dirty="0">
                <a:solidFill>
                  <a:srgbClr val="00B0F0"/>
                </a:solidFill>
              </a:rPr>
              <a:t>The practice of the saints</a:t>
            </a:r>
          </a:p>
          <a:p>
            <a:pPr marL="1314450" lvl="1" indent="-857250" algn="just">
              <a:buClr>
                <a:srgbClr val="00B0F0"/>
              </a:buClr>
              <a:buSzPct val="100000"/>
              <a:buFont typeface="+mj-lt"/>
              <a:buAutoNum type="arabicPeriod"/>
            </a:pPr>
            <a:r>
              <a:rPr lang="en-US" sz="3200" dirty="0">
                <a:solidFill>
                  <a:srgbClr val="00B0F0"/>
                </a:solidFill>
              </a:rPr>
              <a:t>We need refreshment</a:t>
            </a:r>
          </a:p>
          <a:p>
            <a:pPr marL="1314450" lvl="1" indent="-857250" algn="just">
              <a:buClr>
                <a:srgbClr val="00B0F0"/>
              </a:buClr>
              <a:buSzPct val="100000"/>
              <a:buFont typeface="+mj-lt"/>
              <a:buAutoNum type="arabicPeriod"/>
            </a:pPr>
            <a:r>
              <a:rPr lang="en-US" sz="3200" dirty="0">
                <a:solidFill>
                  <a:srgbClr val="00B0F0"/>
                </a:solidFill>
              </a:rPr>
              <a:t>The compassion of Jesus is a model for us</a:t>
            </a:r>
          </a:p>
          <a:p>
            <a:pPr marL="1314450" lvl="1" indent="-857250" algn="just">
              <a:buClr>
                <a:srgbClr val="00B0F0"/>
              </a:buClr>
              <a:buSzPct val="100000"/>
              <a:buFont typeface="+mj-lt"/>
              <a:buAutoNum type="arabicPeriod"/>
            </a:pPr>
            <a:r>
              <a:rPr lang="en-US" sz="3200" dirty="0">
                <a:solidFill>
                  <a:srgbClr val="00B0F0"/>
                </a:solidFill>
              </a:rPr>
              <a:t>We need to trust the Lord for that which is humanly impossible (even for the humanly possible)</a:t>
            </a:r>
          </a:p>
        </p:txBody>
      </p:sp>
    </p:spTree>
    <p:extLst>
      <p:ext uri="{BB962C8B-B14F-4D97-AF65-F5344CB8AC3E}">
        <p14:creationId xmlns:p14="http://schemas.microsoft.com/office/powerpoint/2010/main" val="31686571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750"/>
                                        <p:tgtEl>
                                          <p:spTgt spid="4">
                                            <p:txEl>
                                              <p:pRg st="3" end="3"/>
                                            </p:txEl>
                                          </p:spTgt>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750"/>
                                        <p:tgtEl>
                                          <p:spTgt spid="4">
                                            <p:txEl>
                                              <p:pRg st="4" end="4"/>
                                            </p:txEl>
                                          </p:spTgt>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1750"/>
                                        <p:tgtEl>
                                          <p:spTgt spid="4">
                                            <p:txEl>
                                              <p:pRg st="5" end="5"/>
                                            </p:txEl>
                                          </p:spTgt>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2554545"/>
          </a:xfrm>
          <a:prstGeom prst="rect">
            <a:avLst/>
          </a:prstGeom>
          <a:noFill/>
        </p:spPr>
        <p:txBody>
          <a:bodyPr wrap="square" rtlCol="0">
            <a:spAutoFit/>
          </a:bodyPr>
          <a:lstStyle/>
          <a:p>
            <a:pPr algn="ctr"/>
            <a:r>
              <a:rPr lang="en-US" sz="4000" dirty="0"/>
              <a:t>The miracle of the feeding of over 5,000 reveals the servant’s heart of the Servant of the Lord; something we about which we ought to both marvel and also imitate.</a:t>
            </a:r>
          </a:p>
        </p:txBody>
      </p:sp>
    </p:spTree>
    <p:extLst>
      <p:ext uri="{BB962C8B-B14F-4D97-AF65-F5344CB8AC3E}">
        <p14:creationId xmlns:p14="http://schemas.microsoft.com/office/powerpoint/2010/main" val="2826911134"/>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849655" y="864296"/>
            <a:ext cx="5987441" cy="1938992"/>
          </a:xfrm>
          <a:prstGeom prst="rect">
            <a:avLst/>
          </a:prstGeom>
          <a:noFill/>
        </p:spPr>
        <p:txBody>
          <a:bodyPr wrap="square" rtlCol="0">
            <a:spAutoFit/>
          </a:bodyPr>
          <a:lstStyle/>
          <a:p>
            <a:pPr algn="ctr"/>
            <a:r>
              <a:rPr lang="en-US" sz="4000" b="1" dirty="0"/>
              <a:t>The Servant’s Heart of the Servant of the Lord</a:t>
            </a:r>
          </a:p>
          <a:p>
            <a:pPr algn="ctr"/>
            <a:r>
              <a:rPr lang="en-US" sz="4000" b="1" dirty="0"/>
              <a:t>Mark 6:30-44</a:t>
            </a:r>
          </a:p>
        </p:txBody>
      </p:sp>
    </p:spTree>
    <p:extLst>
      <p:ext uri="{BB962C8B-B14F-4D97-AF65-F5344CB8AC3E}">
        <p14:creationId xmlns:p14="http://schemas.microsoft.com/office/powerpoint/2010/main" val="83482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10:45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1754326"/>
          </a:xfrm>
          <a:prstGeom prst="rect">
            <a:avLst/>
          </a:prstGeom>
          <a:noFill/>
        </p:spPr>
        <p:txBody>
          <a:bodyPr wrap="square" rtlCol="0">
            <a:spAutoFit/>
          </a:bodyPr>
          <a:lstStyle/>
          <a:p>
            <a:pPr algn="just"/>
            <a:r>
              <a:rPr lang="en-US" sz="3600" i="1" dirty="0"/>
              <a:t>“For even the Son of Man did not come to be served, but to serve, and to give His life a ransom for many.”</a:t>
            </a:r>
            <a:r>
              <a:rPr lang="en-US" sz="3600" dirty="0"/>
              <a:t> </a:t>
            </a:r>
          </a:p>
        </p:txBody>
      </p:sp>
    </p:spTree>
    <p:extLst>
      <p:ext uri="{BB962C8B-B14F-4D97-AF65-F5344CB8AC3E}">
        <p14:creationId xmlns:p14="http://schemas.microsoft.com/office/powerpoint/2010/main" val="106587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John 4:10-11</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2308324"/>
          </a:xfrm>
          <a:prstGeom prst="rect">
            <a:avLst/>
          </a:prstGeom>
          <a:noFill/>
        </p:spPr>
        <p:txBody>
          <a:bodyPr wrap="square" rtlCol="0">
            <a:spAutoFit/>
          </a:bodyPr>
          <a:lstStyle/>
          <a:p>
            <a:pPr algn="just"/>
            <a:r>
              <a:rPr lang="en-US" sz="3600" i="1" dirty="0"/>
              <a:t>“10 In this is love, not that we loved God, but that He loved us and sent His Son to be the propitiation for our sins. 11 Beloved, if God so loved us, we also ought to love one another.” </a:t>
            </a:r>
            <a:endParaRPr lang="en-US" sz="3600" dirty="0"/>
          </a:p>
        </p:txBody>
      </p:sp>
    </p:spTree>
    <p:extLst>
      <p:ext uri="{BB962C8B-B14F-4D97-AF65-F5344CB8AC3E}">
        <p14:creationId xmlns:p14="http://schemas.microsoft.com/office/powerpoint/2010/main" val="17141760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2554545"/>
          </a:xfrm>
          <a:prstGeom prst="rect">
            <a:avLst/>
          </a:prstGeom>
          <a:noFill/>
        </p:spPr>
        <p:txBody>
          <a:bodyPr wrap="square" rtlCol="0">
            <a:spAutoFit/>
          </a:bodyPr>
          <a:lstStyle/>
          <a:p>
            <a:pPr algn="ctr"/>
            <a:r>
              <a:rPr lang="en-US" sz="4000" dirty="0"/>
              <a:t>The miracle of the feeding of over 5,000 reveals the servant’s heart of the Servant of the Lord; something we about which we ought to both marvel and also imitate.</a:t>
            </a:r>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dirty="0">
                <a:solidFill>
                  <a:srgbClr val="00B0F0"/>
                </a:solidFill>
              </a:rPr>
              <a:t>The Predicament of Jesus </a:t>
            </a:r>
            <a:r>
              <a:rPr lang="en-US" sz="4000" b="1" baseline="30000" dirty="0">
                <a:solidFill>
                  <a:srgbClr val="00B0F0"/>
                </a:solidFill>
              </a:rPr>
              <a:t>(6:30-32)</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516EBE6-4212-4457-8447-71639EC30E89}"/>
              </a:ext>
            </a:extLst>
          </p:cNvPr>
          <p:cNvSpPr>
            <a:spLocks noGrp="1"/>
          </p:cNvSpPr>
          <p:nvPr>
            <p:ph type="subTitle" idx="1"/>
          </p:nvPr>
        </p:nvSpPr>
        <p:spPr/>
        <p:txBody>
          <a:bodyPr/>
          <a:lstStyle/>
          <a:p>
            <a:endParaRPr lang="en-US"/>
          </a:p>
        </p:txBody>
      </p:sp>
      <p:pic>
        <p:nvPicPr>
          <p:cNvPr id="6" name="Picture 5" descr="A picture containing map, text&#10;&#10;Description automatically generated">
            <a:extLst>
              <a:ext uri="{FF2B5EF4-FFF2-40B4-BE49-F238E27FC236}">
                <a16:creationId xmlns:a16="http://schemas.microsoft.com/office/drawing/2014/main" id="{8704B313-FFE5-4D88-968B-66DDB3B8F8FA}"/>
              </a:ext>
            </a:extLst>
          </p:cNvPr>
          <p:cNvPicPr>
            <a:picLocks noChangeAspect="1"/>
          </p:cNvPicPr>
          <p:nvPr/>
        </p:nvPicPr>
        <p:blipFill>
          <a:blip r:embed="rId2"/>
          <a:stretch>
            <a:fillRect/>
          </a:stretch>
        </p:blipFill>
        <p:spPr>
          <a:xfrm>
            <a:off x="1596571" y="-602017"/>
            <a:ext cx="8815753" cy="8149446"/>
          </a:xfrm>
          <a:prstGeom prst="rect">
            <a:avLst/>
          </a:prstGeom>
        </p:spPr>
      </p:pic>
      <p:sp>
        <p:nvSpPr>
          <p:cNvPr id="12" name="Freeform: Shape 11">
            <a:extLst>
              <a:ext uri="{FF2B5EF4-FFF2-40B4-BE49-F238E27FC236}">
                <a16:creationId xmlns:a16="http://schemas.microsoft.com/office/drawing/2014/main" id="{FAC273C2-9D9C-424E-8556-251698295A6D}"/>
              </a:ext>
            </a:extLst>
          </p:cNvPr>
          <p:cNvSpPr/>
          <p:nvPr/>
        </p:nvSpPr>
        <p:spPr>
          <a:xfrm>
            <a:off x="4924165" y="1305026"/>
            <a:ext cx="1718682" cy="252724"/>
          </a:xfrm>
          <a:custGeom>
            <a:avLst/>
            <a:gdLst>
              <a:gd name="connsiteX0" fmla="*/ 0 w 1429037"/>
              <a:gd name="connsiteY0" fmla="*/ 22975 h 252724"/>
              <a:gd name="connsiteX1" fmla="*/ 18380 w 1429037"/>
              <a:gd name="connsiteY1" fmla="*/ 45950 h 252724"/>
              <a:gd name="connsiteX2" fmla="*/ 32164 w 1429037"/>
              <a:gd name="connsiteY2" fmla="*/ 59735 h 252724"/>
              <a:gd name="connsiteX3" fmla="*/ 50544 w 1429037"/>
              <a:gd name="connsiteY3" fmla="*/ 87305 h 252724"/>
              <a:gd name="connsiteX4" fmla="*/ 82709 w 1429037"/>
              <a:gd name="connsiteY4" fmla="*/ 110280 h 252724"/>
              <a:gd name="connsiteX5" fmla="*/ 101089 w 1429037"/>
              <a:gd name="connsiteY5" fmla="*/ 114875 h 252724"/>
              <a:gd name="connsiteX6" fmla="*/ 142444 w 1429037"/>
              <a:gd name="connsiteY6" fmla="*/ 147040 h 252724"/>
              <a:gd name="connsiteX7" fmla="*/ 156229 w 1429037"/>
              <a:gd name="connsiteY7" fmla="*/ 156230 h 252724"/>
              <a:gd name="connsiteX8" fmla="*/ 170014 w 1429037"/>
              <a:gd name="connsiteY8" fmla="*/ 165420 h 252724"/>
              <a:gd name="connsiteX9" fmla="*/ 197584 w 1429037"/>
              <a:gd name="connsiteY9" fmla="*/ 174609 h 252724"/>
              <a:gd name="connsiteX10" fmla="*/ 367598 w 1429037"/>
              <a:gd name="connsiteY10" fmla="*/ 165420 h 252724"/>
              <a:gd name="connsiteX11" fmla="*/ 385978 w 1429037"/>
              <a:gd name="connsiteY11" fmla="*/ 160825 h 252724"/>
              <a:gd name="connsiteX12" fmla="*/ 408952 w 1429037"/>
              <a:gd name="connsiteY12" fmla="*/ 156230 h 252724"/>
              <a:gd name="connsiteX13" fmla="*/ 422737 w 1429037"/>
              <a:gd name="connsiteY13" fmla="*/ 151635 h 252724"/>
              <a:gd name="connsiteX14" fmla="*/ 450307 w 1429037"/>
              <a:gd name="connsiteY14" fmla="*/ 147040 h 252724"/>
              <a:gd name="connsiteX15" fmla="*/ 464092 w 1429037"/>
              <a:gd name="connsiteY15" fmla="*/ 137850 h 252724"/>
              <a:gd name="connsiteX16" fmla="*/ 477877 w 1429037"/>
              <a:gd name="connsiteY16" fmla="*/ 133255 h 252724"/>
              <a:gd name="connsiteX17" fmla="*/ 542207 w 1429037"/>
              <a:gd name="connsiteY17" fmla="*/ 124065 h 252724"/>
              <a:gd name="connsiteX18" fmla="*/ 569777 w 1429037"/>
              <a:gd name="connsiteY18" fmla="*/ 114875 h 252724"/>
              <a:gd name="connsiteX19" fmla="*/ 588156 w 1429037"/>
              <a:gd name="connsiteY19" fmla="*/ 110280 h 252724"/>
              <a:gd name="connsiteX20" fmla="*/ 615726 w 1429037"/>
              <a:gd name="connsiteY20" fmla="*/ 101090 h 252724"/>
              <a:gd name="connsiteX21" fmla="*/ 634106 w 1429037"/>
              <a:gd name="connsiteY21" fmla="*/ 96495 h 252724"/>
              <a:gd name="connsiteX22" fmla="*/ 647891 w 1429037"/>
              <a:gd name="connsiteY22" fmla="*/ 91900 h 252724"/>
              <a:gd name="connsiteX23" fmla="*/ 730601 w 1429037"/>
              <a:gd name="connsiteY23" fmla="*/ 87305 h 252724"/>
              <a:gd name="connsiteX24" fmla="*/ 790335 w 1429037"/>
              <a:gd name="connsiteY24" fmla="*/ 82710 h 252724"/>
              <a:gd name="connsiteX25" fmla="*/ 817905 w 1429037"/>
              <a:gd name="connsiteY25" fmla="*/ 82710 h 252724"/>
              <a:gd name="connsiteX26" fmla="*/ 859260 w 1429037"/>
              <a:gd name="connsiteY26" fmla="*/ 87305 h 252724"/>
              <a:gd name="connsiteX27" fmla="*/ 941969 w 1429037"/>
              <a:gd name="connsiteY27" fmla="*/ 82710 h 252724"/>
              <a:gd name="connsiteX28" fmla="*/ 969539 w 1429037"/>
              <a:gd name="connsiteY28" fmla="*/ 78115 h 252724"/>
              <a:gd name="connsiteX29" fmla="*/ 997109 w 1429037"/>
              <a:gd name="connsiteY29" fmla="*/ 59735 h 252724"/>
              <a:gd name="connsiteX30" fmla="*/ 1010894 w 1429037"/>
              <a:gd name="connsiteY30" fmla="*/ 50545 h 252724"/>
              <a:gd name="connsiteX31" fmla="*/ 1033869 w 1429037"/>
              <a:gd name="connsiteY31" fmla="*/ 32165 h 252724"/>
              <a:gd name="connsiteX32" fmla="*/ 1056844 w 1429037"/>
              <a:gd name="connsiteY32" fmla="*/ 9190 h 252724"/>
              <a:gd name="connsiteX33" fmla="*/ 1084414 w 1429037"/>
              <a:gd name="connsiteY33" fmla="*/ 0 h 252724"/>
              <a:gd name="connsiteX34" fmla="*/ 1102794 w 1429037"/>
              <a:gd name="connsiteY34" fmla="*/ 4595 h 252724"/>
              <a:gd name="connsiteX35" fmla="*/ 1111984 w 1429037"/>
              <a:gd name="connsiteY35" fmla="*/ 32165 h 252724"/>
              <a:gd name="connsiteX36" fmla="*/ 1116579 w 1429037"/>
              <a:gd name="connsiteY36" fmla="*/ 45950 h 252724"/>
              <a:gd name="connsiteX37" fmla="*/ 1121174 w 1429037"/>
              <a:gd name="connsiteY37" fmla="*/ 59735 h 252724"/>
              <a:gd name="connsiteX38" fmla="*/ 1134958 w 1429037"/>
              <a:gd name="connsiteY38" fmla="*/ 110280 h 252724"/>
              <a:gd name="connsiteX39" fmla="*/ 1130363 w 1429037"/>
              <a:gd name="connsiteY39" fmla="*/ 188394 h 252724"/>
              <a:gd name="connsiteX40" fmla="*/ 1153338 w 1429037"/>
              <a:gd name="connsiteY40" fmla="*/ 229749 h 252724"/>
              <a:gd name="connsiteX41" fmla="*/ 1171718 w 1429037"/>
              <a:gd name="connsiteY41" fmla="*/ 238939 h 252724"/>
              <a:gd name="connsiteX42" fmla="*/ 1185503 w 1429037"/>
              <a:gd name="connsiteY42" fmla="*/ 248129 h 252724"/>
              <a:gd name="connsiteX43" fmla="*/ 1286593 w 1429037"/>
              <a:gd name="connsiteY43" fmla="*/ 252724 h 252724"/>
              <a:gd name="connsiteX44" fmla="*/ 1383087 w 1429037"/>
              <a:gd name="connsiteY44" fmla="*/ 243534 h 252724"/>
              <a:gd name="connsiteX45" fmla="*/ 1396872 w 1429037"/>
              <a:gd name="connsiteY45" fmla="*/ 238939 h 252724"/>
              <a:gd name="connsiteX46" fmla="*/ 1419847 w 1429037"/>
              <a:gd name="connsiteY46" fmla="*/ 211369 h 252724"/>
              <a:gd name="connsiteX47" fmla="*/ 1429037 w 1429037"/>
              <a:gd name="connsiteY47" fmla="*/ 206774 h 2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29037" h="252724">
                <a:moveTo>
                  <a:pt x="0" y="22975"/>
                </a:moveTo>
                <a:cubicBezTo>
                  <a:pt x="6127" y="30633"/>
                  <a:pt x="11922" y="38569"/>
                  <a:pt x="18380" y="45950"/>
                </a:cubicBezTo>
                <a:cubicBezTo>
                  <a:pt x="22659" y="50840"/>
                  <a:pt x="28175" y="54606"/>
                  <a:pt x="32164" y="59735"/>
                </a:cubicBezTo>
                <a:cubicBezTo>
                  <a:pt x="38945" y="68454"/>
                  <a:pt x="41708" y="80678"/>
                  <a:pt x="50544" y="87305"/>
                </a:cubicBezTo>
                <a:cubicBezTo>
                  <a:pt x="52636" y="88874"/>
                  <a:pt x="77483" y="108040"/>
                  <a:pt x="82709" y="110280"/>
                </a:cubicBezTo>
                <a:cubicBezTo>
                  <a:pt x="88514" y="112768"/>
                  <a:pt x="94962" y="113343"/>
                  <a:pt x="101089" y="114875"/>
                </a:cubicBezTo>
                <a:cubicBezTo>
                  <a:pt x="122684" y="136470"/>
                  <a:pt x="109467" y="125055"/>
                  <a:pt x="142444" y="147040"/>
                </a:cubicBezTo>
                <a:lnTo>
                  <a:pt x="156229" y="156230"/>
                </a:lnTo>
                <a:cubicBezTo>
                  <a:pt x="160824" y="159293"/>
                  <a:pt x="164775" y="163674"/>
                  <a:pt x="170014" y="165420"/>
                </a:cubicBezTo>
                <a:lnTo>
                  <a:pt x="197584" y="174609"/>
                </a:lnTo>
                <a:cubicBezTo>
                  <a:pt x="267413" y="157155"/>
                  <a:pt x="190502" y="174993"/>
                  <a:pt x="367598" y="165420"/>
                </a:cubicBezTo>
                <a:cubicBezTo>
                  <a:pt x="373904" y="165079"/>
                  <a:pt x="379813" y="162195"/>
                  <a:pt x="385978" y="160825"/>
                </a:cubicBezTo>
                <a:cubicBezTo>
                  <a:pt x="393602" y="159131"/>
                  <a:pt x="401376" y="158124"/>
                  <a:pt x="408952" y="156230"/>
                </a:cubicBezTo>
                <a:cubicBezTo>
                  <a:pt x="413651" y="155055"/>
                  <a:pt x="418009" y="152686"/>
                  <a:pt x="422737" y="151635"/>
                </a:cubicBezTo>
                <a:cubicBezTo>
                  <a:pt x="431832" y="149614"/>
                  <a:pt x="441117" y="148572"/>
                  <a:pt x="450307" y="147040"/>
                </a:cubicBezTo>
                <a:cubicBezTo>
                  <a:pt x="454902" y="143977"/>
                  <a:pt x="459153" y="140320"/>
                  <a:pt x="464092" y="137850"/>
                </a:cubicBezTo>
                <a:cubicBezTo>
                  <a:pt x="468424" y="135684"/>
                  <a:pt x="473220" y="134586"/>
                  <a:pt x="477877" y="133255"/>
                </a:cubicBezTo>
                <a:cubicBezTo>
                  <a:pt x="504784" y="125567"/>
                  <a:pt x="505589" y="127727"/>
                  <a:pt x="542207" y="124065"/>
                </a:cubicBezTo>
                <a:cubicBezTo>
                  <a:pt x="551397" y="121002"/>
                  <a:pt x="560379" y="117225"/>
                  <a:pt x="569777" y="114875"/>
                </a:cubicBezTo>
                <a:cubicBezTo>
                  <a:pt x="575903" y="113343"/>
                  <a:pt x="582107" y="112095"/>
                  <a:pt x="588156" y="110280"/>
                </a:cubicBezTo>
                <a:cubicBezTo>
                  <a:pt x="597435" y="107496"/>
                  <a:pt x="606328" y="103439"/>
                  <a:pt x="615726" y="101090"/>
                </a:cubicBezTo>
                <a:cubicBezTo>
                  <a:pt x="621853" y="99558"/>
                  <a:pt x="628034" y="98230"/>
                  <a:pt x="634106" y="96495"/>
                </a:cubicBezTo>
                <a:cubicBezTo>
                  <a:pt x="638763" y="95164"/>
                  <a:pt x="643069" y="92359"/>
                  <a:pt x="647891" y="91900"/>
                </a:cubicBezTo>
                <a:cubicBezTo>
                  <a:pt x="675379" y="89282"/>
                  <a:pt x="703046" y="89083"/>
                  <a:pt x="730601" y="87305"/>
                </a:cubicBezTo>
                <a:cubicBezTo>
                  <a:pt x="750530" y="86019"/>
                  <a:pt x="770424" y="84242"/>
                  <a:pt x="790335" y="82710"/>
                </a:cubicBezTo>
                <a:cubicBezTo>
                  <a:pt x="827095" y="94963"/>
                  <a:pt x="781145" y="82710"/>
                  <a:pt x="817905" y="82710"/>
                </a:cubicBezTo>
                <a:cubicBezTo>
                  <a:pt x="831775" y="82710"/>
                  <a:pt x="845475" y="85773"/>
                  <a:pt x="859260" y="87305"/>
                </a:cubicBezTo>
                <a:cubicBezTo>
                  <a:pt x="886830" y="85773"/>
                  <a:pt x="914452" y="85003"/>
                  <a:pt x="941969" y="82710"/>
                </a:cubicBezTo>
                <a:cubicBezTo>
                  <a:pt x="951254" y="81936"/>
                  <a:pt x="960939" y="81698"/>
                  <a:pt x="969539" y="78115"/>
                </a:cubicBezTo>
                <a:cubicBezTo>
                  <a:pt x="979734" y="73867"/>
                  <a:pt x="987919" y="65862"/>
                  <a:pt x="997109" y="59735"/>
                </a:cubicBezTo>
                <a:lnTo>
                  <a:pt x="1010894" y="50545"/>
                </a:lnTo>
                <a:cubicBezTo>
                  <a:pt x="1037231" y="11039"/>
                  <a:pt x="1002162" y="57530"/>
                  <a:pt x="1033869" y="32165"/>
                </a:cubicBezTo>
                <a:cubicBezTo>
                  <a:pt x="1058759" y="12253"/>
                  <a:pt x="1025828" y="22975"/>
                  <a:pt x="1056844" y="9190"/>
                </a:cubicBezTo>
                <a:cubicBezTo>
                  <a:pt x="1065696" y="5256"/>
                  <a:pt x="1084414" y="0"/>
                  <a:pt x="1084414" y="0"/>
                </a:cubicBezTo>
                <a:cubicBezTo>
                  <a:pt x="1090541" y="1532"/>
                  <a:pt x="1098684" y="-200"/>
                  <a:pt x="1102794" y="4595"/>
                </a:cubicBezTo>
                <a:cubicBezTo>
                  <a:pt x="1109098" y="11950"/>
                  <a:pt x="1108921" y="22975"/>
                  <a:pt x="1111984" y="32165"/>
                </a:cubicBezTo>
                <a:lnTo>
                  <a:pt x="1116579" y="45950"/>
                </a:lnTo>
                <a:cubicBezTo>
                  <a:pt x="1118111" y="50545"/>
                  <a:pt x="1119999" y="55036"/>
                  <a:pt x="1121174" y="59735"/>
                </a:cubicBezTo>
                <a:cubicBezTo>
                  <a:pt x="1131538" y="101194"/>
                  <a:pt x="1126369" y="84513"/>
                  <a:pt x="1134958" y="110280"/>
                </a:cubicBezTo>
                <a:cubicBezTo>
                  <a:pt x="1133426" y="136318"/>
                  <a:pt x="1129230" y="162336"/>
                  <a:pt x="1130363" y="188394"/>
                </a:cubicBezTo>
                <a:cubicBezTo>
                  <a:pt x="1131122" y="205850"/>
                  <a:pt x="1139737" y="220034"/>
                  <a:pt x="1153338" y="229749"/>
                </a:cubicBezTo>
                <a:cubicBezTo>
                  <a:pt x="1158912" y="233730"/>
                  <a:pt x="1165771" y="235541"/>
                  <a:pt x="1171718" y="238939"/>
                </a:cubicBezTo>
                <a:cubicBezTo>
                  <a:pt x="1176513" y="241679"/>
                  <a:pt x="1180020" y="247471"/>
                  <a:pt x="1185503" y="248129"/>
                </a:cubicBezTo>
                <a:cubicBezTo>
                  <a:pt x="1218994" y="252148"/>
                  <a:pt x="1252896" y="251192"/>
                  <a:pt x="1286593" y="252724"/>
                </a:cubicBezTo>
                <a:cubicBezTo>
                  <a:pt x="1314575" y="250725"/>
                  <a:pt x="1353395" y="249472"/>
                  <a:pt x="1383087" y="243534"/>
                </a:cubicBezTo>
                <a:cubicBezTo>
                  <a:pt x="1387836" y="242584"/>
                  <a:pt x="1392277" y="240471"/>
                  <a:pt x="1396872" y="238939"/>
                </a:cubicBezTo>
                <a:cubicBezTo>
                  <a:pt x="1405371" y="226190"/>
                  <a:pt x="1407211" y="221478"/>
                  <a:pt x="1419847" y="211369"/>
                </a:cubicBezTo>
                <a:cubicBezTo>
                  <a:pt x="1422521" y="209229"/>
                  <a:pt x="1425974" y="208306"/>
                  <a:pt x="1429037" y="206774"/>
                </a:cubicBezTo>
              </a:path>
            </a:pathLst>
          </a:custGeom>
          <a:ln w="19050" cap="flat" cmpd="sng" algn="ctr">
            <a:solidFill>
              <a:srgbClr val="FFFF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937637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10:17-18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3416320"/>
          </a:xfrm>
          <a:prstGeom prst="rect">
            <a:avLst/>
          </a:prstGeom>
          <a:noFill/>
        </p:spPr>
        <p:txBody>
          <a:bodyPr wrap="square" rtlCol="0">
            <a:spAutoFit/>
          </a:bodyPr>
          <a:lstStyle/>
          <a:p>
            <a:pPr algn="just"/>
            <a:r>
              <a:rPr lang="en-US" sz="3600" i="1" dirty="0"/>
              <a:t>“17 For this reason the Father loves Me, because I lay down My life so that I may take it again. 18 No one has taken it away from Me, but I lay it down on My own initiative. I have authority to lay it down, and I have authority to take it up again. This commandment I received from My Father.”</a:t>
            </a:r>
            <a:endParaRPr lang="en-US" sz="3600" dirty="0"/>
          </a:p>
        </p:txBody>
      </p:sp>
    </p:spTree>
    <p:extLst>
      <p:ext uri="{BB962C8B-B14F-4D97-AF65-F5344CB8AC3E}">
        <p14:creationId xmlns:p14="http://schemas.microsoft.com/office/powerpoint/2010/main" val="21136785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George Whitefield</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646331"/>
          </a:xfrm>
          <a:prstGeom prst="rect">
            <a:avLst/>
          </a:prstGeom>
          <a:noFill/>
        </p:spPr>
        <p:txBody>
          <a:bodyPr wrap="square" rtlCol="0">
            <a:spAutoFit/>
          </a:bodyPr>
          <a:lstStyle/>
          <a:p>
            <a:pPr algn="ctr"/>
            <a:r>
              <a:rPr lang="en-US" sz="3600" i="1" dirty="0"/>
              <a:t>“We are immortal until our work on earth is done.” </a:t>
            </a:r>
            <a:endParaRPr lang="en-US" sz="3600" dirty="0"/>
          </a:p>
        </p:txBody>
      </p:sp>
    </p:spTree>
    <p:extLst>
      <p:ext uri="{BB962C8B-B14F-4D97-AF65-F5344CB8AC3E}">
        <p14:creationId xmlns:p14="http://schemas.microsoft.com/office/powerpoint/2010/main" val="31322343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1058</TotalTime>
  <Words>772</Words>
  <Application>Microsoft Office PowerPoint</Application>
  <PresentationFormat>Widescreen</PresentationFormat>
  <Paragraphs>52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PowerPoint Presentation</vt:lpstr>
      <vt:lpstr>PowerPoint Presentation</vt:lpstr>
      <vt:lpstr>PowerPoint Presentation</vt:lpstr>
      <vt:lpstr>PowerPoint Presentation</vt:lpstr>
      <vt:lpstr>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Idea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81</cp:revision>
  <cp:lastPrinted>2019-02-16T16:33:52Z</cp:lastPrinted>
  <dcterms:created xsi:type="dcterms:W3CDTF">2018-07-19T20:40:08Z</dcterms:created>
  <dcterms:modified xsi:type="dcterms:W3CDTF">2019-02-23T16:05:26Z</dcterms:modified>
</cp:coreProperties>
</file>