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397" r:id="rId4"/>
    <p:sldId id="414" r:id="rId5"/>
    <p:sldId id="391" r:id="rId6"/>
    <p:sldId id="419" r:id="rId7"/>
    <p:sldId id="420" r:id="rId8"/>
    <p:sldId id="421" r:id="rId9"/>
    <p:sldId id="422" r:id="rId10"/>
    <p:sldId id="423" r:id="rId11"/>
    <p:sldId id="427" r:id="rId12"/>
    <p:sldId id="424" r:id="rId13"/>
    <p:sldId id="425" r:id="rId14"/>
    <p:sldId id="426" r:id="rId15"/>
    <p:sldId id="428" r:id="rId16"/>
    <p:sldId id="429" r:id="rId17"/>
    <p:sldId id="430" r:id="rId18"/>
    <p:sldId id="431" r:id="rId19"/>
    <p:sldId id="432" r:id="rId20"/>
    <p:sldId id="433" r:id="rId21"/>
    <p:sldId id="434" r:id="rId22"/>
    <p:sldId id="435" r:id="rId23"/>
    <p:sldId id="436" r:id="rId24"/>
    <p:sldId id="437" r:id="rId25"/>
    <p:sldId id="43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849655" y="864296"/>
            <a:ext cx="5987441" cy="1323439"/>
          </a:xfrm>
          <a:prstGeom prst="rect">
            <a:avLst/>
          </a:prstGeom>
          <a:noFill/>
        </p:spPr>
        <p:txBody>
          <a:bodyPr wrap="square" rtlCol="0">
            <a:spAutoFit/>
          </a:bodyPr>
          <a:lstStyle/>
          <a:p>
            <a:pPr algn="ctr"/>
            <a:r>
              <a:rPr lang="en-US" sz="4000" b="1" dirty="0"/>
              <a:t>The Master’s Mandate</a:t>
            </a:r>
          </a:p>
          <a:p>
            <a:pPr algn="ctr"/>
            <a:r>
              <a:rPr lang="en-US" sz="4000" b="1" dirty="0"/>
              <a:t>Mark 6:7-13</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Matthew 10:2-4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5632311"/>
          </a:xfrm>
          <a:prstGeom prst="rect">
            <a:avLst/>
          </a:prstGeom>
          <a:noFill/>
        </p:spPr>
        <p:txBody>
          <a:bodyPr wrap="square" rtlCol="0">
            <a:spAutoFit/>
          </a:bodyPr>
          <a:lstStyle/>
          <a:p>
            <a:r>
              <a:rPr lang="en-US" sz="3600" i="1" dirty="0"/>
              <a:t>Now the names of the twelve apostles are these: </a:t>
            </a:r>
            <a:endParaRPr lang="en-US" sz="3600" dirty="0"/>
          </a:p>
          <a:p>
            <a:r>
              <a:rPr lang="en-US" sz="3600" i="1" dirty="0"/>
              <a:t> </a:t>
            </a:r>
            <a:endParaRPr lang="en-US" sz="3600" dirty="0"/>
          </a:p>
          <a:p>
            <a:pPr marL="571500" lvl="0" indent="-571500">
              <a:buFont typeface="Wingdings" panose="05000000000000000000" pitchFamily="2" charset="2"/>
              <a:buChar char="§"/>
            </a:pPr>
            <a:r>
              <a:rPr lang="en-US" sz="3600" i="1" dirty="0"/>
              <a:t>The first, Simon, who is called Peter, and Andrew his brother; and</a:t>
            </a:r>
            <a:endParaRPr lang="en-US" sz="3600" dirty="0"/>
          </a:p>
          <a:p>
            <a:pPr marL="571500" lvl="0" indent="-571500">
              <a:buFont typeface="Wingdings" panose="05000000000000000000" pitchFamily="2" charset="2"/>
              <a:buChar char="§"/>
            </a:pPr>
            <a:r>
              <a:rPr lang="en-US" sz="3600" i="1" dirty="0"/>
              <a:t>James the son of Zebedee, and John his brother; </a:t>
            </a:r>
            <a:endParaRPr lang="en-US" sz="3600" dirty="0"/>
          </a:p>
          <a:p>
            <a:pPr marL="571500" lvl="0" indent="-571500">
              <a:buFont typeface="Wingdings" panose="05000000000000000000" pitchFamily="2" charset="2"/>
              <a:buChar char="§"/>
            </a:pPr>
            <a:r>
              <a:rPr lang="en-US" sz="3600" i="1" dirty="0"/>
              <a:t>Philip and Bartholomew;</a:t>
            </a:r>
            <a:endParaRPr lang="en-US" sz="3600" dirty="0"/>
          </a:p>
          <a:p>
            <a:pPr marL="571500" lvl="0" indent="-571500">
              <a:buFont typeface="Wingdings" panose="05000000000000000000" pitchFamily="2" charset="2"/>
              <a:buChar char="§"/>
            </a:pPr>
            <a:r>
              <a:rPr lang="en-US" sz="3600" i="1" dirty="0"/>
              <a:t>Thomas and Matthew the tax collector; </a:t>
            </a:r>
            <a:endParaRPr lang="en-US" sz="3600" dirty="0"/>
          </a:p>
          <a:p>
            <a:pPr marL="571500" lvl="0" indent="-571500">
              <a:buFont typeface="Wingdings" panose="05000000000000000000" pitchFamily="2" charset="2"/>
              <a:buChar char="§"/>
            </a:pPr>
            <a:r>
              <a:rPr lang="en-US" sz="3600" i="1" dirty="0"/>
              <a:t>James the son of Alphaeus, and Thaddaeus; </a:t>
            </a:r>
            <a:endParaRPr lang="en-US" sz="3600" dirty="0"/>
          </a:p>
          <a:p>
            <a:pPr marL="571500" lvl="0" indent="-571500">
              <a:buFont typeface="Wingdings" panose="05000000000000000000" pitchFamily="2" charset="2"/>
              <a:buChar char="§"/>
            </a:pPr>
            <a:r>
              <a:rPr lang="en-US" sz="3600" i="1" dirty="0"/>
              <a:t>Simon the Zealot, and Judas Iscariot, the one who betrayed Him. </a:t>
            </a:r>
            <a:endParaRPr lang="en-US" sz="3600" dirty="0"/>
          </a:p>
        </p:txBody>
      </p:sp>
    </p:spTree>
    <p:extLst>
      <p:ext uri="{BB962C8B-B14F-4D97-AF65-F5344CB8AC3E}">
        <p14:creationId xmlns:p14="http://schemas.microsoft.com/office/powerpoint/2010/main" val="1282595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r>
              <a:rPr lang="en-US" sz="3600" b="1" dirty="0">
                <a:solidFill>
                  <a:srgbClr val="00B0F0"/>
                </a:solidFill>
              </a:rPr>
              <a:t>Deuteronomy 19:15 </a:t>
            </a:r>
            <a:r>
              <a:rPr lang="en-US" sz="3600" b="1" baseline="30000" dirty="0">
                <a:solidFill>
                  <a:srgbClr val="00B0F0"/>
                </a:solidFill>
              </a:rPr>
              <a:t>(see also 17:6 &amp; Numbers 35:30)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2308324"/>
          </a:xfrm>
          <a:prstGeom prst="rect">
            <a:avLst/>
          </a:prstGeom>
          <a:noFill/>
        </p:spPr>
        <p:txBody>
          <a:bodyPr wrap="square" rtlCol="0">
            <a:spAutoFit/>
          </a:bodyPr>
          <a:lstStyle/>
          <a:p>
            <a:pPr algn="just"/>
            <a:r>
              <a:rPr lang="en-US" sz="3600" i="1" dirty="0"/>
              <a:t>A single witness shall not rise up against a man on account of any iniquity or any sin which he has committed; on the evidence of two or three witnesses a matter shall be confirmed. </a:t>
            </a:r>
          </a:p>
        </p:txBody>
      </p:sp>
    </p:spTree>
    <p:extLst>
      <p:ext uri="{BB962C8B-B14F-4D97-AF65-F5344CB8AC3E}">
        <p14:creationId xmlns:p14="http://schemas.microsoft.com/office/powerpoint/2010/main" val="6256183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The practice of the early church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2862322"/>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a:t>Peter and John (Acts 4); </a:t>
            </a:r>
          </a:p>
          <a:p>
            <a:pPr marL="571500" indent="-571500" algn="just">
              <a:buFont typeface="Wingdings" panose="05000000000000000000" pitchFamily="2" charset="2"/>
              <a:buChar char="§"/>
            </a:pPr>
            <a:r>
              <a:rPr lang="en-US" sz="3600" dirty="0"/>
              <a:t>Paul and Barnabas (Acts 13); </a:t>
            </a:r>
          </a:p>
          <a:p>
            <a:pPr marL="571500" indent="-571500" algn="just">
              <a:buFont typeface="Wingdings" panose="05000000000000000000" pitchFamily="2" charset="2"/>
              <a:buChar char="§"/>
            </a:pPr>
            <a:r>
              <a:rPr lang="en-US" sz="3600" dirty="0"/>
              <a:t>Paul and Silas (Acts 15);</a:t>
            </a:r>
          </a:p>
          <a:p>
            <a:pPr marL="571500" indent="-571500" algn="just">
              <a:buFont typeface="Wingdings" panose="05000000000000000000" pitchFamily="2" charset="2"/>
              <a:buChar char="§"/>
            </a:pPr>
            <a:r>
              <a:rPr lang="en-US" sz="3600" dirty="0"/>
              <a:t>Barnabas and Mark (Acts 15); </a:t>
            </a:r>
          </a:p>
          <a:p>
            <a:pPr marL="571500" indent="-571500" algn="just">
              <a:buFont typeface="Wingdings" panose="05000000000000000000" pitchFamily="2" charset="2"/>
              <a:buChar char="§"/>
            </a:pPr>
            <a:r>
              <a:rPr lang="en-US" sz="3600" dirty="0"/>
              <a:t>Timothy and Erastus (Acts 19)</a:t>
            </a:r>
            <a:endParaRPr lang="en-US" sz="3600" i="1" dirty="0"/>
          </a:p>
        </p:txBody>
      </p:sp>
    </p:spTree>
    <p:extLst>
      <p:ext uri="{BB962C8B-B14F-4D97-AF65-F5344CB8AC3E}">
        <p14:creationId xmlns:p14="http://schemas.microsoft.com/office/powerpoint/2010/main" val="2140091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dirty="0">
                <a:solidFill>
                  <a:srgbClr val="00B0F0"/>
                </a:solidFill>
              </a:rPr>
              <a:t>The Sending (6:7b)</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830997"/>
          </a:xfrm>
          <a:prstGeom prst="rect">
            <a:avLst/>
          </a:prstGeom>
          <a:noFill/>
        </p:spPr>
        <p:txBody>
          <a:bodyPr wrap="square" rtlCol="0">
            <a:spAutoFit/>
          </a:bodyPr>
          <a:lstStyle/>
          <a:p>
            <a:pPr algn="just"/>
            <a:r>
              <a:rPr lang="en-US" sz="2400" i="1" dirty="0"/>
              <a:t>and began to send them out in pairs, and gave them authority over the unclean spirits…</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1801319"/>
            <a:ext cx="11471593" cy="1754326"/>
          </a:xfrm>
          <a:prstGeom prst="rect">
            <a:avLst/>
          </a:prstGeom>
          <a:noFill/>
        </p:spPr>
        <p:txBody>
          <a:bodyPr wrap="square" rtlCol="0">
            <a:spAutoFit/>
          </a:bodyPr>
          <a:lstStyle/>
          <a:p>
            <a:pPr algn="just"/>
            <a:r>
              <a:rPr lang="en-US" sz="3600" dirty="0"/>
              <a:t>The word “authority” speaks of power or capacity to carry something out.”  It speaks of having both the right and might to do something.</a:t>
            </a:r>
          </a:p>
        </p:txBody>
      </p:sp>
    </p:spTree>
    <p:extLst>
      <p:ext uri="{BB962C8B-B14F-4D97-AF65-F5344CB8AC3E}">
        <p14:creationId xmlns:p14="http://schemas.microsoft.com/office/powerpoint/2010/main" val="3886447838"/>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John 14:12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1754326"/>
          </a:xfrm>
          <a:prstGeom prst="rect">
            <a:avLst/>
          </a:prstGeom>
          <a:noFill/>
        </p:spPr>
        <p:txBody>
          <a:bodyPr wrap="square" rtlCol="0">
            <a:spAutoFit/>
          </a:bodyPr>
          <a:lstStyle/>
          <a:p>
            <a:pPr algn="just"/>
            <a:r>
              <a:rPr lang="en-US" sz="3600" i="1" dirty="0"/>
              <a:t>“Truly, truly, I say to you, he who believes in Me, the works that I do, he will do also; and greater works than these he will do; because I go to the Father.”</a:t>
            </a:r>
            <a:r>
              <a:rPr lang="en-US" sz="3600" dirty="0"/>
              <a:t> </a:t>
            </a:r>
          </a:p>
        </p:txBody>
      </p:sp>
    </p:spTree>
    <p:extLst>
      <p:ext uri="{BB962C8B-B14F-4D97-AF65-F5344CB8AC3E}">
        <p14:creationId xmlns:p14="http://schemas.microsoft.com/office/powerpoint/2010/main" val="15779772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dirty="0">
                <a:solidFill>
                  <a:srgbClr val="00B0F0"/>
                </a:solidFill>
              </a:rPr>
              <a:t>The schooling (6:8-11)</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2308324"/>
          </a:xfrm>
          <a:prstGeom prst="rect">
            <a:avLst/>
          </a:prstGeom>
          <a:noFill/>
        </p:spPr>
        <p:txBody>
          <a:bodyPr wrap="square" rtlCol="0">
            <a:spAutoFit/>
          </a:bodyPr>
          <a:lstStyle/>
          <a:p>
            <a:pPr algn="just"/>
            <a:r>
              <a:rPr lang="en-US" sz="2400" i="1" dirty="0"/>
              <a:t>and He instructed them that they should take nothing for their journey, except a mere staff — no bread, no bag, no money in their belt —  9 but to wear sandals; and He added, “Do not put on two tunics.” 10 And He said to them, “Wherever you enter a house, stay there until you leave town. 11 “Any place that does not receive you or listen to you, as you go out from there, shake the dust off the soles of your feet for a testimony against them.”</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3510199"/>
            <a:ext cx="11471593" cy="646331"/>
          </a:xfrm>
          <a:prstGeom prst="rect">
            <a:avLst/>
          </a:prstGeom>
          <a:noFill/>
        </p:spPr>
        <p:txBody>
          <a:bodyPr wrap="square" rtlCol="0">
            <a:spAutoFit/>
          </a:bodyPr>
          <a:lstStyle/>
          <a:p>
            <a:pPr algn="just"/>
            <a:r>
              <a:rPr lang="en-US" sz="3600" dirty="0"/>
              <a:t>A. Their provisions (8-9)</a:t>
            </a:r>
          </a:p>
        </p:txBody>
      </p:sp>
    </p:spTree>
    <p:extLst>
      <p:ext uri="{BB962C8B-B14F-4D97-AF65-F5344CB8AC3E}">
        <p14:creationId xmlns:p14="http://schemas.microsoft.com/office/powerpoint/2010/main" val="827337661"/>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Exodus 12:11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2554545"/>
          </a:xfrm>
          <a:prstGeom prst="rect">
            <a:avLst/>
          </a:prstGeom>
          <a:noFill/>
        </p:spPr>
        <p:txBody>
          <a:bodyPr wrap="square" rtlCol="0">
            <a:spAutoFit/>
          </a:bodyPr>
          <a:lstStyle/>
          <a:p>
            <a:pPr algn="just"/>
            <a:r>
              <a:rPr lang="en-US" sz="4000" i="1" dirty="0"/>
              <a:t>“Now you shall eat it in this manner: with your loins girded </a:t>
            </a:r>
            <a:r>
              <a:rPr lang="en-US" sz="4000" i="1" baseline="30000" dirty="0"/>
              <a:t>[tunic and belt]</a:t>
            </a:r>
            <a:r>
              <a:rPr lang="en-US" sz="4000" i="1" dirty="0"/>
              <a:t>, Your sandals on your feet, and your staff in your hand; and you shall eat it in haste — it is the Lord's Passover.” </a:t>
            </a:r>
            <a:endParaRPr lang="en-US" sz="4000" dirty="0"/>
          </a:p>
        </p:txBody>
      </p:sp>
    </p:spTree>
    <p:extLst>
      <p:ext uri="{BB962C8B-B14F-4D97-AF65-F5344CB8AC3E}">
        <p14:creationId xmlns:p14="http://schemas.microsoft.com/office/powerpoint/2010/main" val="1010150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dirty="0">
                <a:solidFill>
                  <a:srgbClr val="00B0F0"/>
                </a:solidFill>
              </a:rPr>
              <a:t>The schooling (6:8-11)</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2308324"/>
          </a:xfrm>
          <a:prstGeom prst="rect">
            <a:avLst/>
          </a:prstGeom>
          <a:noFill/>
        </p:spPr>
        <p:txBody>
          <a:bodyPr wrap="square" rtlCol="0">
            <a:spAutoFit/>
          </a:bodyPr>
          <a:lstStyle/>
          <a:p>
            <a:pPr algn="just"/>
            <a:r>
              <a:rPr lang="en-US" sz="2400" i="1" dirty="0"/>
              <a:t>and He instructed them that they should take nothing for their journey, except a mere staff — no bread, no bag, no money in their belt —  9 but to wear sandals; and He added, “Do not put on two tunics.” 10 And He said to them, “Wherever you enter a house, stay there until you leave town. 11 “Any place that does not receive you or listen to you, as you go out from there, shake the dust off the soles of your feet for a testimony against them.”</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3510199"/>
            <a:ext cx="11471593" cy="1200329"/>
          </a:xfrm>
          <a:prstGeom prst="rect">
            <a:avLst/>
          </a:prstGeom>
          <a:noFill/>
        </p:spPr>
        <p:txBody>
          <a:bodyPr wrap="square" rtlCol="0">
            <a:spAutoFit/>
          </a:bodyPr>
          <a:lstStyle/>
          <a:p>
            <a:pPr marL="742950" indent="-742950" algn="just">
              <a:buAutoNum type="alphaUcPeriod"/>
            </a:pPr>
            <a:r>
              <a:rPr lang="en-US" sz="3600" dirty="0"/>
              <a:t>Their provisions (8-9)</a:t>
            </a:r>
          </a:p>
          <a:p>
            <a:pPr marL="742950" indent="-742950" algn="just">
              <a:buAutoNum type="alphaUcPeriod"/>
            </a:pPr>
            <a:r>
              <a:rPr lang="en-US" sz="3600" dirty="0"/>
              <a:t>Their practice (10-11)</a:t>
            </a:r>
          </a:p>
        </p:txBody>
      </p:sp>
    </p:spTree>
    <p:extLst>
      <p:ext uri="{BB962C8B-B14F-4D97-AF65-F5344CB8AC3E}">
        <p14:creationId xmlns:p14="http://schemas.microsoft.com/office/powerpoint/2010/main" val="241313651"/>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3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Psalm 37:3-5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3170099"/>
          </a:xfrm>
          <a:prstGeom prst="rect">
            <a:avLst/>
          </a:prstGeom>
          <a:noFill/>
        </p:spPr>
        <p:txBody>
          <a:bodyPr wrap="square" rtlCol="0">
            <a:spAutoFit/>
          </a:bodyPr>
          <a:lstStyle/>
          <a:p>
            <a:pPr algn="just"/>
            <a:r>
              <a:rPr lang="en-US" sz="4000" i="1" dirty="0"/>
              <a:t>“3 Trust in the Lord and do good; Dwell in the land and cultivate faithfulness. 4 Delight yourself in the Lord; And He will give you the desires of your heart. 5 Commit your way to the Lord, Trust also in Him, and He will do it.” </a:t>
            </a:r>
            <a:endParaRPr lang="en-US" sz="4000" dirty="0"/>
          </a:p>
        </p:txBody>
      </p:sp>
    </p:spTree>
    <p:extLst>
      <p:ext uri="{BB962C8B-B14F-4D97-AF65-F5344CB8AC3E}">
        <p14:creationId xmlns:p14="http://schemas.microsoft.com/office/powerpoint/2010/main" val="28249659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Matthew 10:14-15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3785652"/>
          </a:xfrm>
          <a:prstGeom prst="rect">
            <a:avLst/>
          </a:prstGeom>
          <a:noFill/>
        </p:spPr>
        <p:txBody>
          <a:bodyPr wrap="square" rtlCol="0">
            <a:spAutoFit/>
          </a:bodyPr>
          <a:lstStyle/>
          <a:p>
            <a:pPr algn="just"/>
            <a:r>
              <a:rPr lang="en-US" sz="4000" i="1" dirty="0"/>
              <a:t>“14 Whoever does not receive you, nor heed your words, as you go out of that house or that city, shake the dust off your feet. 15 Truly I say to you, it will be more tolerable for the land of Sodom and Gomorrah in the day of judgment than for that city.” </a:t>
            </a:r>
            <a:endParaRPr lang="en-US" sz="4000" dirty="0"/>
          </a:p>
        </p:txBody>
      </p:sp>
    </p:spTree>
    <p:extLst>
      <p:ext uri="{BB962C8B-B14F-4D97-AF65-F5344CB8AC3E}">
        <p14:creationId xmlns:p14="http://schemas.microsoft.com/office/powerpoint/2010/main" val="35517140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Mark 6:7-13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764706"/>
            <a:ext cx="11590636" cy="6093976"/>
          </a:xfrm>
          <a:prstGeom prst="rect">
            <a:avLst/>
          </a:prstGeom>
          <a:noFill/>
        </p:spPr>
        <p:txBody>
          <a:bodyPr wrap="square" rtlCol="0">
            <a:spAutoFit/>
          </a:bodyPr>
          <a:lstStyle/>
          <a:p>
            <a:pPr algn="just"/>
            <a:r>
              <a:rPr lang="en-US" sz="3000" i="1" dirty="0"/>
              <a:t>7 And He summoned the twelve and began to send them out in pairs, and gave them authority over the unclean spirits; 8 and He instructed them that they should take nothing for their journey, except a mere staff — no bread, no bag, no money in their belt —  9 but to wear sandals; and He added, “Do not put on two tunics.” 10 And He said to them, “Wherever you enter a house, stay there until you leave town. 11 “Any place that does not receive you or listen to you, as you go out from there, shake the dust off the soles of your feet for a testimony against them.” 12 They went out and preached that men should repent. 13 And they were casting out many demons and were anointing with oil many sick people and healing them. </a:t>
            </a:r>
            <a:endParaRPr lang="en-US" sz="30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4832092"/>
          </a:xfrm>
          <a:prstGeom prst="rect">
            <a:avLst/>
          </a:prstGeom>
          <a:noFill/>
        </p:spPr>
        <p:txBody>
          <a:bodyPr wrap="square" rtlCol="0">
            <a:spAutoFit/>
          </a:bodyPr>
          <a:lstStyle/>
          <a:p>
            <a:pPr algn="just"/>
            <a:r>
              <a:rPr lang="en-US" sz="4400" i="1" dirty="0"/>
              <a:t>“If sinners be damned, at least let them leap to Hell over our dead bodies. And if they perish, let them perish with our arms wrapped about their knees, imploring them to stay. If Hell must be filled, let it be filled in the teeth of our exertions, and let not one go unwarned and </a:t>
            </a:r>
            <a:r>
              <a:rPr lang="en-US" sz="4400" i="1" dirty="0" err="1"/>
              <a:t>unprayed</a:t>
            </a:r>
            <a:r>
              <a:rPr lang="en-US" sz="4400" i="1" dirty="0"/>
              <a:t> for.” </a:t>
            </a:r>
            <a:endParaRPr lang="en-US" sz="4400" dirty="0"/>
          </a:p>
        </p:txBody>
      </p:sp>
    </p:spTree>
    <p:extLst>
      <p:ext uri="{BB962C8B-B14F-4D97-AF65-F5344CB8AC3E}">
        <p14:creationId xmlns:p14="http://schemas.microsoft.com/office/powerpoint/2010/main" val="3539046590"/>
      </p:ext>
    </p:extLst>
  </p:cSld>
  <p:clrMapOvr>
    <a:masterClrMapping/>
  </p:clrMapOvr>
  <mc:AlternateContent xmlns:mc="http://schemas.openxmlformats.org/markup-compatibility/2006">
    <mc:Choice xmlns:p14="http://schemas.microsoft.com/office/powerpoint/2010/main" Requires="p14">
      <p:transition spd="slow" p14:dur="4000">
        <p14:shre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4000" b="1" dirty="0">
                <a:solidFill>
                  <a:srgbClr val="00B0F0"/>
                </a:solidFill>
              </a:rPr>
              <a:t>The submitting (6:12)</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461665"/>
          </a:xfrm>
          <a:prstGeom prst="rect">
            <a:avLst/>
          </a:prstGeom>
          <a:noFill/>
        </p:spPr>
        <p:txBody>
          <a:bodyPr wrap="square" rtlCol="0">
            <a:spAutoFit/>
          </a:bodyPr>
          <a:lstStyle/>
          <a:p>
            <a:r>
              <a:rPr lang="en-US" sz="2400" i="1" dirty="0"/>
              <a:t>They went out and preached that men should repent.</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1681403"/>
            <a:ext cx="11471593" cy="2062103"/>
          </a:xfrm>
          <a:prstGeom prst="rect">
            <a:avLst/>
          </a:prstGeom>
          <a:noFill/>
        </p:spPr>
        <p:txBody>
          <a:bodyPr wrap="square" rtlCol="0">
            <a:spAutoFit/>
          </a:bodyPr>
          <a:lstStyle/>
          <a:p>
            <a:pPr algn="just"/>
            <a:r>
              <a:rPr lang="en-US" sz="3200" dirty="0"/>
              <a:t>The word “repent” simply means “</a:t>
            </a:r>
            <a:r>
              <a:rPr lang="en-US" sz="3200" b="1" i="1" dirty="0"/>
              <a:t>to change one's mind for better.”  </a:t>
            </a:r>
            <a:r>
              <a:rPr lang="en-US" sz="3200" dirty="0"/>
              <a:t>In the preaching of the New Testament it means “to abhor one’s past behavior and charge direction toward better behavior.”</a:t>
            </a:r>
          </a:p>
        </p:txBody>
      </p:sp>
    </p:spTree>
    <p:extLst>
      <p:ext uri="{BB962C8B-B14F-4D97-AF65-F5344CB8AC3E}">
        <p14:creationId xmlns:p14="http://schemas.microsoft.com/office/powerpoint/2010/main" val="30001062"/>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2 Corinthians 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1938992"/>
          </a:xfrm>
          <a:prstGeom prst="rect">
            <a:avLst/>
          </a:prstGeom>
          <a:noFill/>
        </p:spPr>
        <p:txBody>
          <a:bodyPr wrap="square" rtlCol="0">
            <a:spAutoFit/>
          </a:bodyPr>
          <a:lstStyle/>
          <a:p>
            <a:pPr algn="just"/>
            <a:r>
              <a:rPr lang="en-US" sz="4000" i="1" dirty="0"/>
              <a:t>“Therefore if anyone is in Christ, he is a new creature; the old things passed away; behold, new things have come.”</a:t>
            </a:r>
            <a:r>
              <a:rPr lang="en-US" sz="4000" dirty="0"/>
              <a:t> </a:t>
            </a:r>
          </a:p>
        </p:txBody>
      </p:sp>
    </p:spTree>
    <p:extLst>
      <p:ext uri="{BB962C8B-B14F-4D97-AF65-F5344CB8AC3E}">
        <p14:creationId xmlns:p14="http://schemas.microsoft.com/office/powerpoint/2010/main" val="443186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5"/>
            </a:pPr>
            <a:r>
              <a:rPr lang="en-US" sz="4000" b="1" dirty="0">
                <a:solidFill>
                  <a:srgbClr val="00B0F0"/>
                </a:solidFill>
              </a:rPr>
              <a:t>The succeeding (6:13)</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830997"/>
          </a:xfrm>
          <a:prstGeom prst="rect">
            <a:avLst/>
          </a:prstGeom>
          <a:noFill/>
        </p:spPr>
        <p:txBody>
          <a:bodyPr wrap="square" rtlCol="0">
            <a:spAutoFit/>
          </a:bodyPr>
          <a:lstStyle/>
          <a:p>
            <a:pPr algn="just"/>
            <a:r>
              <a:rPr lang="en-US" sz="2400" i="1" dirty="0"/>
              <a:t>And they were casting out many demons and were anointing with oil many sick people and healing them. </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1921243"/>
            <a:ext cx="11471593" cy="3539430"/>
          </a:xfrm>
          <a:prstGeom prst="rect">
            <a:avLst/>
          </a:prstGeom>
          <a:noFill/>
        </p:spPr>
        <p:txBody>
          <a:bodyPr wrap="square" rtlCol="0">
            <a:spAutoFit/>
          </a:bodyPr>
          <a:lstStyle/>
          <a:p>
            <a:pPr algn="just"/>
            <a:r>
              <a:rPr lang="en-US" sz="3200" dirty="0"/>
              <a:t>“sign gifts” - manifestations of God’s power displayed intended to give validity to the Gospel message they preached. At this time the people did not have the completed Word of God – there was no New Testament testimony. Therefore, proof was needed to validate the message and God did just that by allowing them to work powerful miracles among the people.</a:t>
            </a:r>
          </a:p>
        </p:txBody>
      </p:sp>
    </p:spTree>
    <p:extLst>
      <p:ext uri="{BB962C8B-B14F-4D97-AF65-F5344CB8AC3E}">
        <p14:creationId xmlns:p14="http://schemas.microsoft.com/office/powerpoint/2010/main" val="1473101860"/>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4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1446550"/>
          </a:xfrm>
          <a:prstGeom prst="rect">
            <a:avLst/>
          </a:prstGeom>
          <a:noFill/>
        </p:spPr>
        <p:txBody>
          <a:bodyPr wrap="square" rtlCol="0">
            <a:spAutoFit/>
          </a:bodyPr>
          <a:lstStyle/>
          <a:p>
            <a:pPr algn="ctr"/>
            <a:r>
              <a:rPr lang="en-US" sz="4400" i="1" dirty="0"/>
              <a:t>God uses ordinary people</a:t>
            </a:r>
          </a:p>
          <a:p>
            <a:pPr algn="ctr"/>
            <a:r>
              <a:rPr lang="en-US" sz="4400" i="1" dirty="0"/>
              <a:t>to accomplish His extraordinary purposes. </a:t>
            </a:r>
            <a:endParaRPr lang="en-US" sz="4400" dirty="0"/>
          </a:p>
        </p:txBody>
      </p:sp>
    </p:spTree>
    <p:extLst>
      <p:ext uri="{BB962C8B-B14F-4D97-AF65-F5344CB8AC3E}">
        <p14:creationId xmlns:p14="http://schemas.microsoft.com/office/powerpoint/2010/main" val="4045960297"/>
      </p:ext>
    </p:extLst>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849655" y="864296"/>
            <a:ext cx="5987441" cy="1323439"/>
          </a:xfrm>
          <a:prstGeom prst="rect">
            <a:avLst/>
          </a:prstGeom>
          <a:noFill/>
        </p:spPr>
        <p:txBody>
          <a:bodyPr wrap="square" rtlCol="0">
            <a:spAutoFit/>
          </a:bodyPr>
          <a:lstStyle/>
          <a:p>
            <a:pPr algn="ctr"/>
            <a:r>
              <a:rPr lang="en-US" sz="4000" b="1" dirty="0"/>
              <a:t>The Master’s Mandate</a:t>
            </a:r>
          </a:p>
          <a:p>
            <a:pPr algn="ctr"/>
            <a:r>
              <a:rPr lang="en-US" sz="4000" b="1" dirty="0"/>
              <a:t>Mark 6:7-13</a:t>
            </a:r>
          </a:p>
        </p:txBody>
      </p:sp>
    </p:spTree>
    <p:extLst>
      <p:ext uri="{BB962C8B-B14F-4D97-AF65-F5344CB8AC3E}">
        <p14:creationId xmlns:p14="http://schemas.microsoft.com/office/powerpoint/2010/main" val="19573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1446550"/>
          </a:xfrm>
          <a:prstGeom prst="rect">
            <a:avLst/>
          </a:prstGeom>
          <a:noFill/>
        </p:spPr>
        <p:txBody>
          <a:bodyPr wrap="square" rtlCol="0">
            <a:spAutoFit/>
          </a:bodyPr>
          <a:lstStyle/>
          <a:p>
            <a:pPr algn="ctr"/>
            <a:r>
              <a:rPr lang="en-US" sz="4400" i="1" dirty="0"/>
              <a:t>God uses ordinary people</a:t>
            </a:r>
          </a:p>
          <a:p>
            <a:pPr algn="ctr"/>
            <a:r>
              <a:rPr lang="en-US" sz="4400" i="1" dirty="0"/>
              <a:t>to accomplish His extraordinary purposes. </a:t>
            </a:r>
            <a:endParaRPr lang="en-US" sz="4400" dirty="0"/>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Matthew 28:19-20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27336"/>
            <a:ext cx="11590636" cy="4154984"/>
          </a:xfrm>
          <a:prstGeom prst="rect">
            <a:avLst/>
          </a:prstGeom>
          <a:noFill/>
        </p:spPr>
        <p:txBody>
          <a:bodyPr wrap="square" rtlCol="0">
            <a:spAutoFit/>
          </a:bodyPr>
          <a:lstStyle/>
          <a:p>
            <a:pPr algn="just"/>
            <a:r>
              <a:rPr lang="en-US" sz="4400" i="1" dirty="0"/>
              <a:t>“19 Go therefore and make disciples of all the nations, baptizing them in the name of the Father and the Son and the Holy Spirit, 20 teaching them to observe all that I commanded you; and lo, I am with you always, even to the end of the age.”</a:t>
            </a:r>
            <a:endParaRPr lang="en-US" sz="4400" dirty="0"/>
          </a:p>
        </p:txBody>
      </p:sp>
    </p:spTree>
    <p:extLst>
      <p:ext uri="{BB962C8B-B14F-4D97-AF65-F5344CB8AC3E}">
        <p14:creationId xmlns:p14="http://schemas.microsoft.com/office/powerpoint/2010/main" val="3932599454"/>
      </p:ext>
    </p:extLst>
  </p:cSld>
  <p:clrMapOvr>
    <a:masterClrMapping/>
  </p:clrMapOvr>
  <mc:AlternateContent xmlns:mc="http://schemas.openxmlformats.org/markup-compatibility/2006">
    <mc:Choice xmlns:p14="http://schemas.microsoft.com/office/powerpoint/2010/main" Requires="p14">
      <p:transition spd="slow" p14:dur="2750">
        <p:randomBar dir="vert"/>
      </p:transition>
    </mc:Choice>
    <mc:Fallback>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dirty="0">
                <a:solidFill>
                  <a:srgbClr val="00B0F0"/>
                </a:solidFill>
              </a:rPr>
              <a:t>The Summoning (6:7a)</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461665"/>
          </a:xfrm>
          <a:prstGeom prst="rect">
            <a:avLst/>
          </a:prstGeom>
          <a:noFill/>
        </p:spPr>
        <p:txBody>
          <a:bodyPr wrap="square" rtlCol="0">
            <a:spAutoFit/>
          </a:bodyPr>
          <a:lstStyle/>
          <a:p>
            <a:r>
              <a:rPr lang="en-US" sz="2400" i="1" dirty="0"/>
              <a:t>And He summoned the twelve…</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1681399"/>
            <a:ext cx="11471593" cy="2062103"/>
          </a:xfrm>
          <a:prstGeom prst="rect">
            <a:avLst/>
          </a:prstGeom>
          <a:noFill/>
        </p:spPr>
        <p:txBody>
          <a:bodyPr wrap="square" rtlCol="0">
            <a:spAutoFit/>
          </a:bodyPr>
          <a:lstStyle/>
          <a:p>
            <a:pPr algn="just"/>
            <a:r>
              <a:rPr lang="en-US" sz="3200" dirty="0"/>
              <a:t>The word </a:t>
            </a:r>
            <a:r>
              <a:rPr lang="en-US" sz="3200" i="1" dirty="0"/>
              <a:t>“summoned”</a:t>
            </a:r>
            <a:r>
              <a:rPr lang="en-US" sz="3200" dirty="0"/>
              <a:t> is </a:t>
            </a:r>
            <a:r>
              <a:rPr lang="en-US" sz="3200" u="sng" dirty="0" err="1"/>
              <a:t>proskaleomai</a:t>
            </a:r>
            <a:r>
              <a:rPr lang="en-US" sz="3200" dirty="0"/>
              <a:t> – made up of the verb “</a:t>
            </a:r>
            <a:r>
              <a:rPr lang="en-US" sz="3200" dirty="0" err="1"/>
              <a:t>kaleo</a:t>
            </a:r>
            <a:r>
              <a:rPr lang="en-US" sz="3200" dirty="0"/>
              <a:t>” meaning “to call” - with the prefix “pros” meaning “near, toward, alongside.” Thus it means, “to call or summons alongside”</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Acts 2:38-40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5078313"/>
          </a:xfrm>
          <a:prstGeom prst="rect">
            <a:avLst/>
          </a:prstGeom>
          <a:noFill/>
        </p:spPr>
        <p:txBody>
          <a:bodyPr wrap="square" rtlCol="0">
            <a:spAutoFit/>
          </a:bodyPr>
          <a:lstStyle/>
          <a:p>
            <a:pPr algn="just"/>
            <a:r>
              <a:rPr lang="en-US" sz="3600" i="1" dirty="0"/>
              <a:t>‘38 Peter said to them, “Repent, and each of you be baptized in the name of Jesus Christ for the forgiveness of your sins; and you will receive the gift of the Holy Spirit. 39 For the promise is for you and your children and for all who are far off, as many as the Lord our God will call [summon] to Himself.” 40 And with many other words he solemnly testified and kept on exhorting them, saying, “Be saved from this perverse generation!”</a:t>
            </a:r>
            <a:r>
              <a:rPr lang="en-US" sz="3600" dirty="0"/>
              <a:t>’</a:t>
            </a:r>
          </a:p>
        </p:txBody>
      </p:sp>
    </p:spTree>
    <p:extLst>
      <p:ext uri="{BB962C8B-B14F-4D97-AF65-F5344CB8AC3E}">
        <p14:creationId xmlns:p14="http://schemas.microsoft.com/office/powerpoint/2010/main" val="395785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February’s Memory Verses</a:t>
            </a:r>
            <a:endParaRPr lang="en-US" sz="3600" b="1" baseline="30000" dirty="0">
              <a:solidFill>
                <a:srgbClr val="00B0F0"/>
              </a:solidFill>
            </a:endParaRP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2308324"/>
          </a:xfrm>
          <a:prstGeom prst="rect">
            <a:avLst/>
          </a:prstGeom>
          <a:noFill/>
        </p:spPr>
        <p:txBody>
          <a:bodyPr wrap="square" rtlCol="0">
            <a:spAutoFit/>
          </a:bodyPr>
          <a:lstStyle/>
          <a:p>
            <a:pPr algn="just"/>
            <a:r>
              <a:rPr lang="en-US" sz="3600" i="1" dirty="0"/>
              <a:t>“For He Himself bore our sins in His body on the cross so that we might die to sin and live to righteousness, for by His wounds you were healed” (1 Peter 2:24)</a:t>
            </a:r>
            <a:endParaRPr lang="en-US" sz="3600" dirty="0"/>
          </a:p>
        </p:txBody>
      </p:sp>
      <p:sp>
        <p:nvSpPr>
          <p:cNvPr id="4" name="TextBox 3">
            <a:extLst>
              <a:ext uri="{FF2B5EF4-FFF2-40B4-BE49-F238E27FC236}">
                <a16:creationId xmlns:a16="http://schemas.microsoft.com/office/drawing/2014/main" id="{C9480045-A383-40AD-B925-AD35E3EEC612}"/>
              </a:ext>
            </a:extLst>
          </p:cNvPr>
          <p:cNvSpPr txBox="1"/>
          <p:nvPr/>
        </p:nvSpPr>
        <p:spPr>
          <a:xfrm>
            <a:off x="273203" y="3812874"/>
            <a:ext cx="11590636" cy="1754326"/>
          </a:xfrm>
          <a:prstGeom prst="rect">
            <a:avLst/>
          </a:prstGeom>
          <a:noFill/>
        </p:spPr>
        <p:txBody>
          <a:bodyPr wrap="square" rtlCol="0">
            <a:spAutoFit/>
          </a:bodyPr>
          <a:lstStyle/>
          <a:p>
            <a:pPr algn="just"/>
            <a:r>
              <a:rPr lang="en-US" sz="3600" i="1" dirty="0"/>
              <a:t>“In this is love, not that we loved God, but that He loved us and sent His Son to be the propitiation for our sins” (1 John 4:10)</a:t>
            </a:r>
            <a:endParaRPr lang="en-US" sz="3600" dirty="0"/>
          </a:p>
        </p:txBody>
      </p:sp>
    </p:spTree>
    <p:extLst>
      <p:ext uri="{BB962C8B-B14F-4D97-AF65-F5344CB8AC3E}">
        <p14:creationId xmlns:p14="http://schemas.microsoft.com/office/powerpoint/2010/main" val="17384399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750"/>
                                        <p:tgtEl>
                                          <p:spTgt spid="2"/>
                                        </p:tgtEl>
                                      </p:cBhvr>
                                    </p:animEffect>
                                  </p:childTnLst>
                                </p:cTn>
                              </p:par>
                            </p:childTnLst>
                          </p:cTn>
                        </p:par>
                        <p:par>
                          <p:cTn id="8" fill="hold">
                            <p:stCondLst>
                              <p:cond delay="2750"/>
                            </p:stCondLst>
                            <p:childTnLst>
                              <p:par>
                                <p:cTn id="9" presetID="10" presetClass="entr" presetSubtype="0" fill="hold" grpId="0" nodeType="afterEffect">
                                  <p:stCondLst>
                                    <p:cond delay="5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dirty="0">
                <a:solidFill>
                  <a:srgbClr val="00B0F0"/>
                </a:solidFill>
              </a:rPr>
              <a:t>The Sending (6:7b)</a:t>
            </a: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884424"/>
            <a:ext cx="11471593" cy="830997"/>
          </a:xfrm>
          <a:prstGeom prst="rect">
            <a:avLst/>
          </a:prstGeom>
          <a:noFill/>
        </p:spPr>
        <p:txBody>
          <a:bodyPr wrap="square" rtlCol="0">
            <a:spAutoFit/>
          </a:bodyPr>
          <a:lstStyle/>
          <a:p>
            <a:pPr algn="just"/>
            <a:r>
              <a:rPr lang="en-US" sz="2400" i="1" dirty="0"/>
              <a:t>and began to send them out in pairs, and gave them authority over the unclean spirits…</a:t>
            </a:r>
            <a:endParaRPr lang="en-US" sz="2400" dirty="0"/>
          </a:p>
        </p:txBody>
      </p:sp>
      <p:sp>
        <p:nvSpPr>
          <p:cNvPr id="4" name="TextBox 3">
            <a:extLst>
              <a:ext uri="{FF2B5EF4-FFF2-40B4-BE49-F238E27FC236}">
                <a16:creationId xmlns:a16="http://schemas.microsoft.com/office/drawing/2014/main" id="{8A0FFB08-549C-4F85-85FF-D333E60330FF}"/>
              </a:ext>
            </a:extLst>
          </p:cNvPr>
          <p:cNvSpPr txBox="1"/>
          <p:nvPr/>
        </p:nvSpPr>
        <p:spPr>
          <a:xfrm>
            <a:off x="392245" y="1801319"/>
            <a:ext cx="11471593" cy="1754326"/>
          </a:xfrm>
          <a:prstGeom prst="rect">
            <a:avLst/>
          </a:prstGeom>
          <a:noFill/>
        </p:spPr>
        <p:txBody>
          <a:bodyPr wrap="square" rtlCol="0">
            <a:spAutoFit/>
          </a:bodyPr>
          <a:lstStyle/>
          <a:p>
            <a:pPr algn="just"/>
            <a:r>
              <a:rPr lang="en-US" sz="3600" dirty="0"/>
              <a:t>The word “send” in our text is “</a:t>
            </a:r>
            <a:r>
              <a:rPr lang="en-US" sz="3600" dirty="0" err="1"/>
              <a:t>apostellein</a:t>
            </a:r>
            <a:r>
              <a:rPr lang="en-US" sz="3600" dirty="0"/>
              <a:t>” and means “to send out as a representative or ambassador.” </a:t>
            </a:r>
          </a:p>
        </p:txBody>
      </p:sp>
    </p:spTree>
    <p:extLst>
      <p:ext uri="{BB962C8B-B14F-4D97-AF65-F5344CB8AC3E}">
        <p14:creationId xmlns:p14="http://schemas.microsoft.com/office/powerpoint/2010/main" val="186158837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2 Corinthians 5:18-20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72306"/>
            <a:ext cx="11590636" cy="5632311"/>
          </a:xfrm>
          <a:prstGeom prst="rect">
            <a:avLst/>
          </a:prstGeom>
          <a:noFill/>
        </p:spPr>
        <p:txBody>
          <a:bodyPr wrap="square" rtlCol="0">
            <a:spAutoFit/>
          </a:bodyPr>
          <a:lstStyle/>
          <a:p>
            <a:pPr algn="just"/>
            <a:r>
              <a:rPr lang="en-US" sz="3600" i="1" dirty="0"/>
              <a:t>“18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20 Therefore, we are ambassadors for Christ, as though God were making an appeal through us; we beg you on behalf of Christ, be reconciled to God.” </a:t>
            </a:r>
            <a:endParaRPr lang="en-US" sz="3600" dirty="0"/>
          </a:p>
        </p:txBody>
      </p:sp>
    </p:spTree>
    <p:extLst>
      <p:ext uri="{BB962C8B-B14F-4D97-AF65-F5344CB8AC3E}">
        <p14:creationId xmlns:p14="http://schemas.microsoft.com/office/powerpoint/2010/main" val="7365134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5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729</TotalTime>
  <Words>1468</Words>
  <Application>Microsoft Office PowerPoint</Application>
  <PresentationFormat>Widescreen</PresentationFormat>
  <Paragraphs>72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Wingdings</vt:lpstr>
      <vt:lpstr>Wingdings 3</vt:lpstr>
      <vt:lpstr>Ion</vt:lpstr>
      <vt:lpstr>PowerPoint Presentation</vt:lpstr>
      <vt:lpstr>PowerPoint Presentation</vt:lpstr>
      <vt:lpstr>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68</cp:revision>
  <dcterms:created xsi:type="dcterms:W3CDTF">2018-07-19T20:40:08Z</dcterms:created>
  <dcterms:modified xsi:type="dcterms:W3CDTF">2019-02-09T19:11:25Z</dcterms:modified>
</cp:coreProperties>
</file>