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413" r:id="rId3"/>
    <p:sldId id="414" r:id="rId4"/>
    <p:sldId id="397" r:id="rId5"/>
    <p:sldId id="391" r:id="rId6"/>
    <p:sldId id="401" r:id="rId7"/>
    <p:sldId id="415" r:id="rId8"/>
    <p:sldId id="416" r:id="rId9"/>
    <p:sldId id="417" r:id="rId10"/>
    <p:sldId id="418" r:id="rId11"/>
    <p:sldId id="410" r:id="rId12"/>
    <p:sldId id="41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1/19/2019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1/19/2019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1/19/2019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1/19/2019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1/19/2019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1/19/2019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849655" y="864296"/>
            <a:ext cx="5987441" cy="1323439"/>
          </a:xfrm>
          <a:prstGeom prst="rect">
            <a:avLst/>
          </a:prstGeom>
          <a:noFill/>
        </p:spPr>
        <p:txBody>
          <a:bodyPr wrap="square" rtlCol="0">
            <a:spAutoFit/>
          </a:bodyPr>
          <a:lstStyle/>
          <a:p>
            <a:pPr algn="ctr"/>
            <a:r>
              <a:rPr lang="en-US" sz="4000" b="1" dirty="0"/>
              <a:t>Unbelievable Unbelief</a:t>
            </a:r>
          </a:p>
          <a:p>
            <a:pPr algn="ctr"/>
            <a:r>
              <a:rPr lang="en-US" sz="4000" b="1" dirty="0"/>
              <a:t>Mark 6:1-6</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startAt="4"/>
            </a:pPr>
            <a:r>
              <a:rPr lang="en-US" sz="3200" b="1" dirty="0">
                <a:solidFill>
                  <a:srgbClr val="00B0F0"/>
                </a:solidFill>
              </a:rPr>
              <a:t>Jesus was amazed by the people’s perfidiousness (6:6)</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419725" y="1424070"/>
            <a:ext cx="11471593" cy="954107"/>
          </a:xfrm>
          <a:prstGeom prst="rect">
            <a:avLst/>
          </a:prstGeom>
          <a:noFill/>
        </p:spPr>
        <p:txBody>
          <a:bodyPr wrap="square" rtlCol="0">
            <a:spAutoFit/>
          </a:bodyPr>
          <a:lstStyle/>
          <a:p>
            <a:pPr algn="just"/>
            <a:r>
              <a:rPr lang="en-US" sz="2800" i="1" dirty="0"/>
              <a:t>And He wondered at their unbelief. And He was going around the villages teaching.</a:t>
            </a:r>
            <a:endParaRPr lang="en-US" sz="2800" dirty="0"/>
          </a:p>
        </p:txBody>
      </p:sp>
      <p:sp>
        <p:nvSpPr>
          <p:cNvPr id="4" name="TextBox 3">
            <a:extLst>
              <a:ext uri="{FF2B5EF4-FFF2-40B4-BE49-F238E27FC236}">
                <a16:creationId xmlns:a16="http://schemas.microsoft.com/office/drawing/2014/main" id="{A5D5D407-4903-4F3C-9BDB-3BA496DF3647}"/>
              </a:ext>
            </a:extLst>
          </p:cNvPr>
          <p:cNvSpPr txBox="1"/>
          <p:nvPr/>
        </p:nvSpPr>
        <p:spPr>
          <a:xfrm>
            <a:off x="377255" y="3375283"/>
            <a:ext cx="11471593" cy="1815882"/>
          </a:xfrm>
          <a:prstGeom prst="rect">
            <a:avLst/>
          </a:prstGeom>
          <a:noFill/>
        </p:spPr>
        <p:txBody>
          <a:bodyPr wrap="square" rtlCol="0">
            <a:spAutoFit/>
          </a:bodyPr>
          <a:lstStyle/>
          <a:p>
            <a:pPr algn="just"/>
            <a:r>
              <a:rPr lang="en-US" sz="2800" dirty="0"/>
              <a:t>What amazes Jesus about humanity is NOT its sinfulness or its propensity for evil; BUT what amazes Him is humanity’s hardness of heart and unwillingness to believe Him – even in the face of His profound words and His powerful works. </a:t>
            </a:r>
          </a:p>
        </p:txBody>
      </p:sp>
      <p:sp>
        <p:nvSpPr>
          <p:cNvPr id="5" name="TextBox 4">
            <a:extLst>
              <a:ext uri="{FF2B5EF4-FFF2-40B4-BE49-F238E27FC236}">
                <a16:creationId xmlns:a16="http://schemas.microsoft.com/office/drawing/2014/main" id="{27682F93-B213-4211-86CB-65D20F8CD6E0}"/>
              </a:ext>
            </a:extLst>
          </p:cNvPr>
          <p:cNvSpPr txBox="1"/>
          <p:nvPr/>
        </p:nvSpPr>
        <p:spPr>
          <a:xfrm>
            <a:off x="439715" y="5401451"/>
            <a:ext cx="11471593" cy="954107"/>
          </a:xfrm>
          <a:prstGeom prst="rect">
            <a:avLst/>
          </a:prstGeom>
          <a:noFill/>
        </p:spPr>
        <p:txBody>
          <a:bodyPr wrap="square" rtlCol="0">
            <a:spAutoFit/>
          </a:bodyPr>
          <a:lstStyle/>
          <a:p>
            <a:pPr algn="just"/>
            <a:r>
              <a:rPr lang="en-US" sz="2800" dirty="0"/>
              <a:t>Sin is irrational and unreasonable in light of who God is and what He has done to show mercy, grace and give life. </a:t>
            </a:r>
          </a:p>
        </p:txBody>
      </p:sp>
      <p:sp>
        <p:nvSpPr>
          <p:cNvPr id="6" name="TextBox 5">
            <a:extLst>
              <a:ext uri="{FF2B5EF4-FFF2-40B4-BE49-F238E27FC236}">
                <a16:creationId xmlns:a16="http://schemas.microsoft.com/office/drawing/2014/main" id="{411C5CB9-295D-49FC-9D69-ADE613C0C199}"/>
              </a:ext>
            </a:extLst>
          </p:cNvPr>
          <p:cNvSpPr txBox="1"/>
          <p:nvPr/>
        </p:nvSpPr>
        <p:spPr>
          <a:xfrm>
            <a:off x="377255" y="2399676"/>
            <a:ext cx="11471593" cy="523220"/>
          </a:xfrm>
          <a:prstGeom prst="rect">
            <a:avLst/>
          </a:prstGeom>
          <a:noFill/>
        </p:spPr>
        <p:txBody>
          <a:bodyPr wrap="square" rtlCol="0">
            <a:spAutoFit/>
          </a:bodyPr>
          <a:lstStyle/>
          <a:p>
            <a:pPr algn="ctr"/>
            <a:r>
              <a:rPr lang="en-US" sz="2800" b="1" dirty="0">
                <a:solidFill>
                  <a:srgbClr val="FF0000"/>
                </a:solidFill>
              </a:rPr>
              <a:t>perfidiousness = deliberately faithless; treasonously unbelieving</a:t>
            </a:r>
          </a:p>
        </p:txBody>
      </p:sp>
    </p:spTree>
    <p:extLst>
      <p:ext uri="{BB962C8B-B14F-4D97-AF65-F5344CB8AC3E}">
        <p14:creationId xmlns:p14="http://schemas.microsoft.com/office/powerpoint/2010/main" val="3181811388"/>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250"/>
                            </p:stCondLst>
                            <p:childTnLst>
                              <p:par>
                                <p:cTn id="10" presetID="10" presetClass="entr" presetSubtype="0" fill="hold" grpId="0" nodeType="afterEffect">
                                  <p:stCondLst>
                                    <p:cond delay="75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3250"/>
                                        <p:tgtEl>
                                          <p:spTgt spid="2">
                                            <p:txEl>
                                              <p:pRg st="0" end="0"/>
                                            </p:txEl>
                                          </p:spTgt>
                                        </p:tgtEl>
                                      </p:cBhvr>
                                    </p:animEffect>
                                  </p:childTnLst>
                                </p:cTn>
                              </p:par>
                            </p:childTnLst>
                          </p:cTn>
                        </p:par>
                        <p:par>
                          <p:cTn id="13" fill="hold">
                            <p:stCondLst>
                              <p:cond delay="7250"/>
                            </p:stCondLst>
                            <p:childTnLst>
                              <p:par>
                                <p:cTn id="14" presetID="10" presetClass="entr" presetSubtype="0" fill="hold" grpId="0" nodeType="afterEffect">
                                  <p:stCondLst>
                                    <p:cond delay="325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325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325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3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uiExpand="1" build="p"/>
      <p:bldP spid="4" grpId="0" uiExpand="1" build="p"/>
      <p:bldP spid="5" grpId="0" uiExpand="1" build="p"/>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AutoNum type="romanUcPeriod"/>
            </a:pPr>
            <a:r>
              <a:rPr lang="en-US" sz="3600" b="1" dirty="0">
                <a:solidFill>
                  <a:srgbClr val="00B0F0"/>
                </a:solidFill>
              </a:rPr>
              <a:t>The people were </a:t>
            </a:r>
            <a:r>
              <a:rPr lang="en-US" sz="3600" b="1" u="sng" dirty="0">
                <a:solidFill>
                  <a:srgbClr val="00B0F0"/>
                </a:solidFill>
              </a:rPr>
              <a:t>astonished</a:t>
            </a:r>
            <a:r>
              <a:rPr lang="en-US" sz="3600" b="1" dirty="0">
                <a:solidFill>
                  <a:srgbClr val="00B0F0"/>
                </a:solidFill>
              </a:rPr>
              <a:t> by Jesus’ preaching (6:2)</a:t>
            </a:r>
          </a:p>
          <a:p>
            <a:pPr marL="857250" indent="-857250" algn="just">
              <a:buClr>
                <a:srgbClr val="00B0F0"/>
              </a:buClr>
              <a:buSzPct val="100000"/>
              <a:buAutoNum type="romanUcPeriod"/>
            </a:pPr>
            <a:r>
              <a:rPr lang="en-US" sz="3600" b="1" dirty="0">
                <a:solidFill>
                  <a:srgbClr val="00B0F0"/>
                </a:solidFill>
              </a:rPr>
              <a:t>The people were </a:t>
            </a:r>
            <a:r>
              <a:rPr lang="en-US" sz="3600" b="1" u="sng" dirty="0">
                <a:solidFill>
                  <a:srgbClr val="00B0F0"/>
                </a:solidFill>
              </a:rPr>
              <a:t>offended</a:t>
            </a:r>
            <a:r>
              <a:rPr lang="en-US" sz="3600" b="1" dirty="0">
                <a:solidFill>
                  <a:srgbClr val="00B0F0"/>
                </a:solidFill>
              </a:rPr>
              <a:t> by Jesus’ person (6:3-4)</a:t>
            </a:r>
          </a:p>
          <a:p>
            <a:pPr marL="857250" indent="-857250" algn="just">
              <a:buClr>
                <a:srgbClr val="00B0F0"/>
              </a:buClr>
              <a:buSzPct val="100000"/>
              <a:buAutoNum type="romanUcPeriod"/>
            </a:pPr>
            <a:r>
              <a:rPr lang="en-US" sz="3600" b="1" dirty="0">
                <a:solidFill>
                  <a:srgbClr val="00B0F0"/>
                </a:solidFill>
              </a:rPr>
              <a:t>The people </a:t>
            </a:r>
            <a:r>
              <a:rPr lang="en-US" sz="3600" b="1" u="sng" dirty="0">
                <a:solidFill>
                  <a:srgbClr val="00B0F0"/>
                </a:solidFill>
              </a:rPr>
              <a:t>forfeited</a:t>
            </a:r>
            <a:r>
              <a:rPr lang="en-US" sz="3600" b="1" dirty="0">
                <a:solidFill>
                  <a:srgbClr val="00B0F0"/>
                </a:solidFill>
              </a:rPr>
              <a:t> Jesus’ power (6:5)</a:t>
            </a:r>
          </a:p>
          <a:p>
            <a:pPr marL="857250" indent="-857250" algn="just">
              <a:buClr>
                <a:srgbClr val="00B0F0"/>
              </a:buClr>
              <a:buSzPct val="100000"/>
              <a:buAutoNum type="romanUcPeriod"/>
            </a:pPr>
            <a:r>
              <a:rPr lang="en-US" sz="3600" b="1" dirty="0">
                <a:solidFill>
                  <a:srgbClr val="00B0F0"/>
                </a:solidFill>
              </a:rPr>
              <a:t>Jesus was </a:t>
            </a:r>
            <a:r>
              <a:rPr lang="en-US" sz="3600" b="1" u="sng" dirty="0">
                <a:solidFill>
                  <a:srgbClr val="00B0F0"/>
                </a:solidFill>
              </a:rPr>
              <a:t>amazed</a:t>
            </a:r>
            <a:r>
              <a:rPr lang="en-US" sz="3600" b="1" dirty="0">
                <a:solidFill>
                  <a:srgbClr val="00B0F0"/>
                </a:solidFill>
              </a:rPr>
              <a:t> by the people’s perfidiousness (6:6)</a:t>
            </a:r>
          </a:p>
        </p:txBody>
      </p:sp>
    </p:spTree>
    <p:extLst>
      <p:ext uri="{BB962C8B-B14F-4D97-AF65-F5344CB8AC3E}">
        <p14:creationId xmlns:p14="http://schemas.microsoft.com/office/powerpoint/2010/main" val="445861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3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32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40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3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3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7250"/>
                            </p:stCondLst>
                            <p:childTnLst>
                              <p:par>
                                <p:cTn id="15" presetID="2" presetClass="entr" presetSubtype="4"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32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32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25586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00B0F0"/>
                </a:solidFill>
              </a:rPr>
              <a:t>Mark 6:1-6</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827336"/>
            <a:ext cx="11590636" cy="5693866"/>
          </a:xfrm>
          <a:prstGeom prst="rect">
            <a:avLst/>
          </a:prstGeom>
          <a:noFill/>
        </p:spPr>
        <p:txBody>
          <a:bodyPr wrap="square" rtlCol="0">
            <a:spAutoFit/>
          </a:bodyPr>
          <a:lstStyle/>
          <a:p>
            <a:pPr algn="just"/>
            <a:r>
              <a:rPr lang="en-US" sz="2800" i="1" dirty="0"/>
              <a:t>1 Jesus went out from there and came into His hometown; and His disciples followed Him. 2 When the Sabbath came, He began to teach in the synagogue; and the many listeners were astonished, saying, "Where did this man get these things, and what is this wisdom given to Him, and such miracles as these performed by His hands? 3 "Is not this the carpenter, the son of Mary, and brother of James and </a:t>
            </a:r>
            <a:r>
              <a:rPr lang="en-US" sz="2800" i="1" dirty="0" err="1"/>
              <a:t>Joses</a:t>
            </a:r>
            <a:r>
              <a:rPr lang="en-US" sz="2800" i="1" dirty="0"/>
              <a:t> and Judas and Simon? Are not His sisters here with us?" And they took offense at Him. 4 Jesus said to them, "A prophet is not without honor except in his hometown and among his own relatives and in his own household." 5 And He could do no miracle there except that He laid His hands on a few sick people and healed them. 6 And He wondered at their unbelief. And He was going around the villages teaching. </a:t>
            </a:r>
            <a:endParaRPr lang="en-US" sz="2800" dirty="0"/>
          </a:p>
        </p:txBody>
      </p:sp>
    </p:spTree>
    <p:extLst>
      <p:ext uri="{BB962C8B-B14F-4D97-AF65-F5344CB8AC3E}">
        <p14:creationId xmlns:p14="http://schemas.microsoft.com/office/powerpoint/2010/main" val="197753973"/>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3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r>
              <a:rPr lang="en-US" sz="3600" b="1" dirty="0">
                <a:solidFill>
                  <a:srgbClr val="00B0F0"/>
                </a:solidFill>
              </a:rPr>
              <a:t>Luke 4:22; 28-30</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827336"/>
            <a:ext cx="11590636" cy="5016758"/>
          </a:xfrm>
          <a:prstGeom prst="rect">
            <a:avLst/>
          </a:prstGeom>
          <a:noFill/>
        </p:spPr>
        <p:txBody>
          <a:bodyPr wrap="square" rtlCol="0">
            <a:spAutoFit/>
          </a:bodyPr>
          <a:lstStyle/>
          <a:p>
            <a:pPr algn="just"/>
            <a:r>
              <a:rPr lang="en-US" sz="3200" i="1" dirty="0"/>
              <a:t>“22 speaking well of Him, and wondering at the gracious words which were falling from His lips; and they were saying, ‘Is this not Joseph's son?’” </a:t>
            </a:r>
          </a:p>
          <a:p>
            <a:pPr algn="just"/>
            <a:endParaRPr lang="en-US" sz="3200" i="1" dirty="0"/>
          </a:p>
          <a:p>
            <a:pPr algn="just"/>
            <a:r>
              <a:rPr lang="en-US" sz="3200" i="1" dirty="0"/>
              <a:t>“28 And all the people in the synagogue were filled with rage as they heard these things; 29 and they got up and drove Him out of the city, and led Him to the brow of the hill on which their city had been built, in order to throw Him down the cliff. 30 But passing through their midst, He went His way.”</a:t>
            </a:r>
            <a:r>
              <a:rPr lang="en-US" sz="3200" dirty="0"/>
              <a:t> </a:t>
            </a:r>
          </a:p>
        </p:txBody>
      </p:sp>
    </p:spTree>
    <p:extLst>
      <p:ext uri="{BB962C8B-B14F-4D97-AF65-F5344CB8AC3E}">
        <p14:creationId xmlns:p14="http://schemas.microsoft.com/office/powerpoint/2010/main" val="3932599454"/>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3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32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11412728" cy="1400530"/>
          </a:xfrm>
        </p:spPr>
        <p:txBody>
          <a:bodyPr/>
          <a:lstStyle/>
          <a:p>
            <a:pPr algn="ctr"/>
            <a:r>
              <a:rPr lang="en-US" sz="4400" b="1" dirty="0">
                <a:solidFill>
                  <a:srgbClr val="00B0F0"/>
                </a:solidFill>
              </a:rPr>
              <a:t>Big Idea</a:t>
            </a:r>
          </a:p>
        </p:txBody>
      </p:sp>
      <p:sp>
        <p:nvSpPr>
          <p:cNvPr id="4" name="TextBox 3">
            <a:extLst>
              <a:ext uri="{FF2B5EF4-FFF2-40B4-BE49-F238E27FC236}">
                <a16:creationId xmlns:a16="http://schemas.microsoft.com/office/drawing/2014/main" id="{F6B50F49-FE59-45E0-9B84-B9A80BF4423B}"/>
              </a:ext>
            </a:extLst>
          </p:cNvPr>
          <p:cNvSpPr txBox="1"/>
          <p:nvPr/>
        </p:nvSpPr>
        <p:spPr>
          <a:xfrm>
            <a:off x="374264" y="1425479"/>
            <a:ext cx="11590638" cy="2308324"/>
          </a:xfrm>
          <a:prstGeom prst="rect">
            <a:avLst/>
          </a:prstGeom>
          <a:noFill/>
        </p:spPr>
        <p:txBody>
          <a:bodyPr wrap="square" rtlCol="0">
            <a:spAutoFit/>
          </a:bodyPr>
          <a:lstStyle/>
          <a:p>
            <a:pPr algn="just"/>
            <a:r>
              <a:rPr lang="en-US" sz="3600" i="1" dirty="0"/>
              <a:t>The people of Nazareth demonstrate people’s capacity to reject what is clearly and reasonably before them, something that causes Jesus to wonder at unbelief</a:t>
            </a:r>
            <a:endParaRPr lang="en-US" sz="3600" dirty="0"/>
          </a:p>
        </p:txBody>
      </p:sp>
    </p:spTree>
    <p:extLst>
      <p:ext uri="{BB962C8B-B14F-4D97-AF65-F5344CB8AC3E}">
        <p14:creationId xmlns:p14="http://schemas.microsoft.com/office/powerpoint/2010/main" val="433518382"/>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3200" b="1" dirty="0">
                <a:solidFill>
                  <a:srgbClr val="00B0F0"/>
                </a:solidFill>
              </a:rPr>
              <a:t>The people were </a:t>
            </a:r>
            <a:r>
              <a:rPr lang="en-US" sz="3200" b="1" u="sng" dirty="0">
                <a:solidFill>
                  <a:srgbClr val="00B0F0"/>
                </a:solidFill>
              </a:rPr>
              <a:t>astonished</a:t>
            </a:r>
            <a:r>
              <a:rPr lang="en-US" sz="3200" b="1" dirty="0">
                <a:solidFill>
                  <a:srgbClr val="00B0F0"/>
                </a:solidFill>
              </a:rPr>
              <a:t> by Jesus’ preaching (6:2)</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419725" y="1603948"/>
            <a:ext cx="11471593" cy="1569660"/>
          </a:xfrm>
          <a:prstGeom prst="rect">
            <a:avLst/>
          </a:prstGeom>
          <a:noFill/>
        </p:spPr>
        <p:txBody>
          <a:bodyPr wrap="square" rtlCol="0">
            <a:spAutoFit/>
          </a:bodyPr>
          <a:lstStyle/>
          <a:p>
            <a:pPr marL="514350" indent="-514350" algn="just">
              <a:buAutoNum type="alphaUcPeriod"/>
            </a:pPr>
            <a:r>
              <a:rPr lang="en-US" sz="3200" dirty="0"/>
              <a:t>They were astonished by His words</a:t>
            </a:r>
          </a:p>
          <a:p>
            <a:pPr marL="514350" indent="-514350" algn="just">
              <a:buAutoNum type="alphaUcPeriod"/>
            </a:pPr>
            <a:r>
              <a:rPr lang="en-US" sz="3200" dirty="0"/>
              <a:t>They were astonished by His wisdom</a:t>
            </a:r>
          </a:p>
          <a:p>
            <a:pPr marL="514350" indent="-514350" algn="just">
              <a:buAutoNum type="alphaUcPeriod"/>
            </a:pPr>
            <a:r>
              <a:rPr lang="en-US" sz="3200" dirty="0"/>
              <a:t>They were astonished by His works</a:t>
            </a:r>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325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325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32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9404723" cy="1400530"/>
          </a:xfrm>
        </p:spPr>
        <p:txBody>
          <a:bodyPr/>
          <a:lstStyle/>
          <a:p>
            <a:r>
              <a:rPr lang="en-US" sz="4400" b="1" dirty="0">
                <a:solidFill>
                  <a:schemeClr val="tx1"/>
                </a:solidFill>
              </a:rPr>
              <a:t>Astonishing Thoughts</a:t>
            </a:r>
          </a:p>
        </p:txBody>
      </p:sp>
      <p:sp>
        <p:nvSpPr>
          <p:cNvPr id="4" name="TextBox 3">
            <a:extLst>
              <a:ext uri="{FF2B5EF4-FFF2-40B4-BE49-F238E27FC236}">
                <a16:creationId xmlns:a16="http://schemas.microsoft.com/office/drawing/2014/main" id="{F6B50F49-FE59-45E0-9B84-B9A80BF4423B}"/>
              </a:ext>
            </a:extLst>
          </p:cNvPr>
          <p:cNvSpPr txBox="1"/>
          <p:nvPr/>
        </p:nvSpPr>
        <p:spPr>
          <a:xfrm>
            <a:off x="374264" y="1289583"/>
            <a:ext cx="11590638" cy="5016758"/>
          </a:xfrm>
          <a:prstGeom prst="rect">
            <a:avLst/>
          </a:prstGeom>
          <a:noFill/>
        </p:spPr>
        <p:txBody>
          <a:bodyPr wrap="square" rtlCol="0">
            <a:spAutoFit/>
          </a:bodyPr>
          <a:lstStyle/>
          <a:p>
            <a:pPr marL="457200" lvl="0" indent="-457200" algn="just">
              <a:buFont typeface="Wingdings" panose="05000000000000000000" pitchFamily="2" charset="2"/>
              <a:buChar char="§"/>
            </a:pPr>
            <a:r>
              <a:rPr lang="en-US" sz="3200" i="1" dirty="0"/>
              <a:t>Every person is a sinner, missing the Creator’s mark or intention for him/her (Romans 3:10-20; Galatians 3:22)</a:t>
            </a:r>
            <a:endParaRPr lang="en-US" sz="3200" dirty="0"/>
          </a:p>
          <a:p>
            <a:pPr marL="457200" lvl="0" indent="-457200" algn="just">
              <a:buFont typeface="Wingdings" panose="05000000000000000000" pitchFamily="2" charset="2"/>
              <a:buChar char="§"/>
            </a:pPr>
            <a:r>
              <a:rPr lang="en-US" sz="3200" i="1" dirty="0"/>
              <a:t>Every person left in his/her sins is bound for eternal punishment (Romans 2:8-9; Romans 6:23; Psalm 9:17)</a:t>
            </a:r>
            <a:endParaRPr lang="en-US" sz="3200" dirty="0"/>
          </a:p>
          <a:p>
            <a:pPr marL="457200" lvl="0" indent="-457200" algn="just">
              <a:buFont typeface="Wingdings" panose="05000000000000000000" pitchFamily="2" charset="2"/>
              <a:buChar char="§"/>
            </a:pPr>
            <a:r>
              <a:rPr lang="en-US" sz="3200" i="1" dirty="0"/>
              <a:t>There is only one Way to be saved from the power, penalty, and presence of sin – believe on the Lord Jesus Christ (John 14:6; Acts 4:12; 1 John 2:23; 5:12; Romans 10:9-10).</a:t>
            </a:r>
            <a:endParaRPr lang="en-US" sz="3200" dirty="0"/>
          </a:p>
          <a:p>
            <a:pPr marL="457200" lvl="0" indent="-457200" algn="just">
              <a:buFont typeface="Wingdings" panose="05000000000000000000" pitchFamily="2" charset="2"/>
              <a:buChar char="§"/>
            </a:pPr>
            <a:r>
              <a:rPr lang="en-US" sz="3200" i="1" dirty="0"/>
              <a:t>All other “religions” are false and lead a person to eternal condemnation (John 3:18; 36)</a:t>
            </a:r>
            <a:endParaRPr lang="en-US" sz="3200" dirty="0"/>
          </a:p>
        </p:txBody>
      </p:sp>
    </p:spTree>
    <p:extLst>
      <p:ext uri="{BB962C8B-B14F-4D97-AF65-F5344CB8AC3E}">
        <p14:creationId xmlns:p14="http://schemas.microsoft.com/office/powerpoint/2010/main" val="898761613"/>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7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par>
                          <p:cTn id="12" fill="hold">
                            <p:stCondLst>
                              <p:cond delay="5250"/>
                            </p:stCondLst>
                            <p:childTnLst>
                              <p:par>
                                <p:cTn id="13" presetID="10" presetClass="entr" presetSubtype="0" fill="hold" grpId="0" nodeType="afterEffect">
                                  <p:stCondLst>
                                    <p:cond delay="17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childTnLst>
                                </p:cTn>
                              </p:par>
                            </p:childTnLst>
                          </p:cTn>
                        </p:par>
                        <p:par>
                          <p:cTn id="16" fill="hold">
                            <p:stCondLst>
                              <p:cond delay="8750"/>
                            </p:stCondLst>
                            <p:childTnLst>
                              <p:par>
                                <p:cTn id="17" presetID="10" presetClass="entr" presetSubtype="0" fill="hold" grpId="0" nodeType="afterEffect">
                                  <p:stCondLst>
                                    <p:cond delay="175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startAt="2"/>
            </a:pPr>
            <a:r>
              <a:rPr lang="en-US" sz="3200" b="1" dirty="0">
                <a:solidFill>
                  <a:srgbClr val="00B0F0"/>
                </a:solidFill>
              </a:rPr>
              <a:t>The people were </a:t>
            </a:r>
            <a:r>
              <a:rPr lang="en-US" sz="3200" b="1" u="sng" dirty="0">
                <a:solidFill>
                  <a:srgbClr val="00B0F0"/>
                </a:solidFill>
              </a:rPr>
              <a:t>offended</a:t>
            </a:r>
            <a:r>
              <a:rPr lang="en-US" sz="3200" b="1" dirty="0">
                <a:solidFill>
                  <a:srgbClr val="00B0F0"/>
                </a:solidFill>
              </a:rPr>
              <a:t> by Jesus’ Person (6:3-4)</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419725" y="1019334"/>
            <a:ext cx="11471593" cy="1569660"/>
          </a:xfrm>
          <a:prstGeom prst="rect">
            <a:avLst/>
          </a:prstGeom>
          <a:noFill/>
        </p:spPr>
        <p:txBody>
          <a:bodyPr wrap="square" rtlCol="0">
            <a:spAutoFit/>
          </a:bodyPr>
          <a:lstStyle/>
          <a:p>
            <a:pPr marL="514350" indent="-514350" algn="just">
              <a:buAutoNum type="alphaUcPeriod"/>
            </a:pPr>
            <a:r>
              <a:rPr lang="en-US" sz="3200" dirty="0"/>
              <a:t>They rejected His education</a:t>
            </a:r>
          </a:p>
          <a:p>
            <a:pPr marL="514350" indent="-514350" algn="just">
              <a:buAutoNum type="alphaUcPeriod"/>
            </a:pPr>
            <a:r>
              <a:rPr lang="en-US" sz="3200" dirty="0"/>
              <a:t>They rejection His occupation</a:t>
            </a:r>
          </a:p>
          <a:p>
            <a:pPr marL="514350" indent="-514350" algn="just">
              <a:buAutoNum type="alphaUcPeriod"/>
            </a:pPr>
            <a:r>
              <a:rPr lang="en-US" sz="3200" dirty="0"/>
              <a:t>They rejected His heritage</a:t>
            </a:r>
          </a:p>
        </p:txBody>
      </p:sp>
    </p:spTree>
    <p:extLst>
      <p:ext uri="{BB962C8B-B14F-4D97-AF65-F5344CB8AC3E}">
        <p14:creationId xmlns:p14="http://schemas.microsoft.com/office/powerpoint/2010/main" val="671659765"/>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325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325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32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10253762" cy="1400530"/>
          </a:xfrm>
        </p:spPr>
        <p:txBody>
          <a:bodyPr/>
          <a:lstStyle/>
          <a:p>
            <a:r>
              <a:rPr lang="en-US" sz="4400" b="1" dirty="0">
                <a:solidFill>
                  <a:schemeClr val="tx1"/>
                </a:solidFill>
              </a:rPr>
              <a:t>Essential Truths that tend to offend:</a:t>
            </a:r>
          </a:p>
        </p:txBody>
      </p:sp>
      <p:sp>
        <p:nvSpPr>
          <p:cNvPr id="4" name="TextBox 3">
            <a:extLst>
              <a:ext uri="{FF2B5EF4-FFF2-40B4-BE49-F238E27FC236}">
                <a16:creationId xmlns:a16="http://schemas.microsoft.com/office/drawing/2014/main" id="{F6B50F49-FE59-45E0-9B84-B9A80BF4423B}"/>
              </a:ext>
            </a:extLst>
          </p:cNvPr>
          <p:cNvSpPr txBox="1"/>
          <p:nvPr/>
        </p:nvSpPr>
        <p:spPr>
          <a:xfrm>
            <a:off x="374264" y="1289583"/>
            <a:ext cx="11590638" cy="4893647"/>
          </a:xfrm>
          <a:prstGeom prst="rect">
            <a:avLst/>
          </a:prstGeom>
          <a:noFill/>
        </p:spPr>
        <p:txBody>
          <a:bodyPr wrap="square" rtlCol="0">
            <a:spAutoFit/>
          </a:bodyPr>
          <a:lstStyle/>
          <a:p>
            <a:pPr marL="285750" lvl="0" indent="-285750" algn="just">
              <a:buFont typeface="Wingdings" panose="05000000000000000000" pitchFamily="2" charset="2"/>
              <a:buChar char="§"/>
            </a:pPr>
            <a:r>
              <a:rPr lang="en-US" sz="2400" dirty="0"/>
              <a:t>Jesus is God in the flesh (John 1:1, 14)</a:t>
            </a:r>
          </a:p>
          <a:p>
            <a:pPr marL="285750" lvl="0" indent="-285750" algn="just">
              <a:buFont typeface="Wingdings" panose="05000000000000000000" pitchFamily="2" charset="2"/>
              <a:buChar char="§"/>
            </a:pPr>
            <a:r>
              <a:rPr lang="en-US" sz="2400" dirty="0"/>
              <a:t>Jesus was born of a virgin (Isaiah 7:14; Luke 1:25-38)</a:t>
            </a:r>
          </a:p>
          <a:p>
            <a:pPr marL="285750" lvl="0" indent="-285750" algn="just">
              <a:buFont typeface="Wingdings" panose="05000000000000000000" pitchFamily="2" charset="2"/>
              <a:buChar char="§"/>
            </a:pPr>
            <a:r>
              <a:rPr lang="en-US" sz="2400" dirty="0"/>
              <a:t>Jesus lived a perfect and sinless life (2 Corinthian 5:21; 1 Peter 2:22)</a:t>
            </a:r>
          </a:p>
          <a:p>
            <a:pPr marL="285750" lvl="0" indent="-285750" algn="just">
              <a:buFont typeface="Wingdings" panose="05000000000000000000" pitchFamily="2" charset="2"/>
              <a:buChar char="§"/>
            </a:pPr>
            <a:r>
              <a:rPr lang="en-US" sz="2400" dirty="0"/>
              <a:t>Jesus died on the cross as the sinner’s substitute, taking the sinners punishment (2 Corinthians 5:21; 1 Peter 2:24; John 1:29)</a:t>
            </a:r>
          </a:p>
          <a:p>
            <a:pPr marL="285750" lvl="0" indent="-285750" algn="just">
              <a:buFont typeface="Wingdings" panose="05000000000000000000" pitchFamily="2" charset="2"/>
              <a:buChar char="§"/>
            </a:pPr>
            <a:r>
              <a:rPr lang="en-US" sz="2400" dirty="0"/>
              <a:t>Jesus rose from the dead after three days (Matthew 28:1-6)</a:t>
            </a:r>
          </a:p>
          <a:p>
            <a:pPr marL="285750" lvl="0" indent="-285750" algn="just">
              <a:buFont typeface="Wingdings" panose="05000000000000000000" pitchFamily="2" charset="2"/>
              <a:buChar char="§"/>
            </a:pPr>
            <a:r>
              <a:rPr lang="en-US" sz="2400" dirty="0"/>
              <a:t>Jesus ascended into heaven and sat down at the Father’s right hand (Hebrews 1:3; 10:12)</a:t>
            </a:r>
          </a:p>
          <a:p>
            <a:pPr marL="285750" lvl="0" indent="-285750" algn="just">
              <a:buFont typeface="Wingdings" panose="05000000000000000000" pitchFamily="2" charset="2"/>
              <a:buChar char="§"/>
            </a:pPr>
            <a:r>
              <a:rPr lang="en-US" sz="2400" dirty="0"/>
              <a:t>Jesus is returning to this world to receive His people to Himself (1 Thessalonians 4:13-18)</a:t>
            </a:r>
          </a:p>
          <a:p>
            <a:pPr marL="285750" lvl="0" indent="-285750" algn="just">
              <a:buFont typeface="Wingdings" panose="05000000000000000000" pitchFamily="2" charset="2"/>
              <a:buChar char="§"/>
            </a:pPr>
            <a:r>
              <a:rPr lang="en-US" sz="2400" dirty="0"/>
              <a:t>Jesus Christ is the King of kings and the Lord of lords (Revelation 19:16)</a:t>
            </a:r>
          </a:p>
          <a:p>
            <a:pPr marL="285750" lvl="0" indent="-285750" algn="just">
              <a:buFont typeface="Wingdings" panose="05000000000000000000" pitchFamily="2" charset="2"/>
              <a:buChar char="§"/>
            </a:pPr>
            <a:r>
              <a:rPr lang="en-US" sz="2400" dirty="0"/>
              <a:t>Jesus Christ is the only Way of reconciliation with our Creator God and Heavenly Father (John 14:6).</a:t>
            </a:r>
          </a:p>
        </p:txBody>
      </p:sp>
    </p:spTree>
    <p:extLst>
      <p:ext uri="{BB962C8B-B14F-4D97-AF65-F5344CB8AC3E}">
        <p14:creationId xmlns:p14="http://schemas.microsoft.com/office/powerpoint/2010/main" val="699289584"/>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7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par>
                          <p:cTn id="12" fill="hold">
                            <p:stCondLst>
                              <p:cond delay="5250"/>
                            </p:stCondLst>
                            <p:childTnLst>
                              <p:par>
                                <p:cTn id="13" presetID="10" presetClass="entr" presetSubtype="0" fill="hold" grpId="0" nodeType="afterEffect">
                                  <p:stCondLst>
                                    <p:cond delay="17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childTnLst>
                                </p:cTn>
                              </p:par>
                            </p:childTnLst>
                          </p:cTn>
                        </p:par>
                        <p:par>
                          <p:cTn id="16" fill="hold">
                            <p:stCondLst>
                              <p:cond delay="8750"/>
                            </p:stCondLst>
                            <p:childTnLst>
                              <p:par>
                                <p:cTn id="17" presetID="10" presetClass="entr" presetSubtype="0" fill="hold" grpId="0" nodeType="afterEffect">
                                  <p:stCondLst>
                                    <p:cond delay="175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750"/>
                                        <p:tgtEl>
                                          <p:spTgt spid="4">
                                            <p:txEl>
                                              <p:pRg st="3" end="3"/>
                                            </p:txEl>
                                          </p:spTgt>
                                        </p:tgtEl>
                                      </p:cBhvr>
                                    </p:animEffect>
                                  </p:childTnLst>
                                </p:cTn>
                              </p:par>
                            </p:childTnLst>
                          </p:cTn>
                        </p:par>
                        <p:par>
                          <p:cTn id="20" fill="hold">
                            <p:stCondLst>
                              <p:cond delay="12250"/>
                            </p:stCondLst>
                            <p:childTnLst>
                              <p:par>
                                <p:cTn id="21" presetID="10" presetClass="entr" presetSubtype="0" fill="hold" grpId="0" nodeType="afterEffect">
                                  <p:stCondLst>
                                    <p:cond delay="175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750"/>
                                        <p:tgtEl>
                                          <p:spTgt spid="4">
                                            <p:txEl>
                                              <p:pRg st="4" end="4"/>
                                            </p:txEl>
                                          </p:spTgt>
                                        </p:tgtEl>
                                      </p:cBhvr>
                                    </p:animEffect>
                                  </p:childTnLst>
                                </p:cTn>
                              </p:par>
                            </p:childTnLst>
                          </p:cTn>
                        </p:par>
                        <p:par>
                          <p:cTn id="24" fill="hold">
                            <p:stCondLst>
                              <p:cond delay="15750"/>
                            </p:stCondLst>
                            <p:childTnLst>
                              <p:par>
                                <p:cTn id="25" presetID="10" presetClass="entr" presetSubtype="0" fill="hold" grpId="0" nodeType="afterEffect">
                                  <p:stCondLst>
                                    <p:cond delay="175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750"/>
                                        <p:tgtEl>
                                          <p:spTgt spid="4">
                                            <p:txEl>
                                              <p:pRg st="5" end="5"/>
                                            </p:txEl>
                                          </p:spTgt>
                                        </p:tgtEl>
                                      </p:cBhvr>
                                    </p:animEffect>
                                  </p:childTnLst>
                                </p:cTn>
                              </p:par>
                            </p:childTnLst>
                          </p:cTn>
                        </p:par>
                        <p:par>
                          <p:cTn id="28" fill="hold">
                            <p:stCondLst>
                              <p:cond delay="19250"/>
                            </p:stCondLst>
                            <p:childTnLst>
                              <p:par>
                                <p:cTn id="29" presetID="10" presetClass="entr" presetSubtype="0" fill="hold" grpId="0" nodeType="afterEffect">
                                  <p:stCondLst>
                                    <p:cond delay="175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750"/>
                                        <p:tgtEl>
                                          <p:spTgt spid="4">
                                            <p:txEl>
                                              <p:pRg st="6" end="6"/>
                                            </p:txEl>
                                          </p:spTgt>
                                        </p:tgtEl>
                                      </p:cBhvr>
                                    </p:animEffect>
                                  </p:childTnLst>
                                </p:cTn>
                              </p:par>
                            </p:childTnLst>
                          </p:cTn>
                        </p:par>
                        <p:par>
                          <p:cTn id="32" fill="hold">
                            <p:stCondLst>
                              <p:cond delay="22750"/>
                            </p:stCondLst>
                            <p:childTnLst>
                              <p:par>
                                <p:cTn id="33" presetID="10" presetClass="entr" presetSubtype="0" fill="hold" grpId="0" nodeType="afterEffect">
                                  <p:stCondLst>
                                    <p:cond delay="175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750"/>
                                        <p:tgtEl>
                                          <p:spTgt spid="4">
                                            <p:txEl>
                                              <p:pRg st="7" end="7"/>
                                            </p:txEl>
                                          </p:spTgt>
                                        </p:tgtEl>
                                      </p:cBhvr>
                                    </p:animEffect>
                                  </p:childTnLst>
                                </p:cTn>
                              </p:par>
                            </p:childTnLst>
                          </p:cTn>
                        </p:par>
                        <p:par>
                          <p:cTn id="36" fill="hold">
                            <p:stCondLst>
                              <p:cond delay="26250"/>
                            </p:stCondLst>
                            <p:childTnLst>
                              <p:par>
                                <p:cTn id="37" presetID="10" presetClass="entr" presetSubtype="0" fill="hold" grpId="0" nodeType="afterEffect">
                                  <p:stCondLst>
                                    <p:cond delay="175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175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startAt="3"/>
            </a:pPr>
            <a:r>
              <a:rPr lang="en-US" sz="3200" b="1" dirty="0">
                <a:solidFill>
                  <a:srgbClr val="00B0F0"/>
                </a:solidFill>
              </a:rPr>
              <a:t>The people were </a:t>
            </a:r>
            <a:r>
              <a:rPr lang="en-US" sz="3200" b="1" u="sng" dirty="0">
                <a:solidFill>
                  <a:srgbClr val="00B0F0"/>
                </a:solidFill>
              </a:rPr>
              <a:t>Forfeited</a:t>
            </a:r>
            <a:r>
              <a:rPr lang="en-US" sz="3200" b="1" dirty="0">
                <a:solidFill>
                  <a:srgbClr val="00B0F0"/>
                </a:solidFill>
              </a:rPr>
              <a:t> Jesus’ Power (6:5)</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419725" y="929394"/>
            <a:ext cx="11471593" cy="954107"/>
          </a:xfrm>
          <a:prstGeom prst="rect">
            <a:avLst/>
          </a:prstGeom>
          <a:noFill/>
        </p:spPr>
        <p:txBody>
          <a:bodyPr wrap="square" rtlCol="0">
            <a:spAutoFit/>
          </a:bodyPr>
          <a:lstStyle/>
          <a:p>
            <a:pPr algn="just"/>
            <a:r>
              <a:rPr lang="en-US" sz="2800" i="1" dirty="0"/>
              <a:t>And He could do no miracle there except that He laid His hands on a few sick people and healed them.</a:t>
            </a:r>
            <a:endParaRPr lang="en-US" sz="2800" dirty="0"/>
          </a:p>
        </p:txBody>
      </p:sp>
    </p:spTree>
    <p:extLst>
      <p:ext uri="{BB962C8B-B14F-4D97-AF65-F5344CB8AC3E}">
        <p14:creationId xmlns:p14="http://schemas.microsoft.com/office/powerpoint/2010/main" val="1440261674"/>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250"/>
                            </p:stCondLst>
                            <p:childTnLst>
                              <p:par>
                                <p:cTn id="10" presetID="10" presetClass="entr" presetSubtype="0" fill="hold" grpId="0" nodeType="afterEffect">
                                  <p:stCondLst>
                                    <p:cond delay="75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3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632</TotalTime>
  <Words>806</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Wingdings</vt:lpstr>
      <vt:lpstr>Wingdings 3</vt:lpstr>
      <vt:lpstr>Ion</vt:lpstr>
      <vt:lpstr>PowerPoint Presentation</vt:lpstr>
      <vt:lpstr>PowerPoint Presentation</vt:lpstr>
      <vt:lpstr>PowerPoint Presentation</vt:lpstr>
      <vt:lpstr>Big Idea</vt:lpstr>
      <vt:lpstr>PowerPoint Presentation</vt:lpstr>
      <vt:lpstr>Astonishing Thoughts</vt:lpstr>
      <vt:lpstr>PowerPoint Presentation</vt:lpstr>
      <vt:lpstr>Essential Truths that tend to offend: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Respond to Jesus?</dc:title>
  <dc:creator>Ed Godfrey</dc:creator>
  <cp:lastModifiedBy>Ed Godfrey</cp:lastModifiedBy>
  <cp:revision>61</cp:revision>
  <dcterms:created xsi:type="dcterms:W3CDTF">2018-07-19T20:40:08Z</dcterms:created>
  <dcterms:modified xsi:type="dcterms:W3CDTF">2019-01-19T17:42:56Z</dcterms:modified>
</cp:coreProperties>
</file>