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9" r:id="rId3"/>
    <p:sldId id="325" r:id="rId4"/>
    <p:sldId id="326" r:id="rId5"/>
    <p:sldId id="261" r:id="rId6"/>
    <p:sldId id="327" r:id="rId7"/>
    <p:sldId id="328" r:id="rId8"/>
    <p:sldId id="329" r:id="rId9"/>
    <p:sldId id="324" r:id="rId10"/>
    <p:sldId id="33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3D7F8-0169-4739-A22E-CBC7D385B5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E237B2-A309-4403-B992-FF4CF88FE5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E3CAF-F648-4BD6-A59B-8EFD69572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FA24-FD9F-49EC-8978-6D2942ECA138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649CF-A3EE-4274-A9A0-4A7F7D806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D73EA3-EB15-470C-832E-DA660D655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C894-18A6-43E7-B64C-B838FF0D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543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AFE4E-8B7D-47A9-B1A6-D685056C9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390F07-6FB5-40F9-A539-A0984BD4D3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E4DC90-703A-4833-83A9-83B2F8C48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FA24-FD9F-49EC-8978-6D2942ECA138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C3C82B-A8D9-41A5-A455-80D59C7F3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280D4-5A84-4713-9FCB-ED81745FD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C894-18A6-43E7-B64C-B838FF0D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110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D5F466-3524-41E2-9E33-86CC075B78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50751B-E65B-423D-9114-1438AB26CF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5BAFF-49A5-4EDA-9934-49AF3793A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FA24-FD9F-49EC-8978-6D2942ECA138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C2B9FB-B23A-4541-A94B-369B7C7BB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2FF92-2DE3-4526-B552-66B70F455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C894-18A6-43E7-B64C-B838FF0D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36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B85EA-7AA3-4C0D-826C-0D9C767B9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F37F4-0C47-48C6-9958-80846A284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ED4A4-8813-481C-B8E5-7EBA82146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FA24-FD9F-49EC-8978-6D2942ECA138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9120D-1597-4582-881B-07FB8D5EE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BAF7A-4AC0-4F0E-BB01-1E0F8A097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C894-18A6-43E7-B64C-B838FF0D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525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B8DB5-A07B-4E7F-AD13-2FF6B8463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009E6E-4299-4C6D-8639-E5318924E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7356E-8340-4244-904A-2A86731BD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FA24-FD9F-49EC-8978-6D2942ECA138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D800E-CEFF-4ABA-B0E5-B68C72321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154E8-C029-4F30-B7DE-55118392F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C894-18A6-43E7-B64C-B838FF0D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176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F6771-1591-4993-ABD4-D7B480920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04727-F1F2-4AF1-844B-4268D1C5F1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4F0B32-E83C-474D-B571-C489EDA611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D68404-D179-41A8-9762-B72B1DCDE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FA24-FD9F-49EC-8978-6D2942ECA138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416D1E-78CE-41FD-A40F-9DF15C2B4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E68559-D699-48F9-828D-A836C8B0A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C894-18A6-43E7-B64C-B838FF0D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962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F3B4A-162C-45EA-99AB-7F0CC2673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4AAD21-629E-4047-8FAC-DD3391CD9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A51DDD-58E0-4A53-96C9-0052CF16A2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5322C5-866A-4290-9A4B-09652BBF09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628BDD-1337-4BEC-907D-F42EE0A6ED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9251E7-960D-4543-B19A-DA2DA9DE5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FA24-FD9F-49EC-8978-6D2942ECA138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E7C809-CF5E-4EAB-A522-F0E25C1F4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1AC0CC-FD54-4D6F-9E86-7FABCB505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C894-18A6-43E7-B64C-B838FF0D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92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A79B4-C98D-463F-B84B-30FA29FB0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042652-FBE4-4D6C-B16C-13B3DC5C8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FA24-FD9F-49EC-8978-6D2942ECA138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E4A31-E2C8-4C31-8811-F1B86CCF6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7D261F-970F-410B-B384-4DD9FD8BE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C894-18A6-43E7-B64C-B838FF0D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290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6BB436-EE06-498A-9E39-8B8C7BF03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FA24-FD9F-49EC-8978-6D2942ECA138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8E759D-A47E-4055-8A7F-51F04A5F3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23F563-536E-45C0-B0D2-1B40963EA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C894-18A6-43E7-B64C-B838FF0D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994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8F57A-2E1E-43BA-BED4-2B68D2CE7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962F7-831C-4D8B-90D1-C120EE553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6AAB9B-0B8C-4B7E-8813-5B19FD62B7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98CC18-0D6F-4C41-BB5B-A1D7C69AA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FA24-FD9F-49EC-8978-6D2942ECA138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DC708-1B29-47A1-A88C-54F2B0E25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6CE5A3-0C39-4977-BB31-992741028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C894-18A6-43E7-B64C-B838FF0D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738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DC240-388E-4143-B7B7-5E9728A2C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72B86E-CDD1-4EC5-B4F7-819F5BCCAA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0E9771-A7C9-4DB0-8FD7-E163FB2E7A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7F7745-019A-40C6-88C3-903E11A36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FA24-FD9F-49EC-8978-6D2942ECA138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63764F-C025-4B7C-A8EB-85A237CC9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2206E5-FF56-4C31-9F46-B435A3397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C894-18A6-43E7-B64C-B838FF0D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437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FB761C-294E-4656-9AE0-8E4B414F3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E183E-320B-42C5-80DF-5BA7512D90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02616-D05C-4B12-B6FE-0869336BE1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2FA24-FD9F-49EC-8978-6D2942ECA138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8E3FC-0931-4EE0-A731-D53C74D05E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9C960D-632D-4F70-8FF5-AC9937B2AC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0C894-18A6-43E7-B64C-B838FF0D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93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ree&#10;&#10;Description automatically generated">
            <a:extLst>
              <a:ext uri="{FF2B5EF4-FFF2-40B4-BE49-F238E27FC236}">
                <a16:creationId xmlns:a16="http://schemas.microsoft.com/office/drawing/2014/main" id="{53113362-4FC1-4406-A2F6-1ACD1B65E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ACAD0EC-07F5-40A8-A5BD-09BD7CF4140D}"/>
              </a:ext>
            </a:extLst>
          </p:cNvPr>
          <p:cNvSpPr txBox="1"/>
          <p:nvPr/>
        </p:nvSpPr>
        <p:spPr>
          <a:xfrm>
            <a:off x="0" y="751562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Gabriola" panose="04040605051002020D02" pitchFamily="82" charset="0"/>
              </a:rPr>
              <a:t>The Worth and Work of Christ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B5C004-5E77-4C00-BD3F-4554EF590C19}"/>
              </a:ext>
            </a:extLst>
          </p:cNvPr>
          <p:cNvSpPr txBox="1"/>
          <p:nvPr/>
        </p:nvSpPr>
        <p:spPr>
          <a:xfrm>
            <a:off x="0" y="2091858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Gabriola" panose="04040605051002020D02" pitchFamily="82" charset="0"/>
              </a:rPr>
              <a:t>Acts 3:1-26</a:t>
            </a:r>
          </a:p>
        </p:txBody>
      </p:sp>
    </p:spTree>
    <p:extLst>
      <p:ext uri="{BB962C8B-B14F-4D97-AF65-F5344CB8AC3E}">
        <p14:creationId xmlns:p14="http://schemas.microsoft.com/office/powerpoint/2010/main" val="24021474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ree&#10;&#10;Description automatically generated">
            <a:extLst>
              <a:ext uri="{FF2B5EF4-FFF2-40B4-BE49-F238E27FC236}">
                <a16:creationId xmlns:a16="http://schemas.microsoft.com/office/drawing/2014/main" id="{53113362-4FC1-4406-A2F6-1ACD1B65E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ACAD0EC-07F5-40A8-A5BD-09BD7CF4140D}"/>
              </a:ext>
            </a:extLst>
          </p:cNvPr>
          <p:cNvSpPr txBox="1"/>
          <p:nvPr/>
        </p:nvSpPr>
        <p:spPr>
          <a:xfrm>
            <a:off x="0" y="751562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Gabriola" panose="04040605051002020D02" pitchFamily="82" charset="0"/>
              </a:rPr>
              <a:t>The Worth and Work of Christ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B5C004-5E77-4C00-BD3F-4554EF590C19}"/>
              </a:ext>
            </a:extLst>
          </p:cNvPr>
          <p:cNvSpPr txBox="1"/>
          <p:nvPr/>
        </p:nvSpPr>
        <p:spPr>
          <a:xfrm>
            <a:off x="0" y="2091858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Gabriola" panose="04040605051002020D02" pitchFamily="82" charset="0"/>
              </a:rPr>
              <a:t>Acts 3:1-26</a:t>
            </a:r>
          </a:p>
        </p:txBody>
      </p:sp>
    </p:spTree>
    <p:extLst>
      <p:ext uri="{BB962C8B-B14F-4D97-AF65-F5344CB8AC3E}">
        <p14:creationId xmlns:p14="http://schemas.microsoft.com/office/powerpoint/2010/main" val="41984261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ree&#10;&#10;Description automatically generated">
            <a:extLst>
              <a:ext uri="{FF2B5EF4-FFF2-40B4-BE49-F238E27FC236}">
                <a16:creationId xmlns:a16="http://schemas.microsoft.com/office/drawing/2014/main" id="{3C57B44C-0B62-40AE-A10E-FB886DD641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ACAD0EC-07F5-40A8-A5BD-09BD7CF4140D}"/>
              </a:ext>
            </a:extLst>
          </p:cNvPr>
          <p:cNvSpPr txBox="1"/>
          <p:nvPr/>
        </p:nvSpPr>
        <p:spPr>
          <a:xfrm>
            <a:off x="0" y="75158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Remembering Christ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B5C004-5E77-4C00-BD3F-4554EF590C19}"/>
              </a:ext>
            </a:extLst>
          </p:cNvPr>
          <p:cNvSpPr txBox="1"/>
          <p:nvPr/>
        </p:nvSpPr>
        <p:spPr>
          <a:xfrm>
            <a:off x="388306" y="856704"/>
            <a:ext cx="113861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chemeClr val="bg1"/>
                </a:solidFill>
              </a:rPr>
              <a:t>Luke 22:19 </a:t>
            </a:r>
            <a:r>
              <a:rPr lang="en-US" sz="3600" i="1" dirty="0">
                <a:solidFill>
                  <a:schemeClr val="bg1"/>
                </a:solidFill>
              </a:rPr>
              <a:t>- "This is My body which is given for you; do this in </a:t>
            </a:r>
            <a:r>
              <a:rPr lang="en-US" sz="3600" b="1" i="1" u="sng" dirty="0">
                <a:solidFill>
                  <a:schemeClr val="bg1"/>
                </a:solidFill>
              </a:rPr>
              <a:t>remembrance</a:t>
            </a:r>
            <a:r>
              <a:rPr lang="en-US" sz="3600" i="1" dirty="0">
                <a:solidFill>
                  <a:schemeClr val="bg1"/>
                </a:solidFill>
              </a:rPr>
              <a:t> of Me."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C0A340-D036-462D-B8B0-FC31CE5DADAC}"/>
              </a:ext>
            </a:extLst>
          </p:cNvPr>
          <p:cNvSpPr txBox="1"/>
          <p:nvPr/>
        </p:nvSpPr>
        <p:spPr>
          <a:xfrm>
            <a:off x="375816" y="2253296"/>
            <a:ext cx="1138615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chemeClr val="bg1"/>
                </a:solidFill>
              </a:rPr>
              <a:t>1 Corinthians 11:24-26 </a:t>
            </a:r>
            <a:r>
              <a:rPr lang="en-US" sz="3600" i="1" dirty="0">
                <a:solidFill>
                  <a:schemeClr val="bg1"/>
                </a:solidFill>
              </a:rPr>
              <a:t>- 24 and when He had given thanks, He broke it and said, “This is My body, which is for you; do this in </a:t>
            </a:r>
            <a:r>
              <a:rPr lang="en-US" sz="3600" b="1" i="1" u="sng" dirty="0">
                <a:solidFill>
                  <a:schemeClr val="bg1"/>
                </a:solidFill>
              </a:rPr>
              <a:t>remembrance</a:t>
            </a:r>
            <a:r>
              <a:rPr lang="en-US" sz="3600" i="1" dirty="0">
                <a:solidFill>
                  <a:schemeClr val="bg1"/>
                </a:solidFill>
              </a:rPr>
              <a:t> of Me.” 25 In the same way He took the cup also after supper, saying, “This cup is the new covenant in My blood; do this, as often as you drink it, in </a:t>
            </a:r>
            <a:r>
              <a:rPr lang="en-US" sz="3600" b="1" i="1" u="sng" dirty="0">
                <a:solidFill>
                  <a:schemeClr val="bg1"/>
                </a:solidFill>
              </a:rPr>
              <a:t>remembrance</a:t>
            </a:r>
            <a:r>
              <a:rPr lang="en-US" sz="3600" i="1" dirty="0">
                <a:solidFill>
                  <a:schemeClr val="bg1"/>
                </a:solidFill>
              </a:rPr>
              <a:t> of Me.” 26 For as often as you eat this bread and drink the cup, you proclaim the Lord's death until He comes. </a:t>
            </a:r>
          </a:p>
        </p:txBody>
      </p:sp>
    </p:spTree>
    <p:extLst>
      <p:ext uri="{BB962C8B-B14F-4D97-AF65-F5344CB8AC3E}">
        <p14:creationId xmlns:p14="http://schemas.microsoft.com/office/powerpoint/2010/main" val="4105819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7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4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ree&#10;&#10;Description automatically generated">
            <a:extLst>
              <a:ext uri="{FF2B5EF4-FFF2-40B4-BE49-F238E27FC236}">
                <a16:creationId xmlns:a16="http://schemas.microsoft.com/office/drawing/2014/main" id="{3C57B44C-0B62-40AE-A10E-FB886DD641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ACAD0EC-07F5-40A8-A5BD-09BD7CF4140D}"/>
              </a:ext>
            </a:extLst>
          </p:cNvPr>
          <p:cNvSpPr txBox="1"/>
          <p:nvPr/>
        </p:nvSpPr>
        <p:spPr>
          <a:xfrm>
            <a:off x="0" y="75158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Acts 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B5C004-5E77-4C00-BD3F-4554EF590C19}"/>
              </a:ext>
            </a:extLst>
          </p:cNvPr>
          <p:cNvSpPr txBox="1"/>
          <p:nvPr/>
        </p:nvSpPr>
        <p:spPr>
          <a:xfrm>
            <a:off x="388306" y="856704"/>
            <a:ext cx="1138615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3600" i="1" dirty="0">
                <a:solidFill>
                  <a:schemeClr val="bg1"/>
                </a:solidFill>
              </a:rPr>
              <a:t>The Book of Acts is a “transitional” book bridging the Gospels with the New Testament letters (Epistles).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3600" i="1" dirty="0">
                <a:solidFill>
                  <a:schemeClr val="bg1"/>
                </a:solidFill>
              </a:rPr>
              <a:t>Begins with those who had witnessed the resurrection of Christ and moves toward those who had not seen or heard of the resurrection.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3600" i="1" dirty="0">
                <a:solidFill>
                  <a:schemeClr val="bg1"/>
                </a:solidFill>
              </a:rPr>
              <a:t>Acts begins in the small, obscure region of Palestine (Israel) and moves towards the great, cosmopolitan city of Rome.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3600" i="1" dirty="0">
                <a:solidFill>
                  <a:schemeClr val="bg1"/>
                </a:solidFill>
              </a:rPr>
              <a:t>Acts begins with miracles, signs, and wonders and moves toward simple, but bold proclamation of the Gospel.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610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7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75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75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75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ree&#10;&#10;Description automatically generated">
            <a:extLst>
              <a:ext uri="{FF2B5EF4-FFF2-40B4-BE49-F238E27FC236}">
                <a16:creationId xmlns:a16="http://schemas.microsoft.com/office/drawing/2014/main" id="{41715478-96EF-484E-973D-25B137FFB9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ACAD0EC-07F5-40A8-A5BD-09BD7CF4140D}"/>
              </a:ext>
            </a:extLst>
          </p:cNvPr>
          <p:cNvSpPr txBox="1"/>
          <p:nvPr/>
        </p:nvSpPr>
        <p:spPr>
          <a:xfrm>
            <a:off x="114822" y="75158"/>
            <a:ext cx="119623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 algn="just">
              <a:buAutoNum type="romanUcPeriod"/>
            </a:pPr>
            <a:r>
              <a:rPr lang="en-US" sz="4000" dirty="0">
                <a:solidFill>
                  <a:schemeClr val="bg1"/>
                </a:solidFill>
              </a:rPr>
              <a:t>The Worth of Christ (3:1-10)</a:t>
            </a:r>
            <a:endParaRPr lang="en-US" sz="4000" baseline="30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5BD5E9-B426-455F-9342-AEE1B33B0535}"/>
              </a:ext>
            </a:extLst>
          </p:cNvPr>
          <p:cNvSpPr txBox="1"/>
          <p:nvPr/>
        </p:nvSpPr>
        <p:spPr>
          <a:xfrm>
            <a:off x="117322" y="820629"/>
            <a:ext cx="119623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i="1" dirty="0">
                <a:solidFill>
                  <a:schemeClr val="bg1"/>
                </a:solidFill>
              </a:rPr>
              <a:t>But Peter said, “I do not possess silver and gold, but what I do have I give to you: In the name of Jesus Christ the Nazarene — walk!” (Acts 3:6)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202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ree&#10;&#10;Description automatically generated">
            <a:extLst>
              <a:ext uri="{FF2B5EF4-FFF2-40B4-BE49-F238E27FC236}">
                <a16:creationId xmlns:a16="http://schemas.microsoft.com/office/drawing/2014/main" id="{41715478-96EF-484E-973D-25B137FFB9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45BD5E9-B426-455F-9342-AEE1B33B0535}"/>
              </a:ext>
            </a:extLst>
          </p:cNvPr>
          <p:cNvSpPr txBox="1"/>
          <p:nvPr/>
        </p:nvSpPr>
        <p:spPr>
          <a:xfrm>
            <a:off x="229644" y="861153"/>
            <a:ext cx="119623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i="1" dirty="0">
                <a:solidFill>
                  <a:schemeClr val="bg1"/>
                </a:solidFill>
              </a:rPr>
              <a:t>“For you first, God raised up His Servant and sent Him to bless you by turning every one of you from your wicked ways.“ (Acts 3:26)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D86215-A5DE-4C50-A8B1-3DDC25BA91FC}"/>
              </a:ext>
            </a:extLst>
          </p:cNvPr>
          <p:cNvSpPr txBox="1"/>
          <p:nvPr/>
        </p:nvSpPr>
        <p:spPr>
          <a:xfrm>
            <a:off x="117322" y="137613"/>
            <a:ext cx="119623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 algn="just">
              <a:buFont typeface="+mj-lt"/>
              <a:buAutoNum type="romanUcPeriod" startAt="2"/>
            </a:pPr>
            <a:r>
              <a:rPr lang="en-US" sz="4000" dirty="0">
                <a:solidFill>
                  <a:schemeClr val="bg1"/>
                </a:solidFill>
              </a:rPr>
              <a:t>The Work of Christ (3:11-26)</a:t>
            </a:r>
            <a:endParaRPr lang="en-US" sz="4000" baseline="300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E29566-8D27-4EA1-874B-82176E548B59}"/>
              </a:ext>
            </a:extLst>
          </p:cNvPr>
          <p:cNvSpPr txBox="1"/>
          <p:nvPr/>
        </p:nvSpPr>
        <p:spPr>
          <a:xfrm>
            <a:off x="217154" y="1882981"/>
            <a:ext cx="119623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lphaUcPeriod"/>
            </a:pPr>
            <a:r>
              <a:rPr lang="en-US" sz="3200" b="1" dirty="0">
                <a:solidFill>
                  <a:schemeClr val="bg1"/>
                </a:solidFill>
              </a:rPr>
              <a:t>We must point people to a right understanding of the Savior</a:t>
            </a:r>
            <a:r>
              <a:rPr lang="en-US" sz="3200" b="1" baseline="30000" dirty="0">
                <a:solidFill>
                  <a:schemeClr val="bg1"/>
                </a:solidFill>
              </a:rPr>
              <a:t> (3:12-13)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8A69262-14E8-45FF-A740-C71284C4126F}"/>
              </a:ext>
            </a:extLst>
          </p:cNvPr>
          <p:cNvSpPr txBox="1"/>
          <p:nvPr/>
        </p:nvSpPr>
        <p:spPr>
          <a:xfrm>
            <a:off x="839448" y="2455101"/>
            <a:ext cx="113725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Courier New" panose="02070309020205020404" pitchFamily="49" charset="0"/>
              <a:buChar char="o"/>
            </a:pPr>
            <a:r>
              <a:rPr lang="en-US" sz="3200" dirty="0">
                <a:solidFill>
                  <a:schemeClr val="bg1"/>
                </a:solidFill>
              </a:rPr>
              <a:t>God’s “Servant” (3:13 - see Isaiah 52:13-53:12)</a:t>
            </a:r>
          </a:p>
          <a:p>
            <a:pPr marL="514350" indent="-514350" algn="just">
              <a:buFont typeface="Courier New" panose="02070309020205020404" pitchFamily="49" charset="0"/>
              <a:buChar char="o"/>
            </a:pPr>
            <a:r>
              <a:rPr lang="en-US" sz="3200" dirty="0">
                <a:solidFill>
                  <a:schemeClr val="bg1"/>
                </a:solidFill>
              </a:rPr>
              <a:t>The Holy and Righteous One (3:14)</a:t>
            </a:r>
          </a:p>
          <a:p>
            <a:pPr marL="514350" indent="-514350" algn="just">
              <a:buFont typeface="Courier New" panose="02070309020205020404" pitchFamily="49" charset="0"/>
              <a:buChar char="o"/>
            </a:pPr>
            <a:r>
              <a:rPr lang="en-US" sz="3200" dirty="0">
                <a:solidFill>
                  <a:schemeClr val="bg1"/>
                </a:solidFill>
              </a:rPr>
              <a:t>The Prince of Life (3:15)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86D378C-D57A-4312-8CBC-6E046AE028C4}"/>
              </a:ext>
            </a:extLst>
          </p:cNvPr>
          <p:cNvSpPr txBox="1"/>
          <p:nvPr/>
        </p:nvSpPr>
        <p:spPr>
          <a:xfrm>
            <a:off x="287312" y="4091524"/>
            <a:ext cx="113725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Jesus is truly Man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Jesus is truly God</a:t>
            </a:r>
          </a:p>
        </p:txBody>
      </p:sp>
    </p:spTree>
    <p:extLst>
      <p:ext uri="{BB962C8B-B14F-4D97-AF65-F5344CB8AC3E}">
        <p14:creationId xmlns:p14="http://schemas.microsoft.com/office/powerpoint/2010/main" val="447680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75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75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7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75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75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75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75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75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75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 uiExpand="1" build="p"/>
      <p:bldP spid="1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ree&#10;&#10;Description automatically generated">
            <a:extLst>
              <a:ext uri="{FF2B5EF4-FFF2-40B4-BE49-F238E27FC236}">
                <a16:creationId xmlns:a16="http://schemas.microsoft.com/office/drawing/2014/main" id="{41715478-96EF-484E-973D-25B137FFB9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45BD5E9-B426-455F-9342-AEE1B33B0535}"/>
              </a:ext>
            </a:extLst>
          </p:cNvPr>
          <p:cNvSpPr txBox="1"/>
          <p:nvPr/>
        </p:nvSpPr>
        <p:spPr>
          <a:xfrm>
            <a:off x="229644" y="861153"/>
            <a:ext cx="119623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i="1" dirty="0">
                <a:solidFill>
                  <a:schemeClr val="bg1"/>
                </a:solidFill>
              </a:rPr>
              <a:t>“For you first, God raised up His Servant and sent Him to bless you by turning every one of you from your wicked ways.“ (Acts 3:26)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D86215-A5DE-4C50-A8B1-3DDC25BA91FC}"/>
              </a:ext>
            </a:extLst>
          </p:cNvPr>
          <p:cNvSpPr txBox="1"/>
          <p:nvPr/>
        </p:nvSpPr>
        <p:spPr>
          <a:xfrm>
            <a:off x="117322" y="137613"/>
            <a:ext cx="119623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 algn="just">
              <a:buFont typeface="+mj-lt"/>
              <a:buAutoNum type="romanUcPeriod" startAt="2"/>
            </a:pPr>
            <a:r>
              <a:rPr lang="en-US" sz="4000" dirty="0">
                <a:solidFill>
                  <a:schemeClr val="bg1"/>
                </a:solidFill>
              </a:rPr>
              <a:t>The Work of Christ (3:11-26)</a:t>
            </a:r>
            <a:endParaRPr lang="en-US" sz="4000" baseline="300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E29566-8D27-4EA1-874B-82176E548B59}"/>
              </a:ext>
            </a:extLst>
          </p:cNvPr>
          <p:cNvSpPr txBox="1"/>
          <p:nvPr/>
        </p:nvSpPr>
        <p:spPr>
          <a:xfrm>
            <a:off x="217154" y="1882981"/>
            <a:ext cx="119623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+mj-lt"/>
              <a:buAutoNum type="alphaUcPeriod" startAt="2"/>
            </a:pPr>
            <a:r>
              <a:rPr lang="en-US" sz="3200" b="1" dirty="0">
                <a:solidFill>
                  <a:schemeClr val="bg1"/>
                </a:solidFill>
              </a:rPr>
              <a:t>We must point people to a right understanding sin</a:t>
            </a:r>
            <a:r>
              <a:rPr lang="en-US" sz="3200" b="1" baseline="30000" dirty="0">
                <a:solidFill>
                  <a:schemeClr val="bg1"/>
                </a:solidFill>
              </a:rPr>
              <a:t> (3:14-15)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8A69262-14E8-45FF-A740-C71284C4126F}"/>
              </a:ext>
            </a:extLst>
          </p:cNvPr>
          <p:cNvSpPr txBox="1"/>
          <p:nvPr/>
        </p:nvSpPr>
        <p:spPr>
          <a:xfrm>
            <a:off x="839448" y="2455101"/>
            <a:ext cx="1137254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Courier New" panose="02070309020205020404" pitchFamily="49" charset="0"/>
              <a:buChar char="o"/>
            </a:pPr>
            <a:r>
              <a:rPr lang="en-US" sz="3200" i="1" dirty="0">
                <a:solidFill>
                  <a:schemeClr val="bg1"/>
                </a:solidFill>
              </a:rPr>
              <a:t>[Jesus]… “whom </a:t>
            </a:r>
            <a:r>
              <a:rPr lang="en-US" sz="3200" b="1" i="1" u="sng" dirty="0">
                <a:solidFill>
                  <a:schemeClr val="bg1"/>
                </a:solidFill>
              </a:rPr>
              <a:t>you</a:t>
            </a:r>
            <a:r>
              <a:rPr lang="en-US" sz="3200" i="1" dirty="0">
                <a:solidFill>
                  <a:schemeClr val="bg1"/>
                </a:solidFill>
              </a:rPr>
              <a:t> delivered [unto death]…” (13a)</a:t>
            </a:r>
            <a:endParaRPr lang="en-US" sz="3200" dirty="0">
              <a:solidFill>
                <a:schemeClr val="bg1"/>
              </a:solidFill>
            </a:endParaRPr>
          </a:p>
          <a:p>
            <a:pPr marL="457200" lvl="0" indent="-457200">
              <a:buFont typeface="Courier New" panose="02070309020205020404" pitchFamily="49" charset="0"/>
              <a:buChar char="o"/>
            </a:pPr>
            <a:r>
              <a:rPr lang="en-US" sz="3200" i="1" dirty="0">
                <a:solidFill>
                  <a:schemeClr val="bg1"/>
                </a:solidFill>
              </a:rPr>
              <a:t>“and [</a:t>
            </a:r>
            <a:r>
              <a:rPr lang="en-US" sz="3200" b="1" i="1" u="sng" dirty="0">
                <a:solidFill>
                  <a:schemeClr val="bg1"/>
                </a:solidFill>
              </a:rPr>
              <a:t>you</a:t>
            </a:r>
            <a:r>
              <a:rPr lang="en-US" sz="3200" i="1" dirty="0">
                <a:solidFill>
                  <a:schemeClr val="bg1"/>
                </a:solidFill>
              </a:rPr>
              <a:t>] disowned in the presence of Pilate…” (13b)</a:t>
            </a:r>
            <a:endParaRPr lang="en-US" sz="3200" dirty="0">
              <a:solidFill>
                <a:schemeClr val="bg1"/>
              </a:solidFill>
            </a:endParaRPr>
          </a:p>
          <a:p>
            <a:pPr marL="457200" lvl="0" indent="-457200">
              <a:buFont typeface="Courier New" panose="02070309020205020404" pitchFamily="49" charset="0"/>
              <a:buChar char="o"/>
            </a:pPr>
            <a:r>
              <a:rPr lang="en-US" sz="3200" i="1" dirty="0">
                <a:solidFill>
                  <a:schemeClr val="bg1"/>
                </a:solidFill>
              </a:rPr>
              <a:t>“But </a:t>
            </a:r>
            <a:r>
              <a:rPr lang="en-US" sz="3200" b="1" i="1" u="sng" dirty="0">
                <a:solidFill>
                  <a:schemeClr val="bg1"/>
                </a:solidFill>
              </a:rPr>
              <a:t>you</a:t>
            </a:r>
            <a:r>
              <a:rPr lang="en-US" sz="3200" i="1" dirty="0">
                <a:solidFill>
                  <a:schemeClr val="bg1"/>
                </a:solidFill>
              </a:rPr>
              <a:t> disowned the Holy and Righteous One and asked for a murderer to be granted to you…” (14)</a:t>
            </a:r>
            <a:endParaRPr lang="en-US" sz="3200" dirty="0">
              <a:solidFill>
                <a:schemeClr val="bg1"/>
              </a:solidFill>
            </a:endParaRPr>
          </a:p>
          <a:p>
            <a:pPr marL="457200" lvl="0" indent="-457200">
              <a:buFont typeface="Courier New" panose="02070309020205020404" pitchFamily="49" charset="0"/>
              <a:buChar char="o"/>
            </a:pPr>
            <a:r>
              <a:rPr lang="en-US" sz="3200" i="1" dirty="0">
                <a:solidFill>
                  <a:schemeClr val="bg1"/>
                </a:solidFill>
              </a:rPr>
              <a:t>“but [</a:t>
            </a:r>
            <a:r>
              <a:rPr lang="en-US" sz="3200" b="1" i="1" u="sng" dirty="0">
                <a:solidFill>
                  <a:schemeClr val="bg1"/>
                </a:solidFill>
              </a:rPr>
              <a:t>you</a:t>
            </a:r>
            <a:r>
              <a:rPr lang="en-US" sz="3200" i="1" dirty="0">
                <a:solidFill>
                  <a:schemeClr val="bg1"/>
                </a:solidFill>
              </a:rPr>
              <a:t>] put to death the Prince of life, the one whom God raise from the dead…” (15)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49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75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75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75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92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75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475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75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ree&#10;&#10;Description automatically generated">
            <a:extLst>
              <a:ext uri="{FF2B5EF4-FFF2-40B4-BE49-F238E27FC236}">
                <a16:creationId xmlns:a16="http://schemas.microsoft.com/office/drawing/2014/main" id="{41715478-96EF-484E-973D-25B137FFB9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45BD5E9-B426-455F-9342-AEE1B33B0535}"/>
              </a:ext>
            </a:extLst>
          </p:cNvPr>
          <p:cNvSpPr txBox="1"/>
          <p:nvPr/>
        </p:nvSpPr>
        <p:spPr>
          <a:xfrm>
            <a:off x="229644" y="861153"/>
            <a:ext cx="119623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i="1" dirty="0">
                <a:solidFill>
                  <a:schemeClr val="bg1"/>
                </a:solidFill>
              </a:rPr>
              <a:t>“For you first, God raised up His Servant and sent Him to bless you by turning every one of you from your wicked ways.“ (Acts 3:26)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D86215-A5DE-4C50-A8B1-3DDC25BA91FC}"/>
              </a:ext>
            </a:extLst>
          </p:cNvPr>
          <p:cNvSpPr txBox="1"/>
          <p:nvPr/>
        </p:nvSpPr>
        <p:spPr>
          <a:xfrm>
            <a:off x="117322" y="137613"/>
            <a:ext cx="119623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 algn="just">
              <a:buFont typeface="+mj-lt"/>
              <a:buAutoNum type="romanUcPeriod" startAt="2"/>
            </a:pPr>
            <a:r>
              <a:rPr lang="en-US" sz="4000" dirty="0">
                <a:solidFill>
                  <a:schemeClr val="bg1"/>
                </a:solidFill>
              </a:rPr>
              <a:t>The Work of Christ (3:11-26)</a:t>
            </a:r>
            <a:endParaRPr lang="en-US" sz="4000" baseline="300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E29566-8D27-4EA1-874B-82176E548B59}"/>
              </a:ext>
            </a:extLst>
          </p:cNvPr>
          <p:cNvSpPr txBox="1"/>
          <p:nvPr/>
        </p:nvSpPr>
        <p:spPr>
          <a:xfrm>
            <a:off x="217154" y="1882981"/>
            <a:ext cx="119623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+mj-lt"/>
              <a:buAutoNum type="alphaUcPeriod" startAt="3"/>
            </a:pPr>
            <a:r>
              <a:rPr lang="en-US" sz="3200" b="1" dirty="0">
                <a:solidFill>
                  <a:schemeClr val="bg1"/>
                </a:solidFill>
              </a:rPr>
              <a:t>We must call people to repentance for salvation </a:t>
            </a:r>
            <a:r>
              <a:rPr lang="en-US" sz="3200" b="1" baseline="30000" dirty="0">
                <a:solidFill>
                  <a:schemeClr val="bg1"/>
                </a:solidFill>
              </a:rPr>
              <a:t>(3:16-19a)</a:t>
            </a:r>
          </a:p>
        </p:txBody>
      </p:sp>
    </p:spTree>
    <p:extLst>
      <p:ext uri="{BB962C8B-B14F-4D97-AF65-F5344CB8AC3E}">
        <p14:creationId xmlns:p14="http://schemas.microsoft.com/office/powerpoint/2010/main" val="1213804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ree&#10;&#10;Description automatically generated">
            <a:extLst>
              <a:ext uri="{FF2B5EF4-FFF2-40B4-BE49-F238E27FC236}">
                <a16:creationId xmlns:a16="http://schemas.microsoft.com/office/drawing/2014/main" id="{41715478-96EF-484E-973D-25B137FFB9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45BD5E9-B426-455F-9342-AEE1B33B0535}"/>
              </a:ext>
            </a:extLst>
          </p:cNvPr>
          <p:cNvSpPr txBox="1"/>
          <p:nvPr/>
        </p:nvSpPr>
        <p:spPr>
          <a:xfrm>
            <a:off x="229644" y="861153"/>
            <a:ext cx="119623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i="1" dirty="0">
                <a:solidFill>
                  <a:schemeClr val="bg1"/>
                </a:solidFill>
              </a:rPr>
              <a:t>“For you first, God raised up His Servant and sent Him to bless you by turning every one of you from your wicked ways.“ (Acts 3:26)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D86215-A5DE-4C50-A8B1-3DDC25BA91FC}"/>
              </a:ext>
            </a:extLst>
          </p:cNvPr>
          <p:cNvSpPr txBox="1"/>
          <p:nvPr/>
        </p:nvSpPr>
        <p:spPr>
          <a:xfrm>
            <a:off x="117322" y="137613"/>
            <a:ext cx="119623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 algn="just">
              <a:buFont typeface="+mj-lt"/>
              <a:buAutoNum type="romanUcPeriod" startAt="2"/>
            </a:pPr>
            <a:r>
              <a:rPr lang="en-US" sz="4000" dirty="0">
                <a:solidFill>
                  <a:schemeClr val="bg1"/>
                </a:solidFill>
              </a:rPr>
              <a:t>The Work of Christ (3:11-26)</a:t>
            </a:r>
            <a:endParaRPr lang="en-US" sz="4000" baseline="300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E29566-8D27-4EA1-874B-82176E548B59}"/>
              </a:ext>
            </a:extLst>
          </p:cNvPr>
          <p:cNvSpPr txBox="1"/>
          <p:nvPr/>
        </p:nvSpPr>
        <p:spPr>
          <a:xfrm>
            <a:off x="217154" y="1882981"/>
            <a:ext cx="119623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+mj-lt"/>
              <a:buAutoNum type="alphaUcPeriod" startAt="4"/>
            </a:pPr>
            <a:r>
              <a:rPr lang="en-US" sz="3200" b="1" dirty="0">
                <a:solidFill>
                  <a:schemeClr val="bg1"/>
                </a:solidFill>
              </a:rPr>
              <a:t>We must point out the benefits of repentance and belief </a:t>
            </a:r>
            <a:r>
              <a:rPr lang="en-US" sz="3200" b="1" baseline="30000" dirty="0">
                <a:solidFill>
                  <a:schemeClr val="bg1"/>
                </a:solidFill>
              </a:rPr>
              <a:t>(3:19b-26)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FE66D3-ECD3-4F78-A427-B806B65BB7B8}"/>
              </a:ext>
            </a:extLst>
          </p:cNvPr>
          <p:cNvSpPr txBox="1"/>
          <p:nvPr/>
        </p:nvSpPr>
        <p:spPr>
          <a:xfrm>
            <a:off x="839448" y="2455101"/>
            <a:ext cx="113725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The forgiveness of sins (3:19)</a:t>
            </a:r>
          </a:p>
          <a:p>
            <a:pPr marL="514350" lvl="0" indent="-514350"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Times of refreshing (3:20)</a:t>
            </a:r>
          </a:p>
          <a:p>
            <a:pPr marL="514350" lvl="0" indent="-514350"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The promises of God (3:21-26)</a:t>
            </a:r>
          </a:p>
        </p:txBody>
      </p:sp>
    </p:spTree>
    <p:extLst>
      <p:ext uri="{BB962C8B-B14F-4D97-AF65-F5344CB8AC3E}">
        <p14:creationId xmlns:p14="http://schemas.microsoft.com/office/powerpoint/2010/main" val="1903470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7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75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75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ree&#10;&#10;Description automatically generated">
            <a:extLst>
              <a:ext uri="{FF2B5EF4-FFF2-40B4-BE49-F238E27FC236}">
                <a16:creationId xmlns:a16="http://schemas.microsoft.com/office/drawing/2014/main" id="{3C57B44C-0B62-40AE-A10E-FB886DD641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ACAD0EC-07F5-40A8-A5BD-09BD7CF4140D}"/>
              </a:ext>
            </a:extLst>
          </p:cNvPr>
          <p:cNvSpPr txBox="1"/>
          <p:nvPr/>
        </p:nvSpPr>
        <p:spPr>
          <a:xfrm>
            <a:off x="0" y="75158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John 3:36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B5C004-5E77-4C00-BD3F-4554EF590C19}"/>
              </a:ext>
            </a:extLst>
          </p:cNvPr>
          <p:cNvSpPr txBox="1"/>
          <p:nvPr/>
        </p:nvSpPr>
        <p:spPr>
          <a:xfrm>
            <a:off x="388306" y="856704"/>
            <a:ext cx="1138615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i="1" dirty="0">
                <a:solidFill>
                  <a:schemeClr val="bg1"/>
                </a:solidFill>
              </a:rPr>
              <a:t>“He who believes in the Son has eternal life; but he who does not obey the Son will not see life, but the wrath of God abides on him.” 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89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7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15212</TotalTime>
  <Words>644</Words>
  <Application>Microsoft Office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Gabriola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 Godfrey</dc:creator>
  <cp:lastModifiedBy> </cp:lastModifiedBy>
  <cp:revision>46</cp:revision>
  <dcterms:created xsi:type="dcterms:W3CDTF">2018-12-01T21:45:35Z</dcterms:created>
  <dcterms:modified xsi:type="dcterms:W3CDTF">2019-01-06T17:00:28Z</dcterms:modified>
</cp:coreProperties>
</file>