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D7F8-0169-4739-A22E-CBC7D385B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237B2-A309-4403-B992-FF4CF88FE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E3CAF-F648-4BD6-A59B-8EFD6957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49CF-A3EE-4274-A9A0-4A7F7D80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73EA3-EB15-470C-832E-DA660D65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AFE4E-8B7D-47A9-B1A6-D685056C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90F07-6FB5-40F9-A539-A0984BD4D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DC90-703A-4833-83A9-83B2F8C4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3C82B-A8D9-41A5-A455-80D59C7F3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80D4-5A84-4713-9FCB-ED81745F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1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D5F466-3524-41E2-9E33-86CC075B7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0751B-E65B-423D-9114-1438AB26C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5BAFF-49A5-4EDA-9934-49AF3793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2B9FB-B23A-4541-A94B-369B7C7B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2FF92-2DE3-4526-B552-66B70F45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B85EA-7AA3-4C0D-826C-0D9C767B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F37F4-0C47-48C6-9958-80846A284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ED4A4-8813-481C-B8E5-7EBA8214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9120D-1597-4582-881B-07FB8D5E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BAF7A-4AC0-4F0E-BB01-1E0F8A09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2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B8DB5-A07B-4E7F-AD13-2FF6B846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09E6E-4299-4C6D-8639-E5318924E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7356E-8340-4244-904A-2A86731B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D800E-CEFF-4ABA-B0E5-B68C72321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154E8-C029-4F30-B7DE-55118392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7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F6771-1591-4993-ABD4-D7B480920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04727-F1F2-4AF1-844B-4268D1C5F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F0B32-E83C-474D-B571-C489EDA61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68404-D179-41A8-9762-B72B1DCD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16D1E-78CE-41FD-A40F-9DF15C2B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68559-D699-48F9-828D-A836C8B0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3B4A-162C-45EA-99AB-7F0CC267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AAD21-629E-4047-8FAC-DD3391CD9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51DDD-58E0-4A53-96C9-0052CF16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322C5-866A-4290-9A4B-09652BBF0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28BDD-1337-4BEC-907D-F42EE0A6E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9251E7-960D-4543-B19A-DA2DA9DE5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7C809-CF5E-4EAB-A522-F0E25C1F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AC0CC-FD54-4D6F-9E86-7FABCB50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79B4-C98D-463F-B84B-30FA29FB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42652-FBE4-4D6C-B16C-13B3DC5C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E4A31-E2C8-4C31-8811-F1B86CCF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7D261F-970F-410B-B384-4DD9FD8B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9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BB436-EE06-498A-9E39-8B8C7BF0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E759D-A47E-4055-8A7F-51F04A5F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3F563-536E-45C0-B0D2-1B40963E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9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8F57A-2E1E-43BA-BED4-2B68D2CE7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962F7-831C-4D8B-90D1-C120EE553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AAB9B-0B8C-4B7E-8813-5B19FD62B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8CC18-0D6F-4C41-BB5B-A1D7C69A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DC708-1B29-47A1-A88C-54F2B0E25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CE5A3-0C39-4977-BB31-99274102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3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DC240-388E-4143-B7B7-5E9728A2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2B86E-CDD1-4EC5-B4F7-819F5BCCA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E9771-A7C9-4DB0-8FD7-E163FB2E7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F7745-019A-40C6-88C3-903E11A3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3764F-C025-4B7C-A8EB-85A237CC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6E5-FF56-4C31-9F46-B435A339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3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B761C-294E-4656-9AE0-8E4B414F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E183E-320B-42C5-80DF-5BA7512D9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02616-D05C-4B12-B6FE-0869336BE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FA24-FD9F-49EC-8978-6D2942ECA13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8E3FC-0931-4EE0-A731-D53C74D05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C960D-632D-4F70-8FF5-AC9937B2A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C894-18A6-43E7-B64C-B838FF0D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9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ree&#10;&#10;Description automatically generated">
            <a:extLst>
              <a:ext uri="{FF2B5EF4-FFF2-40B4-BE49-F238E27FC236}">
                <a16:creationId xmlns:a16="http://schemas.microsoft.com/office/drawing/2014/main" id="{53113362-4FC1-4406-A2F6-1ACD1B6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62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Gabriola" panose="04040605051002020D02" pitchFamily="82" charset="0"/>
              </a:rPr>
              <a:t>Welcoming the New Year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Gabriola" panose="04040605051002020D02" pitchFamily="82" charset="0"/>
              </a:rPr>
              <a:t>with Wholesome Words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0" y="307399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Gabriola" panose="04040605051002020D02" pitchFamily="82" charset="0"/>
              </a:rPr>
              <a:t>Ephesians 4:29</a:t>
            </a:r>
          </a:p>
        </p:txBody>
      </p:sp>
    </p:spTree>
    <p:extLst>
      <p:ext uri="{BB962C8B-B14F-4D97-AF65-F5344CB8AC3E}">
        <p14:creationId xmlns:p14="http://schemas.microsoft.com/office/powerpoint/2010/main" val="2402147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3C57B44C-0B62-40AE-A10E-FB886DD6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Some “wholesome” words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388306" y="1019370"/>
            <a:ext cx="113861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Words of encouragement and praise (see 1 Thessalonians 5:11)</a:t>
            </a:r>
          </a:p>
          <a:p>
            <a:pPr marL="514350" lvl="0" indent="-514350" algn="just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Words of appreciation and gratitude (see 1 Thessalonians 5:12-13)</a:t>
            </a:r>
          </a:p>
          <a:p>
            <a:pPr marL="514350" lvl="0" indent="-514350" algn="just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Words of patience (see 1 Corinthians 13:4)</a:t>
            </a:r>
          </a:p>
          <a:p>
            <a:pPr marL="514350" lvl="0" indent="-514350" algn="just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Words of kindness (see 1 Corinthians 13:4)</a:t>
            </a:r>
          </a:p>
          <a:p>
            <a:pPr marL="514350" lvl="0" indent="-514350" algn="just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Words of gentleness (see Galatians 5:23)</a:t>
            </a:r>
          </a:p>
          <a:p>
            <a:pPr marL="514350" lvl="0" indent="-514350" algn="just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Words of Scripture (see 2 Timothy 3:16)</a:t>
            </a:r>
          </a:p>
          <a:p>
            <a:pPr marL="514350" lvl="0" indent="-514350" algn="just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Words of admonition and loving correction (see 2 Timothy 2:24-25)</a:t>
            </a:r>
          </a:p>
          <a:p>
            <a:pPr marL="514350" lvl="0" indent="-514350" algn="just"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Words of prayer (see Ephesians 5:18-20)</a:t>
            </a:r>
          </a:p>
        </p:txBody>
      </p:sp>
    </p:spTree>
    <p:extLst>
      <p:ext uri="{BB962C8B-B14F-4D97-AF65-F5344CB8AC3E}">
        <p14:creationId xmlns:p14="http://schemas.microsoft.com/office/powerpoint/2010/main" val="68443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2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2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25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25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114822" y="75158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Font typeface="+mj-lt"/>
              <a:buAutoNum type="romanUcPeriod" startAt="2"/>
            </a:pPr>
            <a:r>
              <a:rPr lang="en-US" sz="4000" dirty="0">
                <a:solidFill>
                  <a:schemeClr val="bg1"/>
                </a:solidFill>
              </a:rPr>
              <a:t>The corrective practice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117322" y="820629"/>
            <a:ext cx="11962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Let no unwholesome word proceed from your mouth, but only such a word as is good for edification according to the need of the moment, so that it will give grace to those who hear.”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27F52-F20E-4483-8F79-832C9614EC37}"/>
              </a:ext>
            </a:extLst>
          </p:cNvPr>
          <p:cNvSpPr txBox="1"/>
          <p:nvPr/>
        </p:nvSpPr>
        <p:spPr>
          <a:xfrm>
            <a:off x="104832" y="2277169"/>
            <a:ext cx="119623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up, we must be born again.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us, wholesome words must first begin with our thoughts </a:t>
            </a:r>
            <a:r>
              <a:rPr lang="en-US" sz="3200" dirty="0">
                <a:solidFill>
                  <a:schemeClr val="bg1"/>
                </a:solidFill>
              </a:rPr>
              <a:t>(see Galatians 5:20-21; Matthew 15:19; 12:34)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up, use wholesome words.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up, we must be aware of their needs.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Listen (see Proverbs 12:18)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Ask questions (see Proverbs 18:13)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Watch for non-verbal cues </a:t>
            </a:r>
          </a:p>
        </p:txBody>
      </p:sp>
    </p:spTree>
    <p:extLst>
      <p:ext uri="{BB962C8B-B14F-4D97-AF65-F5344CB8AC3E}">
        <p14:creationId xmlns:p14="http://schemas.microsoft.com/office/powerpoint/2010/main" val="149275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25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114822" y="75158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Font typeface="+mj-lt"/>
              <a:buAutoNum type="romanUcPeriod" startAt="2"/>
            </a:pPr>
            <a:r>
              <a:rPr lang="en-US" sz="4000" dirty="0">
                <a:solidFill>
                  <a:schemeClr val="bg1"/>
                </a:solidFill>
              </a:rPr>
              <a:t>The corrective practice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117322" y="820629"/>
            <a:ext cx="11962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Let no unwholesome word proceed from your mouth, but only such a word as is good for edification according to the need of the moment, so that it will give grace to those who hear.”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27F52-F20E-4483-8F79-832C9614EC37}"/>
              </a:ext>
            </a:extLst>
          </p:cNvPr>
          <p:cNvSpPr txBox="1"/>
          <p:nvPr/>
        </p:nvSpPr>
        <p:spPr>
          <a:xfrm>
            <a:off x="104832" y="2277169"/>
            <a:ext cx="119623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up, we must be born again.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us, wholesome words must first begin with our thoughts </a:t>
            </a:r>
            <a:r>
              <a:rPr lang="en-US" sz="3200" dirty="0">
                <a:solidFill>
                  <a:schemeClr val="bg1"/>
                </a:solidFill>
              </a:rPr>
              <a:t>(see Galatians 5:20-21; Matthew 15:19; 12:34)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up, use wholesome words.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up, we must be aware of their needs.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 up, give them grace</a:t>
            </a:r>
          </a:p>
        </p:txBody>
      </p:sp>
    </p:spTree>
    <p:extLst>
      <p:ext uri="{BB962C8B-B14F-4D97-AF65-F5344CB8AC3E}">
        <p14:creationId xmlns:p14="http://schemas.microsoft.com/office/powerpoint/2010/main" val="212801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ree&#10;&#10;Description automatically generated">
            <a:extLst>
              <a:ext uri="{FF2B5EF4-FFF2-40B4-BE49-F238E27FC236}">
                <a16:creationId xmlns:a16="http://schemas.microsoft.com/office/drawing/2014/main" id="{53113362-4FC1-4406-A2F6-1ACD1B6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62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Gabriola" panose="04040605051002020D02" pitchFamily="82" charset="0"/>
              </a:rPr>
              <a:t>Welcoming the New Year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Gabriola" panose="04040605051002020D02" pitchFamily="82" charset="0"/>
              </a:rPr>
              <a:t>with Wholesome Words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0" y="307399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Gabriola" panose="04040605051002020D02" pitchFamily="82" charset="0"/>
              </a:rPr>
              <a:t>Ephesians 4:29</a:t>
            </a:r>
          </a:p>
        </p:txBody>
      </p:sp>
    </p:spTree>
    <p:extLst>
      <p:ext uri="{BB962C8B-B14F-4D97-AF65-F5344CB8AC3E}">
        <p14:creationId xmlns:p14="http://schemas.microsoft.com/office/powerpoint/2010/main" val="4089696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ree&#10;&#10;Description automatically generated">
            <a:extLst>
              <a:ext uri="{FF2B5EF4-FFF2-40B4-BE49-F238E27FC236}">
                <a16:creationId xmlns:a16="http://schemas.microsoft.com/office/drawing/2014/main" id="{E99ECADC-8A82-4415-9D14-6575F4F44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Words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112734" y="929014"/>
            <a:ext cx="119623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</a:rPr>
              <a:t>Proverbs 12:14 – </a:t>
            </a:r>
            <a:r>
              <a:rPr lang="en-US" sz="3600" i="1" dirty="0">
                <a:solidFill>
                  <a:schemeClr val="bg1"/>
                </a:solidFill>
              </a:rPr>
              <a:t>“A man will be satisfied with good by the fruit of his </a:t>
            </a:r>
            <a:r>
              <a:rPr lang="en-US" sz="3600" b="1" i="1" u="sng" dirty="0">
                <a:solidFill>
                  <a:schemeClr val="bg1"/>
                </a:solidFill>
              </a:rPr>
              <a:t>words</a:t>
            </a:r>
            <a:r>
              <a:rPr lang="en-US" sz="3600" i="1" dirty="0">
                <a:solidFill>
                  <a:schemeClr val="bg1"/>
                </a:solidFill>
              </a:rPr>
              <a:t>, and the deeds of a man's hands will return to him.” </a:t>
            </a:r>
            <a:endParaRPr lang="en-US" sz="3600" dirty="0">
              <a:solidFill>
                <a:schemeClr val="bg1"/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</a:rPr>
              <a:t>Proverbs 15:23 - </a:t>
            </a:r>
            <a:r>
              <a:rPr lang="en-US" sz="3600" i="1" dirty="0">
                <a:solidFill>
                  <a:schemeClr val="bg1"/>
                </a:solidFill>
              </a:rPr>
              <a:t>“A man has joy in an apt answer, and how delightful is a timely </a:t>
            </a:r>
            <a:r>
              <a:rPr lang="en-US" sz="3600" b="1" i="1" u="sng" dirty="0">
                <a:solidFill>
                  <a:schemeClr val="bg1"/>
                </a:solidFill>
              </a:rPr>
              <a:t>word</a:t>
            </a:r>
            <a:r>
              <a:rPr lang="en-US" sz="3600" i="1" dirty="0">
                <a:solidFill>
                  <a:schemeClr val="bg1"/>
                </a:solidFill>
              </a:rPr>
              <a:t>!”   </a:t>
            </a:r>
            <a:endParaRPr lang="en-US" sz="3600" dirty="0">
              <a:solidFill>
                <a:schemeClr val="bg1"/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</a:rPr>
              <a:t>Proverbs 25:11 – </a:t>
            </a:r>
            <a:r>
              <a:rPr lang="en-US" sz="3600" i="1" dirty="0">
                <a:solidFill>
                  <a:schemeClr val="bg1"/>
                </a:solidFill>
              </a:rPr>
              <a:t>“Like apples of gold in settings of silver Is a </a:t>
            </a:r>
            <a:r>
              <a:rPr lang="en-US" sz="3600" b="1" i="1" u="sng" dirty="0">
                <a:solidFill>
                  <a:schemeClr val="bg1"/>
                </a:solidFill>
              </a:rPr>
              <a:t>word</a:t>
            </a:r>
            <a:r>
              <a:rPr lang="en-US" sz="3600" i="1" dirty="0">
                <a:solidFill>
                  <a:schemeClr val="bg1"/>
                </a:solidFill>
              </a:rPr>
              <a:t> spoken in right circumstances.”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</a:rPr>
              <a:t>Proverbs 18:21 we read, </a:t>
            </a:r>
            <a:r>
              <a:rPr lang="en-US" sz="3600" i="1" dirty="0">
                <a:solidFill>
                  <a:schemeClr val="bg1"/>
                </a:solidFill>
              </a:rPr>
              <a:t>“Death and life are in the power of the tongue, And those who love it will eat its fruit.” </a:t>
            </a:r>
          </a:p>
        </p:txBody>
      </p:sp>
    </p:spTree>
    <p:extLst>
      <p:ext uri="{BB962C8B-B14F-4D97-AF65-F5344CB8AC3E}">
        <p14:creationId xmlns:p14="http://schemas.microsoft.com/office/powerpoint/2010/main" val="3121593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2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3C57B44C-0B62-40AE-A10E-FB886DD6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The Problem with Words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388306" y="1229230"/>
            <a:ext cx="11386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The problem lies in the fact that we tend to forget we are not sovereign when it comes to our words.</a:t>
            </a:r>
            <a:r>
              <a:rPr lang="en-US" sz="4000" i="1" dirty="0">
                <a:solidFill>
                  <a:schemeClr val="bg1"/>
                </a:solidFill>
              </a:rPr>
              <a:t>  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181A0-B15A-49D2-9EF1-C1A4E00980C3}"/>
              </a:ext>
            </a:extLst>
          </p:cNvPr>
          <p:cNvSpPr txBox="1"/>
          <p:nvPr/>
        </p:nvSpPr>
        <p:spPr>
          <a:xfrm>
            <a:off x="345836" y="4049876"/>
            <a:ext cx="1138615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bg1"/>
                </a:solidFill>
              </a:rPr>
              <a:t>“But I tell you that every </a:t>
            </a:r>
            <a:r>
              <a:rPr lang="en-US" sz="4400" b="1" i="1" u="sng" dirty="0">
                <a:solidFill>
                  <a:schemeClr val="bg1"/>
                </a:solidFill>
              </a:rPr>
              <a:t>careless</a:t>
            </a:r>
            <a:r>
              <a:rPr lang="en-US" sz="4400" i="1" dirty="0">
                <a:solidFill>
                  <a:schemeClr val="bg1"/>
                </a:solidFill>
              </a:rPr>
              <a:t> </a:t>
            </a:r>
            <a:r>
              <a:rPr lang="en-US" sz="4400" b="1" i="1" u="sng" dirty="0">
                <a:solidFill>
                  <a:schemeClr val="bg1"/>
                </a:solidFill>
              </a:rPr>
              <a:t>word</a:t>
            </a:r>
            <a:r>
              <a:rPr lang="en-US" sz="4400" i="1" dirty="0">
                <a:solidFill>
                  <a:schemeClr val="bg1"/>
                </a:solidFill>
              </a:rPr>
              <a:t> that people speak, they shall give an accounting for it in the day of judgment”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(Matthew 12:36). </a:t>
            </a:r>
          </a:p>
        </p:txBody>
      </p:sp>
    </p:spTree>
    <p:extLst>
      <p:ext uri="{BB962C8B-B14F-4D97-AF65-F5344CB8AC3E}">
        <p14:creationId xmlns:p14="http://schemas.microsoft.com/office/powerpoint/2010/main" val="97716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114822" y="75158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AutoNum type="romanUcPeriod"/>
            </a:pPr>
            <a:r>
              <a:rPr lang="en-US" sz="4000" dirty="0">
                <a:solidFill>
                  <a:schemeClr val="bg1"/>
                </a:solidFill>
              </a:rPr>
              <a:t>The conditional problem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117322" y="820629"/>
            <a:ext cx="11962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Let no unwholesome word proceed from your mouth, but only such a word as is good for edification according to the need of the moment, so that it will give grace to those who hear.”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27F52-F20E-4483-8F79-832C9614EC37}"/>
              </a:ext>
            </a:extLst>
          </p:cNvPr>
          <p:cNvSpPr txBox="1"/>
          <p:nvPr/>
        </p:nvSpPr>
        <p:spPr>
          <a:xfrm>
            <a:off x="104832" y="2277169"/>
            <a:ext cx="119623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Ephesians 4:22-24, Believers are to put off the old self and put on the new self.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In Ephesians 4:25-28 Paul calls believers to lay aside falsehood and speak truth (4:25); to put on righteous anger and not to allow it to turn unrighteous thus giving the devil an opportunity in one’s life (4:26-27); to stop stealing from one another but to work hard and share with others in need (4:28).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In Ephesians 4:29 Paul addresses the issue of the very words we use.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In Ephesians 4:31 Paul deals with words and attitudes of bitterness, wrath, anger, clamor, slander; and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In Ephesians 5:3-4 Paul  admonishes against filthiness and silly talk; coarse jesting). </a:t>
            </a:r>
          </a:p>
        </p:txBody>
      </p:sp>
    </p:spTree>
    <p:extLst>
      <p:ext uri="{BB962C8B-B14F-4D97-AF65-F5344CB8AC3E}">
        <p14:creationId xmlns:p14="http://schemas.microsoft.com/office/powerpoint/2010/main" val="44768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7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114822" y="75158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AutoNum type="romanUcPeriod"/>
            </a:pPr>
            <a:r>
              <a:rPr lang="en-US" sz="4000" dirty="0">
                <a:solidFill>
                  <a:schemeClr val="bg1"/>
                </a:solidFill>
              </a:rPr>
              <a:t>The conditional problem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117322" y="820629"/>
            <a:ext cx="11962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Let no unwholesome word proceed from your mouth, but only such a word as is good for edification according to the need of the moment, so that it will give grace to those who hear.”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27F52-F20E-4483-8F79-832C9614EC37}"/>
              </a:ext>
            </a:extLst>
          </p:cNvPr>
          <p:cNvSpPr txBox="1"/>
          <p:nvPr/>
        </p:nvSpPr>
        <p:spPr>
          <a:xfrm>
            <a:off x="104832" y="2277169"/>
            <a:ext cx="11962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What is “unwholesome”?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D032D0-893B-44A9-BE72-DA517FBA626E}"/>
              </a:ext>
            </a:extLst>
          </p:cNvPr>
          <p:cNvSpPr txBox="1"/>
          <p:nvPr/>
        </p:nvSpPr>
        <p:spPr>
          <a:xfrm>
            <a:off x="689548" y="2834301"/>
            <a:ext cx="113951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i="1" dirty="0">
                <a:solidFill>
                  <a:schemeClr val="bg1"/>
                </a:solidFill>
              </a:rPr>
              <a:t>spoiled, decayed, rotten, utterly useless and therefore completely unprofitable.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i="1" dirty="0">
                <a:solidFill>
                  <a:schemeClr val="bg1"/>
                </a:solidFill>
              </a:rPr>
              <a:t>Jesus uses this word in Matthew 7:17-18 to describe “bad” or rotten fruit.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i="1" dirty="0">
                <a:solidFill>
                  <a:schemeClr val="bg1"/>
                </a:solidFill>
              </a:rPr>
              <a:t>Jesus uses this word in Matthew 13:48 to describe “bad” or rotten fish.</a:t>
            </a:r>
          </a:p>
        </p:txBody>
      </p:sp>
    </p:spTree>
    <p:extLst>
      <p:ext uri="{BB962C8B-B14F-4D97-AF65-F5344CB8AC3E}">
        <p14:creationId xmlns:p14="http://schemas.microsoft.com/office/powerpoint/2010/main" val="241678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114822" y="75158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AutoNum type="romanUcPeriod"/>
            </a:pPr>
            <a:r>
              <a:rPr lang="en-US" sz="4000" dirty="0">
                <a:solidFill>
                  <a:schemeClr val="bg1"/>
                </a:solidFill>
              </a:rPr>
              <a:t>The conditional problem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117322" y="820629"/>
            <a:ext cx="11962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Let no unwholesome word proceed from your mouth, but only such a word as is good for edification according to the need of the moment, so that it will give grace to those who hear.”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27F52-F20E-4483-8F79-832C9614EC37}"/>
              </a:ext>
            </a:extLst>
          </p:cNvPr>
          <p:cNvSpPr txBox="1"/>
          <p:nvPr/>
        </p:nvSpPr>
        <p:spPr>
          <a:xfrm>
            <a:off x="104832" y="2277169"/>
            <a:ext cx="11962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What is “unwholesome”?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What is an “unwholesome word”?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659FC9-EED3-47F2-9C66-BD36544D84DC}"/>
              </a:ext>
            </a:extLst>
          </p:cNvPr>
          <p:cNvSpPr txBox="1"/>
          <p:nvPr/>
        </p:nvSpPr>
        <p:spPr>
          <a:xfrm>
            <a:off x="689548" y="3418918"/>
            <a:ext cx="1136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solidFill>
                  <a:schemeClr val="bg1"/>
                </a:solidFill>
              </a:rPr>
              <a:t>A word or idea that communicates rottenness/sinfulness/death</a:t>
            </a:r>
          </a:p>
        </p:txBody>
      </p:sp>
    </p:spTree>
    <p:extLst>
      <p:ext uri="{BB962C8B-B14F-4D97-AF65-F5344CB8AC3E}">
        <p14:creationId xmlns:p14="http://schemas.microsoft.com/office/powerpoint/2010/main" val="421136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3C57B44C-0B62-40AE-A10E-FB886DD6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Three Characteristics of Unwholesome Words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388306" y="1229230"/>
            <a:ext cx="113861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4000" i="1" dirty="0">
                <a:solidFill>
                  <a:schemeClr val="bg1"/>
                </a:solidFill>
              </a:rPr>
              <a:t>Unwholesome words tend to flow out of excess speech (see Proverbs 10:19)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i="1" dirty="0">
                <a:solidFill>
                  <a:schemeClr val="bg1"/>
                </a:solidFill>
              </a:rPr>
              <a:t>Unwholesome words are self-serving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i="1" dirty="0">
                <a:solidFill>
                  <a:schemeClr val="bg1"/>
                </a:solidFill>
              </a:rPr>
              <a:t>Unwholesome words are indelicate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82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3C57B44C-0B62-40AE-A10E-FB886DD6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0" y="7515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“Some” ways we engage in “unwholesome words”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5C004-5E77-4C00-BD3F-4554EF590C19}"/>
              </a:ext>
            </a:extLst>
          </p:cNvPr>
          <p:cNvSpPr txBox="1"/>
          <p:nvPr/>
        </p:nvSpPr>
        <p:spPr>
          <a:xfrm>
            <a:off x="388306" y="1229230"/>
            <a:ext cx="113861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Swearing/taking the Lord’s name in vain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Gossiping about others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Using biting (or painful) sarcasm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Making a joke at the expense of someone else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Coarse/sexual talk or joking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Violent talk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Speaking without taking into account how it might make others feel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Not saying anything of value at all (silence is not always a virtue)</a:t>
            </a:r>
          </a:p>
        </p:txBody>
      </p:sp>
    </p:spTree>
    <p:extLst>
      <p:ext uri="{BB962C8B-B14F-4D97-AF65-F5344CB8AC3E}">
        <p14:creationId xmlns:p14="http://schemas.microsoft.com/office/powerpoint/2010/main" val="134779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7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75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75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ee&#10;&#10;Description automatically generated">
            <a:extLst>
              <a:ext uri="{FF2B5EF4-FFF2-40B4-BE49-F238E27FC236}">
                <a16:creationId xmlns:a16="http://schemas.microsoft.com/office/drawing/2014/main" id="{41715478-96EF-484E-973D-25B137FF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AD0EC-07F5-40A8-A5BD-09BD7CF4140D}"/>
              </a:ext>
            </a:extLst>
          </p:cNvPr>
          <p:cNvSpPr txBox="1"/>
          <p:nvPr/>
        </p:nvSpPr>
        <p:spPr>
          <a:xfrm>
            <a:off x="114822" y="75158"/>
            <a:ext cx="1196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just">
              <a:buFont typeface="+mj-lt"/>
              <a:buAutoNum type="romanUcPeriod" startAt="2"/>
            </a:pPr>
            <a:r>
              <a:rPr lang="en-US" sz="4000" dirty="0">
                <a:solidFill>
                  <a:schemeClr val="bg1"/>
                </a:solidFill>
              </a:rPr>
              <a:t>The corrective practice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BD5E9-B426-455F-9342-AEE1B33B0535}"/>
              </a:ext>
            </a:extLst>
          </p:cNvPr>
          <p:cNvSpPr txBox="1"/>
          <p:nvPr/>
        </p:nvSpPr>
        <p:spPr>
          <a:xfrm>
            <a:off x="117322" y="820629"/>
            <a:ext cx="11962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chemeClr val="bg1"/>
                </a:solidFill>
              </a:rPr>
              <a:t>Let no unwholesome word proceed from your mouth, but only such a word as is good for edification according to the need of the moment, so that it will give grace to those who hear.”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27F52-F20E-4483-8F79-832C9614EC37}"/>
              </a:ext>
            </a:extLst>
          </p:cNvPr>
          <p:cNvSpPr txBox="1"/>
          <p:nvPr/>
        </p:nvSpPr>
        <p:spPr>
          <a:xfrm>
            <a:off x="104832" y="2277169"/>
            <a:ext cx="119623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up, we must be born again.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us, wholesome words must first begin with our thoughts </a:t>
            </a:r>
            <a:r>
              <a:rPr lang="en-US" sz="3200" dirty="0">
                <a:solidFill>
                  <a:schemeClr val="bg1"/>
                </a:solidFill>
              </a:rPr>
              <a:t>(see Galatians 5:20-21; Matthew 15:19; 12:34)</a:t>
            </a:r>
          </a:p>
          <a:p>
            <a:pPr marL="514350" indent="-514350" algn="just"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To build others up, use wholesome words</a:t>
            </a:r>
          </a:p>
        </p:txBody>
      </p:sp>
    </p:spTree>
    <p:extLst>
      <p:ext uri="{BB962C8B-B14F-4D97-AF65-F5344CB8AC3E}">
        <p14:creationId xmlns:p14="http://schemas.microsoft.com/office/powerpoint/2010/main" val="85335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12465</TotalTime>
  <Words>979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Gabriola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 </cp:lastModifiedBy>
  <cp:revision>34</cp:revision>
  <dcterms:created xsi:type="dcterms:W3CDTF">2018-12-01T21:45:35Z</dcterms:created>
  <dcterms:modified xsi:type="dcterms:W3CDTF">2018-12-30T15:02:06Z</dcterms:modified>
</cp:coreProperties>
</file>