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9" r:id="rId5"/>
    <p:sldId id="260" r:id="rId6"/>
    <p:sldId id="261" r:id="rId7"/>
    <p:sldId id="280" r:id="rId8"/>
    <p:sldId id="281" r:id="rId9"/>
    <p:sldId id="282" r:id="rId10"/>
    <p:sldId id="283" r:id="rId11"/>
    <p:sldId id="284" r:id="rId12"/>
    <p:sldId id="285" r:id="rId13"/>
    <p:sldId id="286" r:id="rId14"/>
    <p:sldId id="287" r:id="rId15"/>
    <p:sldId id="288" r:id="rId16"/>
    <p:sldId id="28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8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3D7F8-0169-4739-A22E-CBC7D385B5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E237B2-A309-4403-B992-FF4CF88FE5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4E3CAF-F648-4BD6-A59B-8EFD69572BD4}"/>
              </a:ext>
            </a:extLst>
          </p:cNvPr>
          <p:cNvSpPr>
            <a:spLocks noGrp="1"/>
          </p:cNvSpPr>
          <p:nvPr>
            <p:ph type="dt" sz="half" idx="10"/>
          </p:nvPr>
        </p:nvSpPr>
        <p:spPr/>
        <p:txBody>
          <a:bodyPr/>
          <a:lstStyle/>
          <a:p>
            <a:fld id="{2B02FA24-FD9F-49EC-8978-6D2942ECA138}" type="datetimeFigureOut">
              <a:rPr lang="en-US" smtClean="0"/>
              <a:t>12/8/2018</a:t>
            </a:fld>
            <a:endParaRPr lang="en-US"/>
          </a:p>
        </p:txBody>
      </p:sp>
      <p:sp>
        <p:nvSpPr>
          <p:cNvPr id="5" name="Footer Placeholder 4">
            <a:extLst>
              <a:ext uri="{FF2B5EF4-FFF2-40B4-BE49-F238E27FC236}">
                <a16:creationId xmlns:a16="http://schemas.microsoft.com/office/drawing/2014/main" id="{97F649CF-A3EE-4274-A9A0-4A7F7D806C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73EA3-EB15-470C-832E-DA660D655845}"/>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2399543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AFE4E-8B7D-47A9-B1A6-D685056C9A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390F07-6FB5-40F9-A539-A0984BD4D31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E4DC90-703A-4833-83A9-83B2F8C48508}"/>
              </a:ext>
            </a:extLst>
          </p:cNvPr>
          <p:cNvSpPr>
            <a:spLocks noGrp="1"/>
          </p:cNvSpPr>
          <p:nvPr>
            <p:ph type="dt" sz="half" idx="10"/>
          </p:nvPr>
        </p:nvSpPr>
        <p:spPr/>
        <p:txBody>
          <a:bodyPr/>
          <a:lstStyle/>
          <a:p>
            <a:fld id="{2B02FA24-FD9F-49EC-8978-6D2942ECA138}" type="datetimeFigureOut">
              <a:rPr lang="en-US" smtClean="0"/>
              <a:t>12/8/2018</a:t>
            </a:fld>
            <a:endParaRPr lang="en-US"/>
          </a:p>
        </p:txBody>
      </p:sp>
      <p:sp>
        <p:nvSpPr>
          <p:cNvPr id="5" name="Footer Placeholder 4">
            <a:extLst>
              <a:ext uri="{FF2B5EF4-FFF2-40B4-BE49-F238E27FC236}">
                <a16:creationId xmlns:a16="http://schemas.microsoft.com/office/drawing/2014/main" id="{44C3C82B-A8D9-41A5-A455-80D59C7F3D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9280D4-5A84-4713-9FCB-ED81745FD211}"/>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1912110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D5F466-3524-41E2-9E33-86CC075B78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50751B-E65B-423D-9114-1438AB26CF6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35BAFF-49A5-4EDA-9934-49AF3793ABAE}"/>
              </a:ext>
            </a:extLst>
          </p:cNvPr>
          <p:cNvSpPr>
            <a:spLocks noGrp="1"/>
          </p:cNvSpPr>
          <p:nvPr>
            <p:ph type="dt" sz="half" idx="10"/>
          </p:nvPr>
        </p:nvSpPr>
        <p:spPr/>
        <p:txBody>
          <a:bodyPr/>
          <a:lstStyle/>
          <a:p>
            <a:fld id="{2B02FA24-FD9F-49EC-8978-6D2942ECA138}" type="datetimeFigureOut">
              <a:rPr lang="en-US" smtClean="0"/>
              <a:t>12/8/2018</a:t>
            </a:fld>
            <a:endParaRPr lang="en-US"/>
          </a:p>
        </p:txBody>
      </p:sp>
      <p:sp>
        <p:nvSpPr>
          <p:cNvPr id="5" name="Footer Placeholder 4">
            <a:extLst>
              <a:ext uri="{FF2B5EF4-FFF2-40B4-BE49-F238E27FC236}">
                <a16:creationId xmlns:a16="http://schemas.microsoft.com/office/drawing/2014/main" id="{CDC2B9FB-B23A-4541-A94B-369B7C7BBB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42FF92-2DE3-4526-B552-66B70F4555BE}"/>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2943036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B85EA-7AA3-4C0D-826C-0D9C767B9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DF37F4-0C47-48C6-9958-80846A28435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ED4A4-8813-481C-B8E5-7EBA8214638E}"/>
              </a:ext>
            </a:extLst>
          </p:cNvPr>
          <p:cNvSpPr>
            <a:spLocks noGrp="1"/>
          </p:cNvSpPr>
          <p:nvPr>
            <p:ph type="dt" sz="half" idx="10"/>
          </p:nvPr>
        </p:nvSpPr>
        <p:spPr/>
        <p:txBody>
          <a:bodyPr/>
          <a:lstStyle/>
          <a:p>
            <a:fld id="{2B02FA24-FD9F-49EC-8978-6D2942ECA138}" type="datetimeFigureOut">
              <a:rPr lang="en-US" smtClean="0"/>
              <a:t>12/8/2018</a:t>
            </a:fld>
            <a:endParaRPr lang="en-US"/>
          </a:p>
        </p:txBody>
      </p:sp>
      <p:sp>
        <p:nvSpPr>
          <p:cNvPr id="5" name="Footer Placeholder 4">
            <a:extLst>
              <a:ext uri="{FF2B5EF4-FFF2-40B4-BE49-F238E27FC236}">
                <a16:creationId xmlns:a16="http://schemas.microsoft.com/office/drawing/2014/main" id="{3D19120D-1597-4582-881B-07FB8D5EE3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3BAF7A-4AC0-4F0E-BB01-1E0F8A097EA0}"/>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407852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B8DB5-A07B-4E7F-AD13-2FF6B8463B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009E6E-4299-4C6D-8639-E5318924E8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E77356E-8340-4244-904A-2A86731BDC16}"/>
              </a:ext>
            </a:extLst>
          </p:cNvPr>
          <p:cNvSpPr>
            <a:spLocks noGrp="1"/>
          </p:cNvSpPr>
          <p:nvPr>
            <p:ph type="dt" sz="half" idx="10"/>
          </p:nvPr>
        </p:nvSpPr>
        <p:spPr/>
        <p:txBody>
          <a:bodyPr/>
          <a:lstStyle/>
          <a:p>
            <a:fld id="{2B02FA24-FD9F-49EC-8978-6D2942ECA138}" type="datetimeFigureOut">
              <a:rPr lang="en-US" smtClean="0"/>
              <a:t>12/8/2018</a:t>
            </a:fld>
            <a:endParaRPr lang="en-US"/>
          </a:p>
        </p:txBody>
      </p:sp>
      <p:sp>
        <p:nvSpPr>
          <p:cNvPr id="5" name="Footer Placeholder 4">
            <a:extLst>
              <a:ext uri="{FF2B5EF4-FFF2-40B4-BE49-F238E27FC236}">
                <a16:creationId xmlns:a16="http://schemas.microsoft.com/office/drawing/2014/main" id="{909D800E-CEFF-4ABA-B0E5-B68C72321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154E8-C029-4F30-B7DE-55118392F1C1}"/>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144517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F6771-1591-4993-ABD4-D7B480920A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104727-F1F2-4AF1-844B-4268D1C5F13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4F0B32-E83C-474D-B571-C489EDA611E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D68404-D179-41A8-9762-B72B1DCDE6B6}"/>
              </a:ext>
            </a:extLst>
          </p:cNvPr>
          <p:cNvSpPr>
            <a:spLocks noGrp="1"/>
          </p:cNvSpPr>
          <p:nvPr>
            <p:ph type="dt" sz="half" idx="10"/>
          </p:nvPr>
        </p:nvSpPr>
        <p:spPr/>
        <p:txBody>
          <a:bodyPr/>
          <a:lstStyle/>
          <a:p>
            <a:fld id="{2B02FA24-FD9F-49EC-8978-6D2942ECA138}" type="datetimeFigureOut">
              <a:rPr lang="en-US" smtClean="0"/>
              <a:t>12/8/2018</a:t>
            </a:fld>
            <a:endParaRPr lang="en-US"/>
          </a:p>
        </p:txBody>
      </p:sp>
      <p:sp>
        <p:nvSpPr>
          <p:cNvPr id="6" name="Footer Placeholder 5">
            <a:extLst>
              <a:ext uri="{FF2B5EF4-FFF2-40B4-BE49-F238E27FC236}">
                <a16:creationId xmlns:a16="http://schemas.microsoft.com/office/drawing/2014/main" id="{D5416D1E-78CE-41FD-A40F-9DF15C2B42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E68559-D699-48F9-828D-A836C8B0AA4C}"/>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1357962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F3B4A-162C-45EA-99AB-7F0CC2673A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4AAD21-629E-4047-8FAC-DD3391CD98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A51DDD-58E0-4A53-96C9-0052CF16A26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5322C5-866A-4290-9A4B-09652BBF09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2628BDD-1337-4BEC-907D-F42EE0A6ED2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9251E7-960D-4543-B19A-DA2DA9DE5A32}"/>
              </a:ext>
            </a:extLst>
          </p:cNvPr>
          <p:cNvSpPr>
            <a:spLocks noGrp="1"/>
          </p:cNvSpPr>
          <p:nvPr>
            <p:ph type="dt" sz="half" idx="10"/>
          </p:nvPr>
        </p:nvSpPr>
        <p:spPr/>
        <p:txBody>
          <a:bodyPr/>
          <a:lstStyle/>
          <a:p>
            <a:fld id="{2B02FA24-FD9F-49EC-8978-6D2942ECA138}" type="datetimeFigureOut">
              <a:rPr lang="en-US" smtClean="0"/>
              <a:t>12/8/2018</a:t>
            </a:fld>
            <a:endParaRPr lang="en-US"/>
          </a:p>
        </p:txBody>
      </p:sp>
      <p:sp>
        <p:nvSpPr>
          <p:cNvPr id="8" name="Footer Placeholder 7">
            <a:extLst>
              <a:ext uri="{FF2B5EF4-FFF2-40B4-BE49-F238E27FC236}">
                <a16:creationId xmlns:a16="http://schemas.microsoft.com/office/drawing/2014/main" id="{85E7C809-CF5E-4EAB-A522-F0E25C1F40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1AC0CC-FD54-4D6F-9E86-7FABCB505354}"/>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733292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A79B4-C98D-463F-B84B-30FA29FB05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042652-FBE4-4D6C-B16C-13B3DC5C896A}"/>
              </a:ext>
            </a:extLst>
          </p:cNvPr>
          <p:cNvSpPr>
            <a:spLocks noGrp="1"/>
          </p:cNvSpPr>
          <p:nvPr>
            <p:ph type="dt" sz="half" idx="10"/>
          </p:nvPr>
        </p:nvSpPr>
        <p:spPr/>
        <p:txBody>
          <a:bodyPr/>
          <a:lstStyle/>
          <a:p>
            <a:fld id="{2B02FA24-FD9F-49EC-8978-6D2942ECA138}" type="datetimeFigureOut">
              <a:rPr lang="en-US" smtClean="0"/>
              <a:t>12/8/2018</a:t>
            </a:fld>
            <a:endParaRPr lang="en-US"/>
          </a:p>
        </p:txBody>
      </p:sp>
      <p:sp>
        <p:nvSpPr>
          <p:cNvPr id="4" name="Footer Placeholder 3">
            <a:extLst>
              <a:ext uri="{FF2B5EF4-FFF2-40B4-BE49-F238E27FC236}">
                <a16:creationId xmlns:a16="http://schemas.microsoft.com/office/drawing/2014/main" id="{CB7E4A31-E2C8-4C31-8811-F1B86CCF66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7D261F-970F-410B-B384-4DD9FD8BEF22}"/>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859290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6BB436-EE06-498A-9E39-8B8C7BF0321D}"/>
              </a:ext>
            </a:extLst>
          </p:cNvPr>
          <p:cNvSpPr>
            <a:spLocks noGrp="1"/>
          </p:cNvSpPr>
          <p:nvPr>
            <p:ph type="dt" sz="half" idx="10"/>
          </p:nvPr>
        </p:nvSpPr>
        <p:spPr/>
        <p:txBody>
          <a:bodyPr/>
          <a:lstStyle/>
          <a:p>
            <a:fld id="{2B02FA24-FD9F-49EC-8978-6D2942ECA138}" type="datetimeFigureOut">
              <a:rPr lang="en-US" smtClean="0"/>
              <a:t>12/8/2018</a:t>
            </a:fld>
            <a:endParaRPr lang="en-US"/>
          </a:p>
        </p:txBody>
      </p:sp>
      <p:sp>
        <p:nvSpPr>
          <p:cNvPr id="3" name="Footer Placeholder 2">
            <a:extLst>
              <a:ext uri="{FF2B5EF4-FFF2-40B4-BE49-F238E27FC236}">
                <a16:creationId xmlns:a16="http://schemas.microsoft.com/office/drawing/2014/main" id="{278E759D-A47E-4055-8A7F-51F04A5F36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23F563-536E-45C0-B0D2-1B40963EA435}"/>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3611994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8F57A-2E1E-43BA-BED4-2B68D2CE72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5962F7-831C-4D8B-90D1-C120EE5534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6AAB9B-0B8C-4B7E-8813-5B19FD62B7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98CC18-0D6F-4C41-BB5B-A1D7C69AA767}"/>
              </a:ext>
            </a:extLst>
          </p:cNvPr>
          <p:cNvSpPr>
            <a:spLocks noGrp="1"/>
          </p:cNvSpPr>
          <p:nvPr>
            <p:ph type="dt" sz="half" idx="10"/>
          </p:nvPr>
        </p:nvSpPr>
        <p:spPr/>
        <p:txBody>
          <a:bodyPr/>
          <a:lstStyle/>
          <a:p>
            <a:fld id="{2B02FA24-FD9F-49EC-8978-6D2942ECA138}" type="datetimeFigureOut">
              <a:rPr lang="en-US" smtClean="0"/>
              <a:t>12/8/2018</a:t>
            </a:fld>
            <a:endParaRPr lang="en-US"/>
          </a:p>
        </p:txBody>
      </p:sp>
      <p:sp>
        <p:nvSpPr>
          <p:cNvPr id="6" name="Footer Placeholder 5">
            <a:extLst>
              <a:ext uri="{FF2B5EF4-FFF2-40B4-BE49-F238E27FC236}">
                <a16:creationId xmlns:a16="http://schemas.microsoft.com/office/drawing/2014/main" id="{F09DC708-1B29-47A1-A88C-54F2B0E253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6CE5A3-0C39-4977-BB31-992741028751}"/>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2306738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DC240-388E-4143-B7B7-5E9728A2C1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72B86E-CDD1-4EC5-B4F7-819F5BCCAA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0E9771-A7C9-4DB0-8FD7-E163FB2E7A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7F7745-019A-40C6-88C3-903E11A368CA}"/>
              </a:ext>
            </a:extLst>
          </p:cNvPr>
          <p:cNvSpPr>
            <a:spLocks noGrp="1"/>
          </p:cNvSpPr>
          <p:nvPr>
            <p:ph type="dt" sz="half" idx="10"/>
          </p:nvPr>
        </p:nvSpPr>
        <p:spPr/>
        <p:txBody>
          <a:bodyPr/>
          <a:lstStyle/>
          <a:p>
            <a:fld id="{2B02FA24-FD9F-49EC-8978-6D2942ECA138}" type="datetimeFigureOut">
              <a:rPr lang="en-US" smtClean="0"/>
              <a:t>12/8/2018</a:t>
            </a:fld>
            <a:endParaRPr lang="en-US"/>
          </a:p>
        </p:txBody>
      </p:sp>
      <p:sp>
        <p:nvSpPr>
          <p:cNvPr id="6" name="Footer Placeholder 5">
            <a:extLst>
              <a:ext uri="{FF2B5EF4-FFF2-40B4-BE49-F238E27FC236}">
                <a16:creationId xmlns:a16="http://schemas.microsoft.com/office/drawing/2014/main" id="{8A63764F-C025-4B7C-A8EB-85A237CC9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2206E5-FF56-4C31-9F46-B435A339736A}"/>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2386437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FB761C-294E-4656-9AE0-8E4B414F36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DE183E-320B-42C5-80DF-5BA7512D90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702616-D05C-4B12-B6FE-0869336BE1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02FA24-FD9F-49EC-8978-6D2942ECA138}" type="datetimeFigureOut">
              <a:rPr lang="en-US" smtClean="0"/>
              <a:t>12/8/2018</a:t>
            </a:fld>
            <a:endParaRPr lang="en-US"/>
          </a:p>
        </p:txBody>
      </p:sp>
      <p:sp>
        <p:nvSpPr>
          <p:cNvPr id="5" name="Footer Placeholder 4">
            <a:extLst>
              <a:ext uri="{FF2B5EF4-FFF2-40B4-BE49-F238E27FC236}">
                <a16:creationId xmlns:a16="http://schemas.microsoft.com/office/drawing/2014/main" id="{6888E3FC-0931-4EE0-A731-D53C74D05E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9C960D-632D-4F70-8FF5-AC9937B2AC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20C894-18A6-43E7-B64C-B838FF0DDCC5}" type="slidenum">
              <a:rPr lang="en-US" smtClean="0"/>
              <a:t>‹#›</a:t>
            </a:fld>
            <a:endParaRPr lang="en-US"/>
          </a:p>
        </p:txBody>
      </p:sp>
    </p:spTree>
    <p:extLst>
      <p:ext uri="{BB962C8B-B14F-4D97-AF65-F5344CB8AC3E}">
        <p14:creationId xmlns:p14="http://schemas.microsoft.com/office/powerpoint/2010/main" val="3037393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unset over a city&#10;&#10;Description automatically generated">
            <a:extLst>
              <a:ext uri="{FF2B5EF4-FFF2-40B4-BE49-F238E27FC236}">
                <a16:creationId xmlns:a16="http://schemas.microsoft.com/office/drawing/2014/main" id="{8BA83BB1-30B8-455B-B8B2-B65E21F44D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62"/>
            <a:ext cx="12192000" cy="2308324"/>
          </a:xfrm>
          <a:prstGeom prst="rect">
            <a:avLst/>
          </a:prstGeom>
          <a:noFill/>
        </p:spPr>
        <p:txBody>
          <a:bodyPr wrap="square" rtlCol="0">
            <a:spAutoFit/>
          </a:bodyPr>
          <a:lstStyle/>
          <a:p>
            <a:pPr algn="ctr"/>
            <a:r>
              <a:rPr lang="en-US" sz="7200" dirty="0">
                <a:solidFill>
                  <a:schemeClr val="bg1"/>
                </a:solidFill>
                <a:latin typeface="Gabriola" panose="04040605051002020D02" pitchFamily="82" charset="0"/>
              </a:rPr>
              <a:t>The Glorious Coming </a:t>
            </a:r>
          </a:p>
          <a:p>
            <a:pPr algn="ctr"/>
            <a:r>
              <a:rPr lang="en-US" sz="7200" dirty="0">
                <a:solidFill>
                  <a:schemeClr val="bg1"/>
                </a:solidFill>
                <a:latin typeface="Gabriola" panose="04040605051002020D02" pitchFamily="82" charset="0"/>
              </a:rPr>
              <a:t>of our Savior King (Part 1)</a:t>
            </a:r>
          </a:p>
        </p:txBody>
      </p:sp>
      <p:sp>
        <p:nvSpPr>
          <p:cNvPr id="9" name="TextBox 8">
            <a:extLst>
              <a:ext uri="{FF2B5EF4-FFF2-40B4-BE49-F238E27FC236}">
                <a16:creationId xmlns:a16="http://schemas.microsoft.com/office/drawing/2014/main" id="{04B5C004-5E77-4C00-BD3F-4554EF590C19}"/>
              </a:ext>
            </a:extLst>
          </p:cNvPr>
          <p:cNvSpPr txBox="1"/>
          <p:nvPr/>
        </p:nvSpPr>
        <p:spPr>
          <a:xfrm>
            <a:off x="0" y="3073991"/>
            <a:ext cx="12192000" cy="830997"/>
          </a:xfrm>
          <a:prstGeom prst="rect">
            <a:avLst/>
          </a:prstGeom>
          <a:noFill/>
        </p:spPr>
        <p:txBody>
          <a:bodyPr wrap="square" rtlCol="0">
            <a:spAutoFit/>
          </a:bodyPr>
          <a:lstStyle/>
          <a:p>
            <a:pPr algn="ctr"/>
            <a:r>
              <a:rPr lang="en-US" sz="4800" dirty="0">
                <a:solidFill>
                  <a:schemeClr val="bg1"/>
                </a:solidFill>
                <a:latin typeface="Gabriola" panose="04040605051002020D02" pitchFamily="82" charset="0"/>
              </a:rPr>
              <a:t>Luke 2:1-7</a:t>
            </a:r>
          </a:p>
        </p:txBody>
      </p:sp>
    </p:spTree>
    <p:extLst>
      <p:ext uri="{BB962C8B-B14F-4D97-AF65-F5344CB8AC3E}">
        <p14:creationId xmlns:p14="http://schemas.microsoft.com/office/powerpoint/2010/main" val="24021474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1015663"/>
          </a:xfrm>
          <a:prstGeom prst="rect">
            <a:avLst/>
          </a:prstGeom>
          <a:noFill/>
        </p:spPr>
        <p:txBody>
          <a:bodyPr wrap="square" rtlCol="0">
            <a:spAutoFit/>
          </a:bodyPr>
          <a:lstStyle/>
          <a:p>
            <a:pPr algn="ctr"/>
            <a:r>
              <a:rPr lang="en-US" sz="6000" dirty="0">
                <a:solidFill>
                  <a:schemeClr val="bg1"/>
                </a:solidFill>
              </a:rPr>
              <a:t>2 Samuel 7:8</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1033944"/>
            <a:ext cx="11962356" cy="1661993"/>
          </a:xfrm>
          <a:prstGeom prst="rect">
            <a:avLst/>
          </a:prstGeom>
          <a:noFill/>
        </p:spPr>
        <p:txBody>
          <a:bodyPr wrap="square" rtlCol="0">
            <a:spAutoFit/>
          </a:bodyPr>
          <a:lstStyle/>
          <a:p>
            <a:pPr algn="just"/>
            <a:r>
              <a:rPr lang="en-US" sz="3400" i="1" dirty="0">
                <a:solidFill>
                  <a:schemeClr val="bg1"/>
                </a:solidFill>
              </a:rPr>
              <a:t>“Now therefore, thus you shall say to My servant David, ‘Thus says the Lord of hosts, “I took you from the pasture, from following the sheep, to be ruler over My people Israel.’”</a:t>
            </a:r>
            <a:r>
              <a:rPr lang="en-US" sz="3400" dirty="0">
                <a:solidFill>
                  <a:schemeClr val="bg1"/>
                </a:solidFill>
              </a:rPr>
              <a:t> </a:t>
            </a:r>
          </a:p>
        </p:txBody>
      </p:sp>
    </p:spTree>
    <p:extLst>
      <p:ext uri="{BB962C8B-B14F-4D97-AF65-F5344CB8AC3E}">
        <p14:creationId xmlns:p14="http://schemas.microsoft.com/office/powerpoint/2010/main" val="28885600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923330"/>
          </a:xfrm>
          <a:prstGeom prst="rect">
            <a:avLst/>
          </a:prstGeom>
          <a:noFill/>
        </p:spPr>
        <p:txBody>
          <a:bodyPr wrap="square" rtlCol="0">
            <a:spAutoFit/>
          </a:bodyPr>
          <a:lstStyle/>
          <a:p>
            <a:pPr algn="ctr"/>
            <a:r>
              <a:rPr lang="en-US" sz="5400" dirty="0">
                <a:solidFill>
                  <a:schemeClr val="bg1"/>
                </a:solidFill>
              </a:rPr>
              <a:t>2 Samuel 7:12-16 (Davidic Covenant)</a:t>
            </a:r>
          </a:p>
        </p:txBody>
      </p:sp>
      <p:sp>
        <p:nvSpPr>
          <p:cNvPr id="5" name="TextBox 4">
            <a:extLst>
              <a:ext uri="{FF2B5EF4-FFF2-40B4-BE49-F238E27FC236}">
                <a16:creationId xmlns:a16="http://schemas.microsoft.com/office/drawing/2014/main" id="{C0384A32-3219-4D2F-9A4D-57DC7571E58B}"/>
              </a:ext>
            </a:extLst>
          </p:cNvPr>
          <p:cNvSpPr txBox="1"/>
          <p:nvPr/>
        </p:nvSpPr>
        <p:spPr>
          <a:xfrm>
            <a:off x="100244" y="1036444"/>
            <a:ext cx="11962356" cy="5324535"/>
          </a:xfrm>
          <a:prstGeom prst="rect">
            <a:avLst/>
          </a:prstGeom>
          <a:noFill/>
        </p:spPr>
        <p:txBody>
          <a:bodyPr wrap="square" rtlCol="0">
            <a:spAutoFit/>
          </a:bodyPr>
          <a:lstStyle/>
          <a:p>
            <a:pPr algn="just"/>
            <a:r>
              <a:rPr lang="en-US" sz="3400" i="1" dirty="0">
                <a:solidFill>
                  <a:schemeClr val="bg1"/>
                </a:solidFill>
              </a:rPr>
              <a:t>12 "When your days are complete and you lie down with your fathers, I will raise up your descendant after you, who will come forth from you, and I will establish his kingdom. 13 He shall build a house for My name, and I will establish the throne of his kingdom forever. 14 I will be a father to him and he will be a son to Me; when he commits iniquity, I will correct him with the rod of men and the strokes of the sons of men, 15 but My lovingkindness shall not depart from him, as I took it away from Saul, whom I removed from before you. 16 Your house and your kingdom shall endure before Me forever; your throne shall be established forever.”</a:t>
            </a:r>
            <a:endParaRPr lang="en-US" sz="3400" dirty="0">
              <a:solidFill>
                <a:schemeClr val="bg1"/>
              </a:solidFill>
            </a:endParaRPr>
          </a:p>
        </p:txBody>
      </p:sp>
    </p:spTree>
    <p:extLst>
      <p:ext uri="{BB962C8B-B14F-4D97-AF65-F5344CB8AC3E}">
        <p14:creationId xmlns:p14="http://schemas.microsoft.com/office/powerpoint/2010/main" val="16697606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830997"/>
          </a:xfrm>
          <a:prstGeom prst="rect">
            <a:avLst/>
          </a:prstGeom>
          <a:noFill/>
        </p:spPr>
        <p:txBody>
          <a:bodyPr wrap="square" rtlCol="0">
            <a:spAutoFit/>
          </a:bodyPr>
          <a:lstStyle/>
          <a:p>
            <a:pPr algn="ctr"/>
            <a:r>
              <a:rPr lang="en-US" sz="4800" dirty="0">
                <a:solidFill>
                  <a:schemeClr val="bg1"/>
                </a:solidFill>
              </a:rPr>
              <a:t>Applications</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1003964"/>
            <a:ext cx="11962356" cy="1323439"/>
          </a:xfrm>
          <a:prstGeom prst="rect">
            <a:avLst/>
          </a:prstGeom>
          <a:noFill/>
        </p:spPr>
        <p:txBody>
          <a:bodyPr wrap="square" rtlCol="0">
            <a:spAutoFit/>
          </a:bodyPr>
          <a:lstStyle/>
          <a:p>
            <a:pPr marL="742950" indent="-742950" algn="just">
              <a:buAutoNum type="arabicPeriod"/>
            </a:pPr>
            <a:r>
              <a:rPr lang="en-US" sz="4000" dirty="0">
                <a:solidFill>
                  <a:schemeClr val="bg1"/>
                </a:solidFill>
              </a:rPr>
              <a:t>Do you believe Jesus is the King?</a:t>
            </a:r>
            <a:endParaRPr lang="en-US" sz="4000" baseline="30000" dirty="0">
              <a:solidFill>
                <a:schemeClr val="bg1"/>
              </a:solidFill>
            </a:endParaRPr>
          </a:p>
          <a:p>
            <a:pPr marL="742950" indent="-742950" algn="just">
              <a:buAutoNum type="arabicPeriod"/>
            </a:pPr>
            <a:r>
              <a:rPr lang="en-US" sz="4000" dirty="0">
                <a:solidFill>
                  <a:schemeClr val="bg1"/>
                </a:solidFill>
              </a:rPr>
              <a:t>Is Jesus </a:t>
            </a:r>
            <a:r>
              <a:rPr lang="en-US" sz="4000" i="1" u="sng" dirty="0">
                <a:solidFill>
                  <a:schemeClr val="bg1"/>
                </a:solidFill>
              </a:rPr>
              <a:t>your</a:t>
            </a:r>
            <a:r>
              <a:rPr lang="en-US" sz="4000" dirty="0">
                <a:solidFill>
                  <a:schemeClr val="bg1"/>
                </a:solidFill>
              </a:rPr>
              <a:t> King?</a:t>
            </a:r>
            <a:endParaRPr lang="en-US" sz="4000" baseline="30000" dirty="0">
              <a:solidFill>
                <a:schemeClr val="bg1"/>
              </a:solidFill>
            </a:endParaRPr>
          </a:p>
        </p:txBody>
      </p:sp>
    </p:spTree>
    <p:extLst>
      <p:ext uri="{BB962C8B-B14F-4D97-AF65-F5344CB8AC3E}">
        <p14:creationId xmlns:p14="http://schemas.microsoft.com/office/powerpoint/2010/main" val="26086801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250"/>
                                        <p:tgtEl>
                                          <p:spTgt spid="9">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625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275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114822" y="75158"/>
            <a:ext cx="11962356" cy="769441"/>
          </a:xfrm>
          <a:prstGeom prst="rect">
            <a:avLst/>
          </a:prstGeom>
          <a:noFill/>
        </p:spPr>
        <p:txBody>
          <a:bodyPr wrap="square" rtlCol="0">
            <a:spAutoFit/>
          </a:bodyPr>
          <a:lstStyle/>
          <a:p>
            <a:pPr marL="1143000" indent="-1143000" algn="just">
              <a:buFont typeface="+mj-lt"/>
              <a:buAutoNum type="romanUcPeriod" startAt="3"/>
            </a:pPr>
            <a:r>
              <a:rPr lang="en-US" sz="4400" b="1" dirty="0">
                <a:solidFill>
                  <a:schemeClr val="bg1"/>
                </a:solidFill>
              </a:rPr>
              <a:t>The Submissiveness of the Savior (6-7)</a:t>
            </a:r>
          </a:p>
        </p:txBody>
      </p:sp>
      <p:sp>
        <p:nvSpPr>
          <p:cNvPr id="9" name="TextBox 8">
            <a:extLst>
              <a:ext uri="{FF2B5EF4-FFF2-40B4-BE49-F238E27FC236}">
                <a16:creationId xmlns:a16="http://schemas.microsoft.com/office/drawing/2014/main" id="{04B5C004-5E77-4C00-BD3F-4554EF590C19}"/>
              </a:ext>
            </a:extLst>
          </p:cNvPr>
          <p:cNvSpPr txBox="1"/>
          <p:nvPr/>
        </p:nvSpPr>
        <p:spPr>
          <a:xfrm>
            <a:off x="114822" y="863101"/>
            <a:ext cx="11962356" cy="1200329"/>
          </a:xfrm>
          <a:prstGeom prst="rect">
            <a:avLst/>
          </a:prstGeom>
          <a:noFill/>
        </p:spPr>
        <p:txBody>
          <a:bodyPr wrap="square" rtlCol="0">
            <a:spAutoFit/>
          </a:bodyPr>
          <a:lstStyle/>
          <a:p>
            <a:pPr algn="just"/>
            <a:r>
              <a:rPr lang="en-US" sz="2400" i="1" dirty="0">
                <a:solidFill>
                  <a:schemeClr val="bg1"/>
                </a:solidFill>
              </a:rPr>
              <a:t>“While they were there, the days were completed for her to give birth. 7 And she gave birth to her firstborn son; and she wrapped Him in cloths, and laid Him in a manger, because there was no room for them in the inn.”</a:t>
            </a:r>
            <a:r>
              <a:rPr lang="en-US" sz="2400" b="1" dirty="0">
                <a:solidFill>
                  <a:schemeClr val="bg1"/>
                </a:solidFill>
              </a:rPr>
              <a:t>  </a:t>
            </a:r>
            <a:endParaRPr lang="en-US" sz="2400" dirty="0">
              <a:solidFill>
                <a:schemeClr val="bg1"/>
              </a:solidFill>
            </a:endParaRPr>
          </a:p>
        </p:txBody>
      </p:sp>
      <p:sp>
        <p:nvSpPr>
          <p:cNvPr id="5" name="TextBox 4">
            <a:extLst>
              <a:ext uri="{FF2B5EF4-FFF2-40B4-BE49-F238E27FC236}">
                <a16:creationId xmlns:a16="http://schemas.microsoft.com/office/drawing/2014/main" id="{B45BD5E9-B426-455F-9342-AEE1B33B0535}"/>
              </a:ext>
            </a:extLst>
          </p:cNvPr>
          <p:cNvSpPr txBox="1"/>
          <p:nvPr/>
        </p:nvSpPr>
        <p:spPr>
          <a:xfrm>
            <a:off x="117322" y="2169739"/>
            <a:ext cx="11962356" cy="646331"/>
          </a:xfrm>
          <a:prstGeom prst="rect">
            <a:avLst/>
          </a:prstGeom>
          <a:noFill/>
        </p:spPr>
        <p:txBody>
          <a:bodyPr wrap="square" rtlCol="0">
            <a:spAutoFit/>
          </a:bodyPr>
          <a:lstStyle/>
          <a:p>
            <a:pPr algn="just"/>
            <a:r>
              <a:rPr lang="en-US" sz="3600" dirty="0">
                <a:solidFill>
                  <a:schemeClr val="bg1"/>
                </a:solidFill>
              </a:rPr>
              <a:t>A. The Lord Humbled Himself at His Birth</a:t>
            </a:r>
          </a:p>
        </p:txBody>
      </p:sp>
      <p:sp>
        <p:nvSpPr>
          <p:cNvPr id="7" name="TextBox 6">
            <a:extLst>
              <a:ext uri="{FF2B5EF4-FFF2-40B4-BE49-F238E27FC236}">
                <a16:creationId xmlns:a16="http://schemas.microsoft.com/office/drawing/2014/main" id="{D222B4FC-1824-4700-9836-E99E7A1890EE}"/>
              </a:ext>
            </a:extLst>
          </p:cNvPr>
          <p:cNvSpPr txBox="1"/>
          <p:nvPr/>
        </p:nvSpPr>
        <p:spPr>
          <a:xfrm>
            <a:off x="119822" y="2771837"/>
            <a:ext cx="11962356" cy="1754326"/>
          </a:xfrm>
          <a:prstGeom prst="rect">
            <a:avLst/>
          </a:prstGeom>
          <a:noFill/>
        </p:spPr>
        <p:txBody>
          <a:bodyPr wrap="square" rtlCol="0">
            <a:spAutoFit/>
          </a:bodyPr>
          <a:lstStyle/>
          <a:p>
            <a:pPr marL="1200150" lvl="1" indent="-742950" algn="just">
              <a:buAutoNum type="arabicPeriod"/>
            </a:pPr>
            <a:r>
              <a:rPr lang="en-US" sz="3600" dirty="0">
                <a:solidFill>
                  <a:schemeClr val="bg1"/>
                </a:solidFill>
              </a:rPr>
              <a:t>Mary delivered Him</a:t>
            </a:r>
          </a:p>
          <a:p>
            <a:pPr marL="1200150" lvl="1" indent="-742950" algn="just">
              <a:buAutoNum type="arabicPeriod"/>
            </a:pPr>
            <a:r>
              <a:rPr lang="en-US" sz="3600" dirty="0">
                <a:solidFill>
                  <a:schemeClr val="bg1"/>
                </a:solidFill>
              </a:rPr>
              <a:t>Mary wrapped Him</a:t>
            </a:r>
          </a:p>
          <a:p>
            <a:pPr marL="1200150" lvl="1" indent="-742950" algn="just">
              <a:buAutoNum type="arabicPeriod"/>
            </a:pPr>
            <a:r>
              <a:rPr lang="en-US" sz="3600" dirty="0">
                <a:solidFill>
                  <a:schemeClr val="bg1"/>
                </a:solidFill>
              </a:rPr>
              <a:t>Mary laid Him in a manger</a:t>
            </a:r>
          </a:p>
        </p:txBody>
      </p:sp>
    </p:spTree>
    <p:extLst>
      <p:ext uri="{BB962C8B-B14F-4D97-AF65-F5344CB8AC3E}">
        <p14:creationId xmlns:p14="http://schemas.microsoft.com/office/powerpoint/2010/main" val="120576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37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3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375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fade">
                                      <p:cBhvr>
                                        <p:cTn id="22" dur="3750"/>
                                        <p:tgtEl>
                                          <p:spTgt spid="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fade">
                                      <p:cBhvr>
                                        <p:cTn id="27" dur="375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1015663"/>
          </a:xfrm>
          <a:prstGeom prst="rect">
            <a:avLst/>
          </a:prstGeom>
          <a:noFill/>
        </p:spPr>
        <p:txBody>
          <a:bodyPr wrap="square" rtlCol="0">
            <a:spAutoFit/>
          </a:bodyPr>
          <a:lstStyle/>
          <a:p>
            <a:pPr algn="ctr"/>
            <a:r>
              <a:rPr lang="en-US" sz="6000" dirty="0">
                <a:solidFill>
                  <a:schemeClr val="bg1"/>
                </a:solidFill>
              </a:rPr>
              <a:t>Philippians 2:5-8</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1033944"/>
            <a:ext cx="11962356" cy="5016758"/>
          </a:xfrm>
          <a:prstGeom prst="rect">
            <a:avLst/>
          </a:prstGeom>
          <a:noFill/>
        </p:spPr>
        <p:txBody>
          <a:bodyPr wrap="square" rtlCol="0">
            <a:spAutoFit/>
          </a:bodyPr>
          <a:lstStyle/>
          <a:p>
            <a:pPr algn="just"/>
            <a:r>
              <a:rPr lang="en-US" sz="4000" i="1" dirty="0">
                <a:solidFill>
                  <a:schemeClr val="bg1"/>
                </a:solidFill>
              </a:rPr>
              <a:t>5 Have this attitude in yourselves which was also in Christ Jesus, 6 who, although He existed in the form of God, did not regard equality with God a thing to be grasped, 7 but emptied Himself, taking the form of a bond-servant, and being made in the likeness of men. 8 Being found in appearance as a man, He humbled Himself by becoming obedient to the point of death, even death on a cross.  </a:t>
            </a:r>
            <a:endParaRPr lang="en-US" sz="4000" dirty="0">
              <a:solidFill>
                <a:schemeClr val="bg1"/>
              </a:solidFill>
            </a:endParaRPr>
          </a:p>
        </p:txBody>
      </p:sp>
    </p:spTree>
    <p:extLst>
      <p:ext uri="{BB962C8B-B14F-4D97-AF65-F5344CB8AC3E}">
        <p14:creationId xmlns:p14="http://schemas.microsoft.com/office/powerpoint/2010/main" val="21298131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114822" y="75158"/>
            <a:ext cx="11962356" cy="769441"/>
          </a:xfrm>
          <a:prstGeom prst="rect">
            <a:avLst/>
          </a:prstGeom>
          <a:noFill/>
        </p:spPr>
        <p:txBody>
          <a:bodyPr wrap="square" rtlCol="0">
            <a:spAutoFit/>
          </a:bodyPr>
          <a:lstStyle/>
          <a:p>
            <a:pPr marL="1143000" indent="-1143000" algn="just">
              <a:buFont typeface="+mj-lt"/>
              <a:buAutoNum type="romanUcPeriod" startAt="3"/>
            </a:pPr>
            <a:r>
              <a:rPr lang="en-US" sz="4400" b="1" dirty="0">
                <a:solidFill>
                  <a:schemeClr val="bg1"/>
                </a:solidFill>
              </a:rPr>
              <a:t>The Submissiveness of the Savior (6-7)</a:t>
            </a:r>
          </a:p>
        </p:txBody>
      </p:sp>
      <p:sp>
        <p:nvSpPr>
          <p:cNvPr id="9" name="TextBox 8">
            <a:extLst>
              <a:ext uri="{FF2B5EF4-FFF2-40B4-BE49-F238E27FC236}">
                <a16:creationId xmlns:a16="http://schemas.microsoft.com/office/drawing/2014/main" id="{04B5C004-5E77-4C00-BD3F-4554EF590C19}"/>
              </a:ext>
            </a:extLst>
          </p:cNvPr>
          <p:cNvSpPr txBox="1"/>
          <p:nvPr/>
        </p:nvSpPr>
        <p:spPr>
          <a:xfrm>
            <a:off x="114822" y="863101"/>
            <a:ext cx="11962356" cy="1200329"/>
          </a:xfrm>
          <a:prstGeom prst="rect">
            <a:avLst/>
          </a:prstGeom>
          <a:noFill/>
        </p:spPr>
        <p:txBody>
          <a:bodyPr wrap="square" rtlCol="0">
            <a:spAutoFit/>
          </a:bodyPr>
          <a:lstStyle/>
          <a:p>
            <a:pPr algn="just"/>
            <a:r>
              <a:rPr lang="en-US" sz="2400" i="1" dirty="0">
                <a:solidFill>
                  <a:schemeClr val="bg1"/>
                </a:solidFill>
              </a:rPr>
              <a:t>“While they were there, the days were completed for her to give birth. 7 And she gave birth to her firstborn son; and she wrapped Him in cloths, and laid Him in a manger, because there was no room for them in the inn.”</a:t>
            </a:r>
            <a:r>
              <a:rPr lang="en-US" sz="2400" b="1" dirty="0">
                <a:solidFill>
                  <a:schemeClr val="bg1"/>
                </a:solidFill>
              </a:rPr>
              <a:t>  </a:t>
            </a:r>
            <a:endParaRPr lang="en-US" sz="2400" dirty="0">
              <a:solidFill>
                <a:schemeClr val="bg1"/>
              </a:solidFill>
            </a:endParaRPr>
          </a:p>
        </p:txBody>
      </p:sp>
      <p:sp>
        <p:nvSpPr>
          <p:cNvPr id="5" name="TextBox 4">
            <a:extLst>
              <a:ext uri="{FF2B5EF4-FFF2-40B4-BE49-F238E27FC236}">
                <a16:creationId xmlns:a16="http://schemas.microsoft.com/office/drawing/2014/main" id="{B45BD5E9-B426-455F-9342-AEE1B33B0535}"/>
              </a:ext>
            </a:extLst>
          </p:cNvPr>
          <p:cNvSpPr txBox="1"/>
          <p:nvPr/>
        </p:nvSpPr>
        <p:spPr>
          <a:xfrm>
            <a:off x="117322" y="2169739"/>
            <a:ext cx="11962356" cy="646331"/>
          </a:xfrm>
          <a:prstGeom prst="rect">
            <a:avLst/>
          </a:prstGeom>
          <a:noFill/>
        </p:spPr>
        <p:txBody>
          <a:bodyPr wrap="square" rtlCol="0">
            <a:spAutoFit/>
          </a:bodyPr>
          <a:lstStyle/>
          <a:p>
            <a:pPr algn="just"/>
            <a:r>
              <a:rPr lang="en-US" sz="3600" dirty="0">
                <a:solidFill>
                  <a:schemeClr val="bg1"/>
                </a:solidFill>
              </a:rPr>
              <a:t>A. The Lord Humbled Himself at His Birth</a:t>
            </a:r>
          </a:p>
        </p:txBody>
      </p:sp>
      <p:sp>
        <p:nvSpPr>
          <p:cNvPr id="10" name="TextBox 9">
            <a:extLst>
              <a:ext uri="{FF2B5EF4-FFF2-40B4-BE49-F238E27FC236}">
                <a16:creationId xmlns:a16="http://schemas.microsoft.com/office/drawing/2014/main" id="{2C47FE0D-09FC-41DF-9ED3-C5FA735C762C}"/>
              </a:ext>
            </a:extLst>
          </p:cNvPr>
          <p:cNvSpPr txBox="1"/>
          <p:nvPr/>
        </p:nvSpPr>
        <p:spPr>
          <a:xfrm>
            <a:off x="134812" y="2756849"/>
            <a:ext cx="11962356" cy="3416320"/>
          </a:xfrm>
          <a:prstGeom prst="rect">
            <a:avLst/>
          </a:prstGeom>
          <a:noFill/>
        </p:spPr>
        <p:txBody>
          <a:bodyPr wrap="square" rtlCol="0">
            <a:spAutoFit/>
          </a:bodyPr>
          <a:lstStyle/>
          <a:p>
            <a:pPr algn="just"/>
            <a:r>
              <a:rPr lang="en-US" sz="3600" dirty="0">
                <a:solidFill>
                  <a:schemeClr val="bg1"/>
                </a:solidFill>
              </a:rPr>
              <a:t>B. The Lord expects us to humble ourselves before Him</a:t>
            </a:r>
          </a:p>
          <a:p>
            <a:pPr marL="1200150" lvl="1" indent="-742950" algn="just">
              <a:buAutoNum type="arabicPeriod"/>
            </a:pPr>
            <a:r>
              <a:rPr lang="en-US" sz="3600" dirty="0">
                <a:solidFill>
                  <a:schemeClr val="bg1"/>
                </a:solidFill>
              </a:rPr>
              <a:t>To be saved, you must humble yourself</a:t>
            </a:r>
          </a:p>
          <a:p>
            <a:pPr marL="1200150" lvl="1" indent="-742950" algn="just">
              <a:buAutoNum type="arabicPeriod"/>
            </a:pPr>
            <a:r>
              <a:rPr lang="en-US" sz="3600" dirty="0">
                <a:solidFill>
                  <a:schemeClr val="bg1"/>
                </a:solidFill>
              </a:rPr>
              <a:t>To live the Christian life, you must humble yourself (see 1 Peter 5:5b) </a:t>
            </a:r>
          </a:p>
          <a:p>
            <a:pPr marL="1200150" lvl="1" indent="-742950" algn="just">
              <a:buAutoNum type="arabicPeriod"/>
            </a:pPr>
            <a:r>
              <a:rPr lang="en-US" sz="3600" dirty="0">
                <a:solidFill>
                  <a:schemeClr val="bg1"/>
                </a:solidFill>
              </a:rPr>
              <a:t>To righty appreciate and believe the birth of Christ; you must humble yourself</a:t>
            </a:r>
          </a:p>
        </p:txBody>
      </p:sp>
    </p:spTree>
    <p:extLst>
      <p:ext uri="{BB962C8B-B14F-4D97-AF65-F5344CB8AC3E}">
        <p14:creationId xmlns:p14="http://schemas.microsoft.com/office/powerpoint/2010/main" val="155681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3750"/>
                                        <p:tgtEl>
                                          <p:spTgt spid="9"/>
                                        </p:tgtEl>
                                      </p:cBhvr>
                                    </p:animEffect>
                                  </p:childTnLst>
                                </p:cTn>
                              </p:par>
                            </p:childTnLst>
                          </p:cTn>
                        </p:par>
                        <p:par>
                          <p:cTn id="8" fill="hold">
                            <p:stCondLst>
                              <p:cond delay="4000"/>
                            </p:stCondLst>
                            <p:childTnLst>
                              <p:par>
                                <p:cTn id="9" presetID="10" presetClass="entr" presetSubtype="0" fill="hold" grpId="0" nodeType="afterEffect">
                                  <p:stCondLst>
                                    <p:cond delay="75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3750"/>
                                        <p:tgtEl>
                                          <p:spTgt spid="10">
                                            <p:txEl>
                                              <p:pRg st="0" end="0"/>
                                            </p:txEl>
                                          </p:spTgt>
                                        </p:tgtEl>
                                      </p:cBhvr>
                                    </p:animEffect>
                                  </p:childTnLst>
                                </p:cTn>
                              </p:par>
                            </p:childTnLst>
                          </p:cTn>
                        </p:par>
                        <p:par>
                          <p:cTn id="12" fill="hold">
                            <p:stCondLst>
                              <p:cond delay="8500"/>
                            </p:stCondLst>
                            <p:childTnLst>
                              <p:par>
                                <p:cTn id="13" presetID="10" presetClass="entr" presetSubtype="0" fill="hold" grpId="0" nodeType="afterEffect">
                                  <p:stCondLst>
                                    <p:cond delay="225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3750"/>
                                        <p:tgtEl>
                                          <p:spTgt spid="1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xEl>
                                              <p:pRg st="2" end="2"/>
                                            </p:txEl>
                                          </p:spTgt>
                                        </p:tgtEl>
                                        <p:attrNameLst>
                                          <p:attrName>style.visibility</p:attrName>
                                        </p:attrNameLst>
                                      </p:cBhvr>
                                      <p:to>
                                        <p:strVal val="visible"/>
                                      </p:to>
                                    </p:set>
                                    <p:animEffect transition="in" filter="fade">
                                      <p:cBhvr>
                                        <p:cTn id="20" dur="3750"/>
                                        <p:tgtEl>
                                          <p:spTgt spid="10">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Effect transition="in" filter="fade">
                                      <p:cBhvr>
                                        <p:cTn id="25" dur="375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unset over a city&#10;&#10;Description automatically generated">
            <a:extLst>
              <a:ext uri="{FF2B5EF4-FFF2-40B4-BE49-F238E27FC236}">
                <a16:creationId xmlns:a16="http://schemas.microsoft.com/office/drawing/2014/main" id="{8BA83BB1-30B8-455B-B8B2-B65E21F44D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62"/>
            <a:ext cx="12192000" cy="2308324"/>
          </a:xfrm>
          <a:prstGeom prst="rect">
            <a:avLst/>
          </a:prstGeom>
          <a:noFill/>
        </p:spPr>
        <p:txBody>
          <a:bodyPr wrap="square" rtlCol="0">
            <a:spAutoFit/>
          </a:bodyPr>
          <a:lstStyle/>
          <a:p>
            <a:pPr algn="ctr"/>
            <a:r>
              <a:rPr lang="en-US" sz="7200" dirty="0">
                <a:solidFill>
                  <a:schemeClr val="bg1"/>
                </a:solidFill>
                <a:latin typeface="Gabriola" panose="04040605051002020D02" pitchFamily="82" charset="0"/>
              </a:rPr>
              <a:t>The Glorious Coming </a:t>
            </a:r>
          </a:p>
          <a:p>
            <a:pPr algn="ctr"/>
            <a:r>
              <a:rPr lang="en-US" sz="7200" dirty="0">
                <a:solidFill>
                  <a:schemeClr val="bg1"/>
                </a:solidFill>
                <a:latin typeface="Gabriola" panose="04040605051002020D02" pitchFamily="82" charset="0"/>
              </a:rPr>
              <a:t>of our Savior King (Part 1)</a:t>
            </a:r>
          </a:p>
        </p:txBody>
      </p:sp>
      <p:sp>
        <p:nvSpPr>
          <p:cNvPr id="9" name="TextBox 8">
            <a:extLst>
              <a:ext uri="{FF2B5EF4-FFF2-40B4-BE49-F238E27FC236}">
                <a16:creationId xmlns:a16="http://schemas.microsoft.com/office/drawing/2014/main" id="{04B5C004-5E77-4C00-BD3F-4554EF590C19}"/>
              </a:ext>
            </a:extLst>
          </p:cNvPr>
          <p:cNvSpPr txBox="1"/>
          <p:nvPr/>
        </p:nvSpPr>
        <p:spPr>
          <a:xfrm>
            <a:off x="0" y="3073991"/>
            <a:ext cx="12192000" cy="830997"/>
          </a:xfrm>
          <a:prstGeom prst="rect">
            <a:avLst/>
          </a:prstGeom>
          <a:noFill/>
        </p:spPr>
        <p:txBody>
          <a:bodyPr wrap="square" rtlCol="0">
            <a:spAutoFit/>
          </a:bodyPr>
          <a:lstStyle/>
          <a:p>
            <a:pPr algn="ctr"/>
            <a:r>
              <a:rPr lang="en-US" sz="4800" dirty="0">
                <a:solidFill>
                  <a:schemeClr val="bg1"/>
                </a:solidFill>
                <a:latin typeface="Gabriola" panose="04040605051002020D02" pitchFamily="82" charset="0"/>
              </a:rPr>
              <a:t>Luke 2:1-7</a:t>
            </a:r>
          </a:p>
        </p:txBody>
      </p:sp>
    </p:spTree>
    <p:extLst>
      <p:ext uri="{BB962C8B-B14F-4D97-AF65-F5344CB8AC3E}">
        <p14:creationId xmlns:p14="http://schemas.microsoft.com/office/powerpoint/2010/main" val="42923489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1015663"/>
          </a:xfrm>
          <a:prstGeom prst="rect">
            <a:avLst/>
          </a:prstGeom>
          <a:noFill/>
        </p:spPr>
        <p:txBody>
          <a:bodyPr wrap="square" rtlCol="0">
            <a:spAutoFit/>
          </a:bodyPr>
          <a:lstStyle/>
          <a:p>
            <a:pPr algn="ctr"/>
            <a:r>
              <a:rPr lang="en-US" sz="6000" dirty="0">
                <a:solidFill>
                  <a:schemeClr val="bg1"/>
                </a:solidFill>
              </a:rPr>
              <a:t>Luke 2:1-7</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929014"/>
            <a:ext cx="11962356" cy="5509200"/>
          </a:xfrm>
          <a:prstGeom prst="rect">
            <a:avLst/>
          </a:prstGeom>
          <a:noFill/>
        </p:spPr>
        <p:txBody>
          <a:bodyPr wrap="square" rtlCol="0">
            <a:spAutoFit/>
          </a:bodyPr>
          <a:lstStyle/>
          <a:p>
            <a:pPr algn="just"/>
            <a:r>
              <a:rPr lang="en-US" sz="3200" i="1" dirty="0">
                <a:solidFill>
                  <a:schemeClr val="bg1"/>
                </a:solidFill>
              </a:rPr>
              <a:t>1 Now in those days a decree went out from Caesar Augustus, that a census be taken of all the inhabited earth. 2 This was the first census taken while Quirinius was governor of Syria. 3 And everyone was on his way to register for the census, each to his own city. 4 Joseph also went up from Galilee, from the city of Nazareth, to Judea, to the city of David which is called Bethlehem, because he was of the house and family of David, 5 in order to register along with Mary, who was engaged to him, and was with child. 6 While they were there, the days were completed for her to give birth. 7 And she gave birth to her firstborn son; and she wrapped Him in cloths, and laid Him in a manger, because there was no room for them in the inn. </a:t>
            </a:r>
            <a:endParaRPr lang="en-US" sz="3200" dirty="0">
              <a:solidFill>
                <a:schemeClr val="bg1"/>
              </a:solidFill>
            </a:endParaRPr>
          </a:p>
        </p:txBody>
      </p:sp>
    </p:spTree>
    <p:extLst>
      <p:ext uri="{BB962C8B-B14F-4D97-AF65-F5344CB8AC3E}">
        <p14:creationId xmlns:p14="http://schemas.microsoft.com/office/powerpoint/2010/main" val="31215939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1015663"/>
          </a:xfrm>
          <a:prstGeom prst="rect">
            <a:avLst/>
          </a:prstGeom>
          <a:noFill/>
        </p:spPr>
        <p:txBody>
          <a:bodyPr wrap="square" rtlCol="0">
            <a:spAutoFit/>
          </a:bodyPr>
          <a:lstStyle/>
          <a:p>
            <a:pPr algn="ctr"/>
            <a:r>
              <a:rPr lang="en-US" sz="6000" dirty="0">
                <a:solidFill>
                  <a:schemeClr val="bg1"/>
                </a:solidFill>
              </a:rPr>
              <a:t>Big Idea</a:t>
            </a:r>
          </a:p>
        </p:txBody>
      </p:sp>
      <p:sp>
        <p:nvSpPr>
          <p:cNvPr id="9" name="TextBox 8">
            <a:extLst>
              <a:ext uri="{FF2B5EF4-FFF2-40B4-BE49-F238E27FC236}">
                <a16:creationId xmlns:a16="http://schemas.microsoft.com/office/drawing/2014/main" id="{04B5C004-5E77-4C00-BD3F-4554EF590C19}"/>
              </a:ext>
            </a:extLst>
          </p:cNvPr>
          <p:cNvSpPr txBox="1"/>
          <p:nvPr/>
        </p:nvSpPr>
        <p:spPr>
          <a:xfrm>
            <a:off x="388306" y="1993316"/>
            <a:ext cx="11386159" cy="2308324"/>
          </a:xfrm>
          <a:prstGeom prst="rect">
            <a:avLst/>
          </a:prstGeom>
          <a:noFill/>
        </p:spPr>
        <p:txBody>
          <a:bodyPr wrap="square" rtlCol="0">
            <a:spAutoFit/>
          </a:bodyPr>
          <a:lstStyle/>
          <a:p>
            <a:pPr algn="ctr"/>
            <a:r>
              <a:rPr lang="en-US" sz="4800" b="1" i="1" dirty="0">
                <a:solidFill>
                  <a:schemeClr val="bg1"/>
                </a:solidFill>
              </a:rPr>
              <a:t>There are dire and eternal consequences for not knowing the truth concerning the life and work of Jesus</a:t>
            </a:r>
            <a:r>
              <a:rPr lang="en-US" sz="4800" dirty="0">
                <a:solidFill>
                  <a:schemeClr val="bg1"/>
                </a:solidFill>
              </a:rPr>
              <a:t>. </a:t>
            </a:r>
          </a:p>
        </p:txBody>
      </p:sp>
    </p:spTree>
    <p:extLst>
      <p:ext uri="{BB962C8B-B14F-4D97-AF65-F5344CB8AC3E}">
        <p14:creationId xmlns:p14="http://schemas.microsoft.com/office/powerpoint/2010/main" val="97716899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4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1015663"/>
          </a:xfrm>
          <a:prstGeom prst="rect">
            <a:avLst/>
          </a:prstGeom>
          <a:noFill/>
        </p:spPr>
        <p:txBody>
          <a:bodyPr wrap="square" rtlCol="0">
            <a:spAutoFit/>
          </a:bodyPr>
          <a:lstStyle/>
          <a:p>
            <a:pPr algn="ctr"/>
            <a:r>
              <a:rPr lang="en-US" sz="6000" dirty="0">
                <a:solidFill>
                  <a:schemeClr val="bg1"/>
                </a:solidFill>
              </a:rPr>
              <a:t>Luke 1:1-4</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929014"/>
            <a:ext cx="11962356" cy="4524315"/>
          </a:xfrm>
          <a:prstGeom prst="rect">
            <a:avLst/>
          </a:prstGeom>
          <a:noFill/>
        </p:spPr>
        <p:txBody>
          <a:bodyPr wrap="square" rtlCol="0">
            <a:spAutoFit/>
          </a:bodyPr>
          <a:lstStyle/>
          <a:p>
            <a:pPr algn="just"/>
            <a:r>
              <a:rPr lang="en-US" sz="3600" i="1" dirty="0">
                <a:solidFill>
                  <a:schemeClr val="bg1"/>
                </a:solidFill>
              </a:rPr>
              <a:t>1 Inasmuch as many have undertaken to compile an account of the things accomplished among us, 2 just as they were handed down to us by those who from the beginning were eyewitnesses and servants of the word, 3 it seemed fitting for me as well, having investigated everything carefully from the beginning, to write it out for you in consecutive order, most excellent Theophilus; 4 so that </a:t>
            </a:r>
            <a:r>
              <a:rPr lang="en-US" sz="3600" b="1" i="1" u="sng" dirty="0">
                <a:solidFill>
                  <a:schemeClr val="bg1"/>
                </a:solidFill>
              </a:rPr>
              <a:t>you may know the exact truth </a:t>
            </a:r>
            <a:r>
              <a:rPr lang="en-US" sz="3600" i="1" dirty="0">
                <a:solidFill>
                  <a:schemeClr val="bg1"/>
                </a:solidFill>
              </a:rPr>
              <a:t>about the things you have been taught. </a:t>
            </a:r>
            <a:endParaRPr lang="en-US" sz="3600" dirty="0">
              <a:solidFill>
                <a:schemeClr val="bg1"/>
              </a:solidFill>
            </a:endParaRPr>
          </a:p>
        </p:txBody>
      </p:sp>
    </p:spTree>
    <p:extLst>
      <p:ext uri="{BB962C8B-B14F-4D97-AF65-F5344CB8AC3E}">
        <p14:creationId xmlns:p14="http://schemas.microsoft.com/office/powerpoint/2010/main" val="40541845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1015663"/>
          </a:xfrm>
          <a:prstGeom prst="rect">
            <a:avLst/>
          </a:prstGeom>
          <a:noFill/>
        </p:spPr>
        <p:txBody>
          <a:bodyPr wrap="square" rtlCol="0">
            <a:spAutoFit/>
          </a:bodyPr>
          <a:lstStyle/>
          <a:p>
            <a:pPr algn="ctr"/>
            <a:r>
              <a:rPr lang="en-US" sz="6000" dirty="0">
                <a:solidFill>
                  <a:schemeClr val="bg1"/>
                </a:solidFill>
              </a:rPr>
              <a:t>The Outline of Luke 2:1-7</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1317320"/>
            <a:ext cx="11962356" cy="2123658"/>
          </a:xfrm>
          <a:prstGeom prst="rect">
            <a:avLst/>
          </a:prstGeom>
          <a:noFill/>
        </p:spPr>
        <p:txBody>
          <a:bodyPr wrap="square" rtlCol="0">
            <a:spAutoFit/>
          </a:bodyPr>
          <a:lstStyle/>
          <a:p>
            <a:pPr marL="857250" indent="-857250" algn="just">
              <a:buAutoNum type="romanUcPeriod"/>
            </a:pPr>
            <a:r>
              <a:rPr lang="en-US" sz="4400" dirty="0">
                <a:solidFill>
                  <a:schemeClr val="bg1"/>
                </a:solidFill>
              </a:rPr>
              <a:t>The </a:t>
            </a:r>
            <a:r>
              <a:rPr lang="en-US" sz="4400" b="1" u="sng" dirty="0">
                <a:solidFill>
                  <a:schemeClr val="bg1"/>
                </a:solidFill>
              </a:rPr>
              <a:t>Sovereignty</a:t>
            </a:r>
            <a:r>
              <a:rPr lang="en-US" sz="4400" dirty="0">
                <a:solidFill>
                  <a:schemeClr val="bg1"/>
                </a:solidFill>
              </a:rPr>
              <a:t> of the King (1-3)</a:t>
            </a:r>
          </a:p>
          <a:p>
            <a:pPr marL="857250" indent="-857250" algn="just">
              <a:buAutoNum type="romanUcPeriod"/>
            </a:pPr>
            <a:r>
              <a:rPr lang="en-US" sz="4400" dirty="0">
                <a:solidFill>
                  <a:schemeClr val="bg1"/>
                </a:solidFill>
              </a:rPr>
              <a:t>The </a:t>
            </a:r>
            <a:r>
              <a:rPr lang="en-US" sz="4400" b="1" u="sng" dirty="0">
                <a:solidFill>
                  <a:schemeClr val="bg1"/>
                </a:solidFill>
              </a:rPr>
              <a:t>Splendor</a:t>
            </a:r>
            <a:r>
              <a:rPr lang="en-US" sz="4400" dirty="0">
                <a:solidFill>
                  <a:schemeClr val="bg1"/>
                </a:solidFill>
              </a:rPr>
              <a:t> of the King (4-5)</a:t>
            </a:r>
          </a:p>
          <a:p>
            <a:pPr marL="857250" indent="-857250" algn="just">
              <a:buAutoNum type="romanUcPeriod"/>
            </a:pPr>
            <a:r>
              <a:rPr lang="en-US" sz="4400" dirty="0">
                <a:solidFill>
                  <a:schemeClr val="bg1"/>
                </a:solidFill>
              </a:rPr>
              <a:t>The </a:t>
            </a:r>
            <a:r>
              <a:rPr lang="en-US" sz="4400" b="1" u="sng" dirty="0">
                <a:solidFill>
                  <a:schemeClr val="bg1"/>
                </a:solidFill>
              </a:rPr>
              <a:t>Submissiveness</a:t>
            </a:r>
            <a:r>
              <a:rPr lang="en-US" sz="4400" dirty="0">
                <a:solidFill>
                  <a:schemeClr val="bg1"/>
                </a:solidFill>
              </a:rPr>
              <a:t> of the Savior (6-7)</a:t>
            </a:r>
          </a:p>
        </p:txBody>
      </p:sp>
    </p:spTree>
    <p:extLst>
      <p:ext uri="{BB962C8B-B14F-4D97-AF65-F5344CB8AC3E}">
        <p14:creationId xmlns:p14="http://schemas.microsoft.com/office/powerpoint/2010/main" val="17697892"/>
      </p:ext>
    </p:extLst>
  </p:cSld>
  <p:clrMapOvr>
    <a:masterClrMapping/>
  </p:clrMapOvr>
  <mc:AlternateContent xmlns:mc="http://schemas.openxmlformats.org/markup-compatibility/2006">
    <mc:Choice xmlns:p14="http://schemas.microsoft.com/office/powerpoint/2010/main" Requires="p14">
      <p:transition spd="slow" p14:dur="27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750"/>
                                        <p:tgtEl>
                                          <p:spTgt spid="9">
                                            <p:txEl>
                                              <p:pRg st="0" end="0"/>
                                            </p:txEl>
                                          </p:spTgt>
                                        </p:tgtEl>
                                      </p:cBhvr>
                                    </p:animEffect>
                                  </p:childTnLst>
                                </p:cTn>
                              </p:par>
                            </p:childTnLst>
                          </p:cTn>
                        </p:par>
                        <p:par>
                          <p:cTn id="8" fill="hold">
                            <p:stCondLst>
                              <p:cond delay="3500"/>
                            </p:stCondLst>
                            <p:childTnLst>
                              <p:par>
                                <p:cTn id="9" presetID="10" presetClass="entr" presetSubtype="0" fill="hold" nodeType="afterEffect">
                                  <p:stCondLst>
                                    <p:cond delay="125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2750"/>
                                        <p:tgtEl>
                                          <p:spTgt spid="9">
                                            <p:txEl>
                                              <p:pRg st="1" end="1"/>
                                            </p:txEl>
                                          </p:spTgt>
                                        </p:tgtEl>
                                      </p:cBhvr>
                                    </p:animEffect>
                                  </p:childTnLst>
                                </p:cTn>
                              </p:par>
                            </p:childTnLst>
                          </p:cTn>
                        </p:par>
                        <p:par>
                          <p:cTn id="12" fill="hold">
                            <p:stCondLst>
                              <p:cond delay="7500"/>
                            </p:stCondLst>
                            <p:childTnLst>
                              <p:par>
                                <p:cTn id="13" presetID="10" presetClass="entr" presetSubtype="0" fill="hold" nodeType="afterEffect">
                                  <p:stCondLst>
                                    <p:cond delay="125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275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114822" y="75158"/>
            <a:ext cx="11962356" cy="769441"/>
          </a:xfrm>
          <a:prstGeom prst="rect">
            <a:avLst/>
          </a:prstGeom>
          <a:noFill/>
        </p:spPr>
        <p:txBody>
          <a:bodyPr wrap="square" rtlCol="0">
            <a:spAutoFit/>
          </a:bodyPr>
          <a:lstStyle/>
          <a:p>
            <a:pPr marL="1143000" indent="-1143000" algn="just">
              <a:buAutoNum type="romanUcPeriod"/>
            </a:pPr>
            <a:r>
              <a:rPr lang="en-US" sz="4400" b="1" dirty="0">
                <a:solidFill>
                  <a:schemeClr val="bg1"/>
                </a:solidFill>
              </a:rPr>
              <a:t>The Sovereignty of the King (1-3)</a:t>
            </a:r>
          </a:p>
        </p:txBody>
      </p:sp>
      <p:sp>
        <p:nvSpPr>
          <p:cNvPr id="9" name="TextBox 8">
            <a:extLst>
              <a:ext uri="{FF2B5EF4-FFF2-40B4-BE49-F238E27FC236}">
                <a16:creationId xmlns:a16="http://schemas.microsoft.com/office/drawing/2014/main" id="{04B5C004-5E77-4C00-BD3F-4554EF590C19}"/>
              </a:ext>
            </a:extLst>
          </p:cNvPr>
          <p:cNvSpPr txBox="1"/>
          <p:nvPr/>
        </p:nvSpPr>
        <p:spPr>
          <a:xfrm>
            <a:off x="114822" y="863101"/>
            <a:ext cx="11962356" cy="523220"/>
          </a:xfrm>
          <a:prstGeom prst="rect">
            <a:avLst/>
          </a:prstGeom>
          <a:noFill/>
        </p:spPr>
        <p:txBody>
          <a:bodyPr wrap="square" rtlCol="0">
            <a:spAutoFit/>
          </a:bodyPr>
          <a:lstStyle/>
          <a:p>
            <a:pPr algn="just"/>
            <a:r>
              <a:rPr lang="en-US" sz="2800" i="1" dirty="0">
                <a:solidFill>
                  <a:schemeClr val="bg1"/>
                </a:solidFill>
              </a:rPr>
              <a:t>“Now in those days…”</a:t>
            </a:r>
            <a:endParaRPr lang="en-US" sz="2800" dirty="0">
              <a:solidFill>
                <a:schemeClr val="bg1"/>
              </a:solidFill>
            </a:endParaRPr>
          </a:p>
        </p:txBody>
      </p:sp>
      <p:sp>
        <p:nvSpPr>
          <p:cNvPr id="5" name="TextBox 4">
            <a:extLst>
              <a:ext uri="{FF2B5EF4-FFF2-40B4-BE49-F238E27FC236}">
                <a16:creationId xmlns:a16="http://schemas.microsoft.com/office/drawing/2014/main" id="{B45BD5E9-B426-455F-9342-AEE1B33B0535}"/>
              </a:ext>
            </a:extLst>
          </p:cNvPr>
          <p:cNvSpPr txBox="1"/>
          <p:nvPr/>
        </p:nvSpPr>
        <p:spPr>
          <a:xfrm>
            <a:off x="117322" y="1525164"/>
            <a:ext cx="11962356" cy="646331"/>
          </a:xfrm>
          <a:prstGeom prst="rect">
            <a:avLst/>
          </a:prstGeom>
          <a:noFill/>
        </p:spPr>
        <p:txBody>
          <a:bodyPr wrap="square" rtlCol="0">
            <a:spAutoFit/>
          </a:bodyPr>
          <a:lstStyle/>
          <a:p>
            <a:pPr algn="just"/>
            <a:r>
              <a:rPr lang="en-US" sz="3600" dirty="0">
                <a:solidFill>
                  <a:schemeClr val="bg1"/>
                </a:solidFill>
              </a:rPr>
              <a:t>A. Augustus Caesar was in charge…</a:t>
            </a:r>
          </a:p>
        </p:txBody>
      </p:sp>
      <p:sp>
        <p:nvSpPr>
          <p:cNvPr id="7" name="TextBox 6">
            <a:extLst>
              <a:ext uri="{FF2B5EF4-FFF2-40B4-BE49-F238E27FC236}">
                <a16:creationId xmlns:a16="http://schemas.microsoft.com/office/drawing/2014/main" id="{D2FF021E-E01D-474C-A62F-0F09DE96D02E}"/>
              </a:ext>
            </a:extLst>
          </p:cNvPr>
          <p:cNvSpPr txBox="1"/>
          <p:nvPr/>
        </p:nvSpPr>
        <p:spPr>
          <a:xfrm>
            <a:off x="119822" y="2112274"/>
            <a:ext cx="11962356" cy="1200329"/>
          </a:xfrm>
          <a:prstGeom prst="rect">
            <a:avLst/>
          </a:prstGeom>
          <a:noFill/>
        </p:spPr>
        <p:txBody>
          <a:bodyPr wrap="square" rtlCol="0">
            <a:spAutoFit/>
          </a:bodyPr>
          <a:lstStyle/>
          <a:p>
            <a:pPr marL="1200150" lvl="1" indent="-742950" algn="just">
              <a:buAutoNum type="arabicPeriod"/>
            </a:pPr>
            <a:r>
              <a:rPr lang="en-US" sz="3600" dirty="0">
                <a:solidFill>
                  <a:schemeClr val="bg1"/>
                </a:solidFill>
              </a:rPr>
              <a:t>He issued a decree</a:t>
            </a:r>
          </a:p>
          <a:p>
            <a:pPr marL="1200150" lvl="1" indent="-742950" algn="just">
              <a:buAutoNum type="arabicPeriod"/>
            </a:pPr>
            <a:r>
              <a:rPr lang="en-US" sz="3600" dirty="0">
                <a:solidFill>
                  <a:schemeClr val="bg1"/>
                </a:solidFill>
              </a:rPr>
              <a:t>Everyone obeyed him </a:t>
            </a:r>
          </a:p>
        </p:txBody>
      </p:sp>
      <p:sp>
        <p:nvSpPr>
          <p:cNvPr id="8" name="TextBox 7">
            <a:extLst>
              <a:ext uri="{FF2B5EF4-FFF2-40B4-BE49-F238E27FC236}">
                <a16:creationId xmlns:a16="http://schemas.microsoft.com/office/drawing/2014/main" id="{D9E98200-CD13-48E6-8E1E-5178A48A8443}"/>
              </a:ext>
            </a:extLst>
          </p:cNvPr>
          <p:cNvSpPr txBox="1"/>
          <p:nvPr/>
        </p:nvSpPr>
        <p:spPr>
          <a:xfrm>
            <a:off x="119822" y="3536344"/>
            <a:ext cx="11962356" cy="646331"/>
          </a:xfrm>
          <a:prstGeom prst="rect">
            <a:avLst/>
          </a:prstGeom>
          <a:noFill/>
        </p:spPr>
        <p:txBody>
          <a:bodyPr wrap="square" rtlCol="0">
            <a:spAutoFit/>
          </a:bodyPr>
          <a:lstStyle/>
          <a:p>
            <a:pPr algn="just"/>
            <a:r>
              <a:rPr lang="en-US" sz="3600" dirty="0">
                <a:solidFill>
                  <a:schemeClr val="bg1"/>
                </a:solidFill>
              </a:rPr>
              <a:t>B. Augustus Caesar was NOT REALLY in charge…</a:t>
            </a:r>
          </a:p>
        </p:txBody>
      </p:sp>
    </p:spTree>
    <p:extLst>
      <p:ext uri="{BB962C8B-B14F-4D97-AF65-F5344CB8AC3E}">
        <p14:creationId xmlns:p14="http://schemas.microsoft.com/office/powerpoint/2010/main" val="447680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37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3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375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3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830997"/>
          </a:xfrm>
          <a:prstGeom prst="rect">
            <a:avLst/>
          </a:prstGeom>
          <a:noFill/>
        </p:spPr>
        <p:txBody>
          <a:bodyPr wrap="square" rtlCol="0">
            <a:spAutoFit/>
          </a:bodyPr>
          <a:lstStyle/>
          <a:p>
            <a:pPr algn="ctr"/>
            <a:r>
              <a:rPr lang="en-US" sz="4800" dirty="0">
                <a:solidFill>
                  <a:schemeClr val="bg1"/>
                </a:solidFill>
              </a:rPr>
              <a:t>Micah 5:2 (710 BC) &amp; Matthew 2:5-6 (8 BC)</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1003964"/>
            <a:ext cx="11962356" cy="2308324"/>
          </a:xfrm>
          <a:prstGeom prst="rect">
            <a:avLst/>
          </a:prstGeom>
          <a:noFill/>
        </p:spPr>
        <p:txBody>
          <a:bodyPr wrap="square" rtlCol="0">
            <a:spAutoFit/>
          </a:bodyPr>
          <a:lstStyle/>
          <a:p>
            <a:pPr algn="just"/>
            <a:r>
              <a:rPr lang="en-US" sz="3600" i="1" dirty="0">
                <a:solidFill>
                  <a:schemeClr val="bg1"/>
                </a:solidFill>
              </a:rPr>
              <a:t>But as for you, Bethlehem Ephrathah, too little to be among the clans of Judah, from you One will go forth for Me to be ruler in Israel. His goings forth are from long ago, from the days of eternity. (Micah 5:2) </a:t>
            </a:r>
            <a:endParaRPr lang="en-US" sz="3600" dirty="0">
              <a:solidFill>
                <a:schemeClr val="bg1"/>
              </a:solidFill>
            </a:endParaRPr>
          </a:p>
        </p:txBody>
      </p:sp>
      <p:sp>
        <p:nvSpPr>
          <p:cNvPr id="5" name="TextBox 4">
            <a:extLst>
              <a:ext uri="{FF2B5EF4-FFF2-40B4-BE49-F238E27FC236}">
                <a16:creationId xmlns:a16="http://schemas.microsoft.com/office/drawing/2014/main" id="{BEC3CA05-B80B-4029-BC58-C47394D66944}"/>
              </a:ext>
            </a:extLst>
          </p:cNvPr>
          <p:cNvSpPr txBox="1"/>
          <p:nvPr/>
        </p:nvSpPr>
        <p:spPr>
          <a:xfrm>
            <a:off x="100244" y="3554782"/>
            <a:ext cx="11962356" cy="2862322"/>
          </a:xfrm>
          <a:prstGeom prst="rect">
            <a:avLst/>
          </a:prstGeom>
          <a:noFill/>
        </p:spPr>
        <p:txBody>
          <a:bodyPr wrap="square" rtlCol="0">
            <a:spAutoFit/>
          </a:bodyPr>
          <a:lstStyle/>
          <a:p>
            <a:pPr algn="just"/>
            <a:r>
              <a:rPr lang="en-US" sz="3600" i="1" dirty="0">
                <a:solidFill>
                  <a:schemeClr val="bg1"/>
                </a:solidFill>
              </a:rPr>
              <a:t>They said to him, “In Bethlehem of Judea; for this is what has been written by the prophet: 6 'AND YOU, BETHLEHEM, LAND OF JUDAH, ARE BY NO MEANS LEAST AMONG THE LEADERS OF JUDAH; FOR OUT OF YOU SHALL COME FORTH A RULER WHO WILL SHEPHERD MY PEOPLE ISRAEL.’”  (Matthew 2:5-6)</a:t>
            </a:r>
            <a:endParaRPr lang="en-US" sz="3600" dirty="0">
              <a:solidFill>
                <a:schemeClr val="bg1"/>
              </a:solidFill>
            </a:endParaRPr>
          </a:p>
        </p:txBody>
      </p:sp>
    </p:spTree>
    <p:extLst>
      <p:ext uri="{BB962C8B-B14F-4D97-AF65-F5344CB8AC3E}">
        <p14:creationId xmlns:p14="http://schemas.microsoft.com/office/powerpoint/2010/main" val="5784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250"/>
                                        <p:tgtEl>
                                          <p:spTgt spid="9"/>
                                        </p:tgtEl>
                                      </p:cBhvr>
                                    </p:animEffect>
                                  </p:childTnLst>
                                </p:cTn>
                              </p:par>
                            </p:childTnLst>
                          </p:cTn>
                        </p:par>
                        <p:par>
                          <p:cTn id="8" fill="hold">
                            <p:stCondLst>
                              <p:cond delay="2250"/>
                            </p:stCondLst>
                            <p:childTnLst>
                              <p:par>
                                <p:cTn id="9" presetID="10" presetClass="entr" presetSubtype="0" fill="hold" grpId="0" nodeType="afterEffect">
                                  <p:stCondLst>
                                    <p:cond delay="57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830997"/>
          </a:xfrm>
          <a:prstGeom prst="rect">
            <a:avLst/>
          </a:prstGeom>
          <a:noFill/>
        </p:spPr>
        <p:txBody>
          <a:bodyPr wrap="square" rtlCol="0">
            <a:spAutoFit/>
          </a:bodyPr>
          <a:lstStyle/>
          <a:p>
            <a:pPr algn="ctr"/>
            <a:r>
              <a:rPr lang="en-US" sz="4800" dirty="0">
                <a:solidFill>
                  <a:schemeClr val="bg1"/>
                </a:solidFill>
              </a:rPr>
              <a:t>Applications</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1003964"/>
            <a:ext cx="11962356" cy="1323439"/>
          </a:xfrm>
          <a:prstGeom prst="rect">
            <a:avLst/>
          </a:prstGeom>
          <a:noFill/>
        </p:spPr>
        <p:txBody>
          <a:bodyPr wrap="square" rtlCol="0">
            <a:spAutoFit/>
          </a:bodyPr>
          <a:lstStyle/>
          <a:p>
            <a:pPr marL="742950" indent="-742950" algn="just">
              <a:buAutoNum type="arabicPeriod"/>
            </a:pPr>
            <a:r>
              <a:rPr lang="en-US" sz="4000" dirty="0">
                <a:solidFill>
                  <a:schemeClr val="bg1"/>
                </a:solidFill>
              </a:rPr>
              <a:t>The Lord is in charge of history </a:t>
            </a:r>
            <a:r>
              <a:rPr lang="en-US" sz="4000" baseline="30000" dirty="0">
                <a:solidFill>
                  <a:schemeClr val="bg1"/>
                </a:solidFill>
              </a:rPr>
              <a:t>(see Colossians 1:15-19)</a:t>
            </a:r>
          </a:p>
          <a:p>
            <a:pPr marL="742950" indent="-742950" algn="just">
              <a:buAutoNum type="arabicPeriod"/>
            </a:pPr>
            <a:r>
              <a:rPr lang="en-US" sz="4000" dirty="0">
                <a:solidFill>
                  <a:schemeClr val="bg1"/>
                </a:solidFill>
              </a:rPr>
              <a:t>The Lord is in charge of your life/history </a:t>
            </a:r>
            <a:r>
              <a:rPr lang="en-US" sz="4000" baseline="30000" dirty="0">
                <a:solidFill>
                  <a:schemeClr val="bg1"/>
                </a:solidFill>
              </a:rPr>
              <a:t>(see Acts 17:28) </a:t>
            </a:r>
          </a:p>
        </p:txBody>
      </p:sp>
    </p:spTree>
    <p:extLst>
      <p:ext uri="{BB962C8B-B14F-4D97-AF65-F5344CB8AC3E}">
        <p14:creationId xmlns:p14="http://schemas.microsoft.com/office/powerpoint/2010/main" val="30110405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25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225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114822" y="75158"/>
            <a:ext cx="11962356" cy="769441"/>
          </a:xfrm>
          <a:prstGeom prst="rect">
            <a:avLst/>
          </a:prstGeom>
          <a:noFill/>
        </p:spPr>
        <p:txBody>
          <a:bodyPr wrap="square" rtlCol="0">
            <a:spAutoFit/>
          </a:bodyPr>
          <a:lstStyle/>
          <a:p>
            <a:pPr marL="1143000" indent="-1143000" algn="just">
              <a:buFont typeface="+mj-lt"/>
              <a:buAutoNum type="romanUcPeriod" startAt="2"/>
            </a:pPr>
            <a:r>
              <a:rPr lang="en-US" sz="4400" b="1" dirty="0">
                <a:solidFill>
                  <a:schemeClr val="bg1"/>
                </a:solidFill>
              </a:rPr>
              <a:t>The Splendor of the King (4-5)</a:t>
            </a:r>
          </a:p>
        </p:txBody>
      </p:sp>
      <p:sp>
        <p:nvSpPr>
          <p:cNvPr id="9" name="TextBox 8">
            <a:extLst>
              <a:ext uri="{FF2B5EF4-FFF2-40B4-BE49-F238E27FC236}">
                <a16:creationId xmlns:a16="http://schemas.microsoft.com/office/drawing/2014/main" id="{04B5C004-5E77-4C00-BD3F-4554EF590C19}"/>
              </a:ext>
            </a:extLst>
          </p:cNvPr>
          <p:cNvSpPr txBox="1"/>
          <p:nvPr/>
        </p:nvSpPr>
        <p:spPr>
          <a:xfrm>
            <a:off x="114822" y="863101"/>
            <a:ext cx="11962356" cy="1200329"/>
          </a:xfrm>
          <a:prstGeom prst="rect">
            <a:avLst/>
          </a:prstGeom>
          <a:noFill/>
        </p:spPr>
        <p:txBody>
          <a:bodyPr wrap="square" rtlCol="0">
            <a:spAutoFit/>
          </a:bodyPr>
          <a:lstStyle/>
          <a:p>
            <a:pPr algn="just"/>
            <a:r>
              <a:rPr lang="en-US" sz="2400" i="1" dirty="0">
                <a:solidFill>
                  <a:schemeClr val="bg1"/>
                </a:solidFill>
              </a:rPr>
              <a:t>“Joseph also went up from Galilee, from the city of Nazareth, to Judea, to the city of David which is called Bethlehem, because he was of the house and family of David, 5 in order to register along with Mary, who was engaged to him, and was with child.”</a:t>
            </a:r>
            <a:endParaRPr lang="en-US" sz="2400" dirty="0">
              <a:solidFill>
                <a:schemeClr val="bg1"/>
              </a:solidFill>
            </a:endParaRPr>
          </a:p>
        </p:txBody>
      </p:sp>
      <p:sp>
        <p:nvSpPr>
          <p:cNvPr id="5" name="TextBox 4">
            <a:extLst>
              <a:ext uri="{FF2B5EF4-FFF2-40B4-BE49-F238E27FC236}">
                <a16:creationId xmlns:a16="http://schemas.microsoft.com/office/drawing/2014/main" id="{B45BD5E9-B426-455F-9342-AEE1B33B0535}"/>
              </a:ext>
            </a:extLst>
          </p:cNvPr>
          <p:cNvSpPr txBox="1"/>
          <p:nvPr/>
        </p:nvSpPr>
        <p:spPr>
          <a:xfrm>
            <a:off x="117322" y="2169739"/>
            <a:ext cx="11962356" cy="646331"/>
          </a:xfrm>
          <a:prstGeom prst="rect">
            <a:avLst/>
          </a:prstGeom>
          <a:noFill/>
        </p:spPr>
        <p:txBody>
          <a:bodyPr wrap="square" rtlCol="0">
            <a:spAutoFit/>
          </a:bodyPr>
          <a:lstStyle/>
          <a:p>
            <a:pPr algn="just"/>
            <a:r>
              <a:rPr lang="en-US" sz="3600" dirty="0">
                <a:solidFill>
                  <a:schemeClr val="bg1"/>
                </a:solidFill>
              </a:rPr>
              <a:t>A. Jesus was born into relative obscurity…</a:t>
            </a:r>
          </a:p>
        </p:txBody>
      </p:sp>
      <p:sp>
        <p:nvSpPr>
          <p:cNvPr id="8" name="TextBox 7">
            <a:extLst>
              <a:ext uri="{FF2B5EF4-FFF2-40B4-BE49-F238E27FC236}">
                <a16:creationId xmlns:a16="http://schemas.microsoft.com/office/drawing/2014/main" id="{D9E98200-CD13-48E6-8E1E-5178A48A8443}"/>
              </a:ext>
            </a:extLst>
          </p:cNvPr>
          <p:cNvSpPr txBox="1"/>
          <p:nvPr/>
        </p:nvSpPr>
        <p:spPr>
          <a:xfrm>
            <a:off x="119822" y="2936738"/>
            <a:ext cx="11962356" cy="646331"/>
          </a:xfrm>
          <a:prstGeom prst="rect">
            <a:avLst/>
          </a:prstGeom>
          <a:noFill/>
        </p:spPr>
        <p:txBody>
          <a:bodyPr wrap="square" rtlCol="0">
            <a:spAutoFit/>
          </a:bodyPr>
          <a:lstStyle/>
          <a:p>
            <a:pPr algn="just"/>
            <a:r>
              <a:rPr lang="en-US" sz="3600" dirty="0">
                <a:solidFill>
                  <a:schemeClr val="bg1"/>
                </a:solidFill>
              </a:rPr>
              <a:t>B. Jesus was born into royal splendor…</a:t>
            </a:r>
          </a:p>
        </p:txBody>
      </p:sp>
    </p:spTree>
    <p:extLst>
      <p:ext uri="{BB962C8B-B14F-4D97-AF65-F5344CB8AC3E}">
        <p14:creationId xmlns:p14="http://schemas.microsoft.com/office/powerpoint/2010/main" val="405441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37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3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3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TotalTime>
  <Words>1104</Words>
  <Application>Microsoft Office PowerPoint</Application>
  <PresentationFormat>Widescreen</PresentationFormat>
  <Paragraphs>54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Gabriola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14</cp:revision>
  <dcterms:created xsi:type="dcterms:W3CDTF">2018-12-01T21:45:35Z</dcterms:created>
  <dcterms:modified xsi:type="dcterms:W3CDTF">2018-12-08T17:13:02Z</dcterms:modified>
</cp:coreProperties>
</file>