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4"/>
  </p:notesMasterIdLst>
  <p:sldIdLst>
    <p:sldId id="1223" r:id="rId2"/>
    <p:sldId id="1413" r:id="rId3"/>
    <p:sldId id="1415" r:id="rId4"/>
    <p:sldId id="1414" r:id="rId5"/>
    <p:sldId id="1416" r:id="rId6"/>
    <p:sldId id="1418" r:id="rId7"/>
    <p:sldId id="1417" r:id="rId8"/>
    <p:sldId id="1419" r:id="rId9"/>
    <p:sldId id="1420" r:id="rId10"/>
    <p:sldId id="1421" r:id="rId11"/>
    <p:sldId id="1422" r:id="rId12"/>
    <p:sldId id="1423" r:id="rId13"/>
    <p:sldId id="1424" r:id="rId14"/>
    <p:sldId id="1425" r:id="rId15"/>
    <p:sldId id="1442" r:id="rId16"/>
    <p:sldId id="1426" r:id="rId17"/>
    <p:sldId id="1427" r:id="rId18"/>
    <p:sldId id="1428" r:id="rId19"/>
    <p:sldId id="1429" r:id="rId20"/>
    <p:sldId id="1430" r:id="rId21"/>
    <p:sldId id="1431" r:id="rId22"/>
    <p:sldId id="1432" r:id="rId23"/>
    <p:sldId id="1433" r:id="rId24"/>
    <p:sldId id="1441" r:id="rId25"/>
    <p:sldId id="1434" r:id="rId26"/>
    <p:sldId id="1435" r:id="rId27"/>
    <p:sldId id="1436" r:id="rId28"/>
    <p:sldId id="1437" r:id="rId29"/>
    <p:sldId id="1438" r:id="rId30"/>
    <p:sldId id="1439" r:id="rId31"/>
    <p:sldId id="1440" r:id="rId32"/>
    <p:sldId id="140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7D5A32"/>
    <a:srgbClr val="966432"/>
    <a:srgbClr val="D7AE85"/>
    <a:srgbClr val="006F96"/>
    <a:srgbClr val="33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14" autoAdjust="0"/>
    <p:restoredTop sz="94343" autoAdjust="0"/>
  </p:normalViewPr>
  <p:slideViewPr>
    <p:cSldViewPr>
      <p:cViewPr varScale="1">
        <p:scale>
          <a:sx n="86" d="100"/>
          <a:sy n="86" d="100"/>
        </p:scale>
        <p:origin x="93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C55510-0E1F-44C6-8AFB-D0F4A4418F2E}" type="datetimeFigureOut">
              <a:rPr lang="en-US" smtClean="0"/>
              <a:pPr/>
              <a:t>11/24/2018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9C474C-1614-4BFD-840E-B3E3D39068AB}" type="slidenum">
              <a:rPr lang="en-US" smtClean="0"/>
              <a:pPr/>
              <a:t>‹#›</a:t>
            </a:fld>
            <a:endParaRPr lang="en-US"/>
          </a:p>
        </p:txBody>
      </p:sp>
    </p:spTree>
    <p:extLst>
      <p:ext uri="{BB962C8B-B14F-4D97-AF65-F5344CB8AC3E}">
        <p14:creationId xmlns:p14="http://schemas.microsoft.com/office/powerpoint/2010/main" val="3582212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46BD85C9-9387-4AF8-A2FF-EF850E82DB46}" type="datetimeFigureOut">
              <a:rPr lang="en-US" smtClean="0"/>
              <a:pPr/>
              <a:t>11/24/2018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A5B8810-6185-4F03-9AB9-9A1B0505DA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6BD85C9-9387-4AF8-A2FF-EF850E82DB46}" type="datetimeFigureOut">
              <a:rPr lang="en-US" smtClean="0"/>
              <a:pPr/>
              <a:t>11/24/2018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6BD85C9-9387-4AF8-A2FF-EF850E82DB46}" type="datetimeFigureOut">
              <a:rPr lang="en-US" smtClean="0"/>
              <a:pPr/>
              <a:t>11/24/2018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6BD85C9-9387-4AF8-A2FF-EF850E82DB46}" type="datetimeFigureOut">
              <a:rPr lang="en-US" smtClean="0"/>
              <a:pPr/>
              <a:t>11/24/2018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6BD85C9-9387-4AF8-A2FF-EF850E82DB46}" type="datetimeFigureOut">
              <a:rPr lang="en-US" smtClean="0"/>
              <a:pPr/>
              <a:t>11/24/2018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5B8810-6185-4F03-9AB9-9A1B0505DA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6BD85C9-9387-4AF8-A2FF-EF850E82DB46}" type="datetimeFigureOut">
              <a:rPr lang="en-US" smtClean="0"/>
              <a:pPr/>
              <a:t>11/24/2018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B8810-6185-4F03-9AB9-9A1B0505DA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6BD85C9-9387-4AF8-A2FF-EF850E82DB46}" type="datetimeFigureOut">
              <a:rPr lang="en-US" smtClean="0"/>
              <a:pPr/>
              <a:t>11/24/2018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5B8810-6185-4F03-9AB9-9A1B0505DA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46BD85C9-9387-4AF8-A2FF-EF850E82DB46}" type="datetimeFigureOut">
              <a:rPr lang="en-US" smtClean="0"/>
              <a:pPr/>
              <a:t>11/24/2018</a:t>
            </a:fld>
            <a:endParaRPr lang="en-US"/>
          </a:p>
        </p:txBody>
      </p:sp>
      <p:sp>
        <p:nvSpPr>
          <p:cNvPr id="8" name="Slide Number Placeholder 7"/>
          <p:cNvSpPr>
            <a:spLocks noGrp="1"/>
          </p:cNvSpPr>
          <p:nvPr>
            <p:ph type="sldNum" sz="quarter" idx="11"/>
          </p:nvPr>
        </p:nvSpPr>
        <p:spPr/>
        <p:txBody>
          <a:bodyPr/>
          <a:lstStyle/>
          <a:p>
            <a:fld id="{8A5B8810-6185-4F03-9AB9-9A1B0505DA80}"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D85C9-9387-4AF8-A2FF-EF850E82DB46}" type="datetimeFigureOut">
              <a:rPr lang="en-US" smtClean="0"/>
              <a:pPr/>
              <a:t>11/24/2018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5B8810-6185-4F03-9AB9-9A1B0505DA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6BD85C9-9387-4AF8-A2FF-EF850E82DB46}" type="datetimeFigureOut">
              <a:rPr lang="en-US" smtClean="0"/>
              <a:pPr/>
              <a:t>11/24/2018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8A5B8810-6185-4F03-9AB9-9A1B0505DA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46BD85C9-9387-4AF8-A2FF-EF850E82DB46}" type="datetimeFigureOut">
              <a:rPr lang="en-US" smtClean="0"/>
              <a:pPr/>
              <a:t>11/24/2018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5B8810-6185-4F03-9AB9-9A1B0505DA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6BD85C9-9387-4AF8-A2FF-EF850E82DB46}" type="datetimeFigureOut">
              <a:rPr lang="en-US" smtClean="0"/>
              <a:pPr/>
              <a:t>11/24/2018</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A5B8810-6185-4F03-9AB9-9A1B0505DA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otato1.jpg"/>
          <p:cNvPicPr>
            <a:picLocks noChangeAspect="1"/>
          </p:cNvPicPr>
          <p:nvPr/>
        </p:nvPicPr>
        <p:blipFill>
          <a:blip r:embed="rId2" cstate="print"/>
          <a:stretch>
            <a:fillRect/>
          </a:stretch>
        </p:blipFill>
        <p:spPr>
          <a:xfrm>
            <a:off x="3700036" y="457200"/>
            <a:ext cx="5443964" cy="3010404"/>
          </a:xfrm>
          <a:prstGeom prst="rect">
            <a:avLst/>
          </a:prstGeom>
        </p:spPr>
      </p:pic>
      <p:pic>
        <p:nvPicPr>
          <p:cNvPr id="4" name="Picture 3" descr="Potato.jpg"/>
          <p:cNvPicPr>
            <a:picLocks noChangeAspect="1"/>
          </p:cNvPicPr>
          <p:nvPr/>
        </p:nvPicPr>
        <p:blipFill>
          <a:blip r:embed="rId3" cstate="print"/>
          <a:stretch>
            <a:fillRect/>
          </a:stretch>
        </p:blipFill>
        <p:spPr>
          <a:xfrm>
            <a:off x="0" y="3276600"/>
            <a:ext cx="4572000" cy="3206901"/>
          </a:xfrm>
          <a:prstGeom prst="rect">
            <a:avLst/>
          </a:prstGeom>
        </p:spPr>
      </p:pic>
      <p:sp>
        <p:nvSpPr>
          <p:cNvPr id="6" name="TextBox 5"/>
          <p:cNvSpPr txBox="1"/>
          <p:nvPr/>
        </p:nvSpPr>
        <p:spPr>
          <a:xfrm>
            <a:off x="457200" y="1143000"/>
            <a:ext cx="3186385" cy="923330"/>
          </a:xfrm>
          <a:prstGeom prst="rect">
            <a:avLst/>
          </a:prstGeom>
          <a:noFill/>
        </p:spPr>
        <p:txBody>
          <a:bodyPr wrap="none" rtlCol="0">
            <a:spAutoFit/>
          </a:bodyPr>
          <a:lstStyle/>
          <a:p>
            <a:r>
              <a:rPr lang="en-US" sz="5400" dirty="0"/>
              <a:t>Are You a</a:t>
            </a:r>
          </a:p>
        </p:txBody>
      </p:sp>
      <p:pic>
        <p:nvPicPr>
          <p:cNvPr id="7" name="Picture 6" descr="potato2.jpg"/>
          <p:cNvPicPr>
            <a:picLocks noChangeAspect="1"/>
          </p:cNvPicPr>
          <p:nvPr/>
        </p:nvPicPr>
        <p:blipFill>
          <a:blip r:embed="rId4" cstate="print"/>
          <a:stretch>
            <a:fillRect/>
          </a:stretch>
        </p:blipFill>
        <p:spPr>
          <a:xfrm>
            <a:off x="4572000" y="3334439"/>
            <a:ext cx="4572000" cy="3523561"/>
          </a:xfrm>
          <a:prstGeom prst="rect">
            <a:avLst/>
          </a:prstGeom>
        </p:spPr>
      </p:pic>
    </p:spTree>
    <p:extLst>
      <p:ext uri="{BB962C8B-B14F-4D97-AF65-F5344CB8AC3E}">
        <p14:creationId xmlns:p14="http://schemas.microsoft.com/office/powerpoint/2010/main" val="1602021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762000"/>
          </a:xfrm>
        </p:spPr>
        <p:txBody>
          <a:bodyPr>
            <a:normAutofit/>
          </a:bodyPr>
          <a:lstStyle/>
          <a:p>
            <a:r>
              <a:rPr lang="en-US" sz="3200" b="1" dirty="0"/>
              <a:t>IV. Giving Reflects Faith in God’s Provision</a:t>
            </a:r>
          </a:p>
        </p:txBody>
      </p:sp>
      <p:sp>
        <p:nvSpPr>
          <p:cNvPr id="2" name="Content Placeholder 1"/>
          <p:cNvSpPr>
            <a:spLocks noGrp="1"/>
          </p:cNvSpPr>
          <p:nvPr>
            <p:ph idx="1"/>
          </p:nvPr>
        </p:nvSpPr>
        <p:spPr/>
        <p:txBody>
          <a:bodyPr/>
          <a:lstStyle/>
          <a:p>
            <a:pPr marL="0" indent="0" algn="just">
              <a:buNone/>
            </a:pPr>
            <a:r>
              <a:rPr lang="en-US" sz="3200" dirty="0"/>
              <a:t>Mark 12:41-42</a:t>
            </a:r>
          </a:p>
          <a:p>
            <a:pPr marL="0" indent="0" algn="just">
              <a:buNone/>
            </a:pPr>
            <a:endParaRPr lang="en-US" sz="900" dirty="0"/>
          </a:p>
          <a:p>
            <a:pPr marL="0" indent="0" algn="just">
              <a:buNone/>
            </a:pPr>
            <a:r>
              <a:rPr lang="en-US" sz="3200" dirty="0"/>
              <a:t> “41 And He sat down opposite the treasury, and began observing how the people were putting money into the treasury; and many rich people were putting in large sums.  42 A poor widow came and put in two small copper coins, which amount to a cent.”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762000"/>
          </a:xfrm>
        </p:spPr>
        <p:txBody>
          <a:bodyPr>
            <a:normAutofit/>
          </a:bodyPr>
          <a:lstStyle/>
          <a:p>
            <a:r>
              <a:rPr lang="en-US" sz="3200" b="1" dirty="0"/>
              <a:t>IV. Giving Reflects Faith in God’s Provision</a:t>
            </a:r>
          </a:p>
        </p:txBody>
      </p:sp>
      <p:sp>
        <p:nvSpPr>
          <p:cNvPr id="2" name="Content Placeholder 1"/>
          <p:cNvSpPr>
            <a:spLocks noGrp="1"/>
          </p:cNvSpPr>
          <p:nvPr>
            <p:ph idx="1"/>
          </p:nvPr>
        </p:nvSpPr>
        <p:spPr/>
        <p:txBody>
          <a:bodyPr/>
          <a:lstStyle/>
          <a:p>
            <a:pPr marL="0" indent="0" algn="just">
              <a:buNone/>
            </a:pPr>
            <a:r>
              <a:rPr lang="en-US" sz="3200" dirty="0"/>
              <a:t>Mark 12:43-44</a:t>
            </a:r>
          </a:p>
          <a:p>
            <a:pPr marL="0" indent="0" algn="just">
              <a:buNone/>
            </a:pPr>
            <a:endParaRPr lang="en-US" sz="900" dirty="0"/>
          </a:p>
          <a:p>
            <a:pPr marL="0" indent="0" algn="just">
              <a:buNone/>
            </a:pPr>
            <a:r>
              <a:rPr lang="en-US" sz="3200" dirty="0"/>
              <a:t>“43 Calling His disciples to Him, He said to them, “Truly I say to you, this poor widow put in more than all the contributors to the treasury;  44 for they all put in out of their surplus, but she, out of her poverty, put in all she owned, all she had to live on.”</a:t>
            </a:r>
          </a:p>
          <a:p>
            <a:pPr marL="0" indent="0">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762000"/>
          </a:xfrm>
        </p:spPr>
        <p:txBody>
          <a:bodyPr>
            <a:normAutofit/>
          </a:bodyPr>
          <a:lstStyle/>
          <a:p>
            <a:r>
              <a:rPr lang="en-US" sz="3200" b="1" dirty="0"/>
              <a:t>V. Giving Should be Sacrificial and Generous </a:t>
            </a:r>
          </a:p>
        </p:txBody>
      </p:sp>
      <p:sp>
        <p:nvSpPr>
          <p:cNvPr id="2" name="Content Placeholder 1"/>
          <p:cNvSpPr>
            <a:spLocks noGrp="1"/>
          </p:cNvSpPr>
          <p:nvPr>
            <p:ph idx="1"/>
          </p:nvPr>
        </p:nvSpPr>
        <p:spPr/>
        <p:txBody>
          <a:bodyPr/>
          <a:lstStyle/>
          <a:p>
            <a:pPr marL="0" indent="0" algn="just">
              <a:buNone/>
            </a:pPr>
            <a:r>
              <a:rPr lang="en-US" dirty="0"/>
              <a:t>2 Corinthians 8:1-2</a:t>
            </a:r>
          </a:p>
          <a:p>
            <a:pPr marL="0" indent="0" algn="just">
              <a:buNone/>
            </a:pPr>
            <a:endParaRPr lang="en-US" sz="900" dirty="0"/>
          </a:p>
          <a:p>
            <a:pPr marL="0" indent="0" algn="just">
              <a:buNone/>
            </a:pPr>
            <a:r>
              <a:rPr lang="en-US" dirty="0"/>
              <a:t>1 “Now, brethren, we wish to make known to you the grace of God which has been given in the churches of Macedonia, 2 that in a great ordeal of affliction their abundance of joy and their deep poverty overflowed in the wealth of their liberality.”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762000"/>
          </a:xfrm>
        </p:spPr>
        <p:txBody>
          <a:bodyPr>
            <a:normAutofit/>
          </a:bodyPr>
          <a:lstStyle/>
          <a:p>
            <a:r>
              <a:rPr lang="en-US" sz="3200" b="1" dirty="0"/>
              <a:t>V. Giving Should be Sacrificial and Generous </a:t>
            </a:r>
          </a:p>
        </p:txBody>
      </p:sp>
      <p:sp>
        <p:nvSpPr>
          <p:cNvPr id="2" name="Content Placeholder 1"/>
          <p:cNvSpPr>
            <a:spLocks noGrp="1"/>
          </p:cNvSpPr>
          <p:nvPr>
            <p:ph idx="1"/>
          </p:nvPr>
        </p:nvSpPr>
        <p:spPr/>
        <p:txBody>
          <a:bodyPr>
            <a:normAutofit fontScale="92500"/>
          </a:bodyPr>
          <a:lstStyle/>
          <a:p>
            <a:pPr marL="0" indent="0" algn="just">
              <a:buNone/>
            </a:pPr>
            <a:r>
              <a:rPr lang="en-US" sz="3200" dirty="0"/>
              <a:t>2 Corinthians 8:3-4</a:t>
            </a:r>
          </a:p>
          <a:p>
            <a:pPr marL="0" indent="0" algn="just">
              <a:buNone/>
            </a:pPr>
            <a:endParaRPr lang="en-US" sz="1000" dirty="0"/>
          </a:p>
          <a:p>
            <a:pPr marL="0" indent="0" algn="just">
              <a:buNone/>
            </a:pPr>
            <a:r>
              <a:rPr lang="en-US" sz="3200" dirty="0"/>
              <a:t>3 “For I testify that according to their ability, and beyond their ability, they gave of their own accord, 4 begging us with much urging for the favor of participation in the support of the saints…”</a:t>
            </a:r>
          </a:p>
          <a:p>
            <a:pPr marL="0" indent="0" algn="just">
              <a:buNone/>
            </a:pPr>
            <a:endParaRPr lang="en-US" sz="1000" dirty="0"/>
          </a:p>
          <a:p>
            <a:pPr marL="0" indent="0" algn="just">
              <a:buNone/>
            </a:pPr>
            <a:r>
              <a:rPr lang="en-US" sz="3200" dirty="0"/>
              <a:t>It is not sacrificial giving unless you sacrifice to give.</a:t>
            </a:r>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762000"/>
          </a:xfrm>
        </p:spPr>
        <p:txBody>
          <a:bodyPr>
            <a:normAutofit/>
          </a:bodyPr>
          <a:lstStyle/>
          <a:p>
            <a:r>
              <a:rPr lang="en-US" sz="3200" b="1" dirty="0"/>
              <a:t>V. Giving Should be Sacrificial and Generous </a:t>
            </a:r>
          </a:p>
        </p:txBody>
      </p:sp>
      <p:sp>
        <p:nvSpPr>
          <p:cNvPr id="2" name="Content Placeholder 1"/>
          <p:cNvSpPr>
            <a:spLocks noGrp="1"/>
          </p:cNvSpPr>
          <p:nvPr>
            <p:ph idx="1"/>
          </p:nvPr>
        </p:nvSpPr>
        <p:spPr/>
        <p:txBody>
          <a:bodyPr>
            <a:normAutofit/>
          </a:bodyPr>
          <a:lstStyle/>
          <a:p>
            <a:pPr marL="0" indent="0" algn="just">
              <a:buNone/>
            </a:pPr>
            <a:r>
              <a:rPr lang="en-US" sz="3200" dirty="0"/>
              <a:t>2 Corinthians 8:1-2</a:t>
            </a:r>
          </a:p>
          <a:p>
            <a:pPr marL="0" indent="0" algn="just">
              <a:buNone/>
            </a:pPr>
            <a:endParaRPr lang="en-US" sz="900" dirty="0"/>
          </a:p>
          <a:p>
            <a:pPr marL="0" indent="0" algn="just">
              <a:buNone/>
            </a:pPr>
            <a:r>
              <a:rPr lang="en-US" sz="3200" dirty="0"/>
              <a:t>Speaks of the magnitude of the giving from the poverty stricken Macedonia Churches. (v. 1)</a:t>
            </a:r>
          </a:p>
          <a:p>
            <a:pPr marL="0" indent="0" algn="just">
              <a:buNone/>
            </a:pPr>
            <a:endParaRPr lang="en-US" sz="900" dirty="0"/>
          </a:p>
          <a:p>
            <a:pPr marL="0" indent="0" algn="just">
              <a:buNone/>
            </a:pPr>
            <a:r>
              <a:rPr lang="en-US" sz="3200" dirty="0"/>
              <a:t>The Macedonia Churches gave without concern for their own wellbeing (v. 2)</a:t>
            </a:r>
          </a:p>
          <a:p>
            <a:pPr marL="0" indent="0" algn="just">
              <a:buNone/>
            </a:pPr>
            <a:endParaRPr lang="en-US" sz="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762000"/>
          </a:xfrm>
        </p:spPr>
        <p:txBody>
          <a:bodyPr>
            <a:normAutofit/>
          </a:bodyPr>
          <a:lstStyle/>
          <a:p>
            <a:r>
              <a:rPr lang="en-US" sz="3200" b="1" dirty="0"/>
              <a:t>V. Giving Should be Sacrificial and Generous </a:t>
            </a:r>
          </a:p>
        </p:txBody>
      </p:sp>
      <p:sp>
        <p:nvSpPr>
          <p:cNvPr id="2" name="Content Placeholder 1"/>
          <p:cNvSpPr>
            <a:spLocks noGrp="1"/>
          </p:cNvSpPr>
          <p:nvPr>
            <p:ph idx="1"/>
          </p:nvPr>
        </p:nvSpPr>
        <p:spPr/>
        <p:txBody>
          <a:bodyPr>
            <a:normAutofit/>
          </a:bodyPr>
          <a:lstStyle/>
          <a:p>
            <a:pPr marL="0" indent="0" algn="just">
              <a:buNone/>
            </a:pPr>
            <a:r>
              <a:rPr lang="en-US" sz="3200" dirty="0"/>
              <a:t>2 Corinthians 8:3-4</a:t>
            </a:r>
          </a:p>
          <a:p>
            <a:pPr marL="0" indent="0" algn="just">
              <a:buNone/>
            </a:pPr>
            <a:endParaRPr lang="en-US" sz="900" dirty="0"/>
          </a:p>
          <a:p>
            <a:pPr marL="0" indent="0" algn="just">
              <a:buNone/>
            </a:pPr>
            <a:r>
              <a:rPr lang="en-US" sz="3200" dirty="0"/>
              <a:t>Giving must be proportionate and sacrificial, not a set amount for all to follow. (v. 3)</a:t>
            </a:r>
          </a:p>
          <a:p>
            <a:pPr marL="0" indent="0" algn="just">
              <a:buNone/>
            </a:pPr>
            <a:endParaRPr lang="en-US" sz="900" dirty="0"/>
          </a:p>
          <a:p>
            <a:pPr marL="0" indent="0" algn="just">
              <a:buNone/>
            </a:pPr>
            <a:r>
              <a:rPr lang="en-US" sz="3200" dirty="0"/>
              <a:t>Giving is a privilege not an obligation…driving a car is not a right, it is a privilege. (v. 4)</a:t>
            </a:r>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762000"/>
          </a:xfrm>
        </p:spPr>
        <p:txBody>
          <a:bodyPr>
            <a:normAutofit/>
          </a:bodyPr>
          <a:lstStyle/>
          <a:p>
            <a:r>
              <a:rPr lang="en-US" sz="3200" b="1" dirty="0"/>
              <a:t>VI. Giving Reflects Spiritual Trustworthiness</a:t>
            </a:r>
          </a:p>
        </p:txBody>
      </p:sp>
      <p:sp>
        <p:nvSpPr>
          <p:cNvPr id="2" name="Content Placeholder 1"/>
          <p:cNvSpPr>
            <a:spLocks noGrp="1"/>
          </p:cNvSpPr>
          <p:nvPr>
            <p:ph idx="1"/>
          </p:nvPr>
        </p:nvSpPr>
        <p:spPr/>
        <p:txBody>
          <a:bodyPr>
            <a:normAutofit/>
          </a:bodyPr>
          <a:lstStyle/>
          <a:p>
            <a:pPr marL="0" indent="0" algn="just">
              <a:buNone/>
            </a:pPr>
            <a:r>
              <a:rPr lang="en-US" sz="3200" dirty="0"/>
              <a:t>Luke 16:10-11</a:t>
            </a:r>
          </a:p>
          <a:p>
            <a:pPr marL="0" indent="0" algn="just">
              <a:buNone/>
            </a:pPr>
            <a:endParaRPr lang="en-US" sz="900" dirty="0"/>
          </a:p>
          <a:p>
            <a:pPr marL="0" indent="0" algn="just">
              <a:buNone/>
            </a:pPr>
            <a:r>
              <a:rPr lang="en-US" sz="3200" dirty="0"/>
              <a:t>10 “He who is faithful in a very little thing is faithful also in much; and he who is unrighteous in a very little thing is unrighteous also in much.  11 Therefore if you have not been faithful in the use of unrighteous wealth, who will entrust the true riches to you?”</a:t>
            </a:r>
          </a:p>
          <a:p>
            <a:pPr marL="0" indent="0">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762000"/>
          </a:xfrm>
        </p:spPr>
        <p:txBody>
          <a:bodyPr>
            <a:normAutofit/>
          </a:bodyPr>
          <a:lstStyle/>
          <a:p>
            <a:r>
              <a:rPr lang="en-US" sz="3200" b="1" dirty="0"/>
              <a:t>VI. Giving Reflects Spiritual Trustworthiness</a:t>
            </a:r>
          </a:p>
        </p:txBody>
      </p:sp>
      <p:sp>
        <p:nvSpPr>
          <p:cNvPr id="2" name="Content Placeholder 1"/>
          <p:cNvSpPr>
            <a:spLocks noGrp="1"/>
          </p:cNvSpPr>
          <p:nvPr>
            <p:ph idx="1"/>
          </p:nvPr>
        </p:nvSpPr>
        <p:spPr/>
        <p:txBody>
          <a:bodyPr>
            <a:normAutofit lnSpcReduction="10000"/>
          </a:bodyPr>
          <a:lstStyle/>
          <a:p>
            <a:pPr marL="0" indent="0" algn="just">
              <a:buNone/>
            </a:pPr>
            <a:r>
              <a:rPr lang="en-US" sz="3200" dirty="0"/>
              <a:t>Luke 16:12-13</a:t>
            </a:r>
          </a:p>
          <a:p>
            <a:pPr marL="0" indent="0" algn="just">
              <a:buNone/>
            </a:pPr>
            <a:endParaRPr lang="en-US" sz="900" dirty="0"/>
          </a:p>
          <a:p>
            <a:pPr marL="0" indent="0" algn="just">
              <a:buNone/>
            </a:pPr>
            <a:r>
              <a:rPr lang="en-US" sz="3200" dirty="0"/>
              <a:t>12 “And if you have not been faithful in the use of that which is another’s, who will give you that which is your own?  13 No servant can serve two masters; for either he will hate the one and love the other, or else he will be devoted to one and despise the other.  You cannot serve God and wealth.”  </a:t>
            </a:r>
          </a:p>
          <a:p>
            <a:pPr marL="0" indent="0">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762000"/>
          </a:xfrm>
        </p:spPr>
        <p:txBody>
          <a:bodyPr>
            <a:normAutofit/>
          </a:bodyPr>
          <a:lstStyle/>
          <a:p>
            <a:r>
              <a:rPr lang="en-US" sz="3200" b="1" dirty="0"/>
              <a:t>VI. Giving Reflects Spiritual Trustworthiness</a:t>
            </a:r>
          </a:p>
        </p:txBody>
      </p:sp>
      <p:sp>
        <p:nvSpPr>
          <p:cNvPr id="2" name="Content Placeholder 1"/>
          <p:cNvSpPr>
            <a:spLocks noGrp="1"/>
          </p:cNvSpPr>
          <p:nvPr>
            <p:ph idx="1"/>
          </p:nvPr>
        </p:nvSpPr>
        <p:spPr/>
        <p:txBody>
          <a:bodyPr>
            <a:normAutofit fontScale="85000" lnSpcReduction="10000"/>
          </a:bodyPr>
          <a:lstStyle/>
          <a:p>
            <a:pPr algn="just">
              <a:buNone/>
            </a:pPr>
            <a:r>
              <a:rPr lang="en-US" sz="3800" dirty="0"/>
              <a:t>Are you faithful and trustworthy?</a:t>
            </a:r>
          </a:p>
          <a:p>
            <a:pPr algn="just"/>
            <a:endParaRPr lang="en-US" sz="900" dirty="0"/>
          </a:p>
          <a:p>
            <a:pPr lvl="1" algn="just">
              <a:buFont typeface="Arial" pitchFamily="34" charset="0"/>
              <a:buChar char="•"/>
            </a:pPr>
            <a:r>
              <a:rPr lang="en-US" sz="3300" dirty="0"/>
              <a:t>Do you make every effort to fellowship?</a:t>
            </a:r>
          </a:p>
          <a:p>
            <a:pPr lvl="1" algn="just"/>
            <a:endParaRPr lang="en-US" sz="800" dirty="0"/>
          </a:p>
          <a:p>
            <a:pPr lvl="1" algn="just">
              <a:buFont typeface="Arial" pitchFamily="34" charset="0"/>
              <a:buChar char="•"/>
            </a:pPr>
            <a:r>
              <a:rPr lang="en-US" sz="3300" dirty="0"/>
              <a:t>Are you on time when the saints gather?</a:t>
            </a:r>
          </a:p>
          <a:p>
            <a:pPr lvl="1" algn="just">
              <a:buFont typeface="Arial" pitchFamily="34" charset="0"/>
              <a:buChar char="•"/>
            </a:pPr>
            <a:endParaRPr lang="en-US" sz="800" dirty="0"/>
          </a:p>
          <a:p>
            <a:pPr lvl="1" algn="just">
              <a:buFont typeface="Arial" pitchFamily="34" charset="0"/>
              <a:buChar char="•"/>
            </a:pPr>
            <a:r>
              <a:rPr lang="en-US" sz="3300" dirty="0"/>
              <a:t>Are you studying God’s word consistently?</a:t>
            </a:r>
          </a:p>
          <a:p>
            <a:pPr lvl="1" algn="just">
              <a:buFont typeface="Arial" pitchFamily="34" charset="0"/>
              <a:buChar char="•"/>
            </a:pPr>
            <a:endParaRPr lang="en-US" sz="800" dirty="0"/>
          </a:p>
          <a:p>
            <a:pPr lvl="1" algn="just">
              <a:buFont typeface="Arial" pitchFamily="34" charset="0"/>
              <a:buChar char="•"/>
            </a:pPr>
            <a:r>
              <a:rPr lang="en-US" sz="3300" dirty="0"/>
              <a:t>Are you memorizing God’s word?</a:t>
            </a:r>
          </a:p>
          <a:p>
            <a:pPr lvl="1" algn="just">
              <a:buFont typeface="Arial" pitchFamily="34" charset="0"/>
              <a:buChar char="•"/>
            </a:pPr>
            <a:endParaRPr lang="en-US" sz="800" dirty="0"/>
          </a:p>
          <a:p>
            <a:pPr lvl="1" algn="just">
              <a:buFont typeface="Arial" pitchFamily="34" charset="0"/>
              <a:buChar char="•"/>
            </a:pPr>
            <a:r>
              <a:rPr lang="en-US" sz="3300" dirty="0"/>
              <a:t>Are you sacrificially supporting the work of the Kingdom?</a:t>
            </a:r>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2000"/>
                                  </p:stCondLst>
                                  <p:childTnLst>
                                    <p:set>
                                      <p:cBhvr>
                                        <p:cTn id="9" dur="1" fill="hold">
                                          <p:stCondLst>
                                            <p:cond delay="0"/>
                                          </p:stCondLst>
                                        </p:cTn>
                                        <p:tgtEl>
                                          <p:spTgt spid="2">
                                            <p:txEl>
                                              <p:pRg st="4" end="4"/>
                                            </p:txEl>
                                          </p:spTgt>
                                        </p:tgtEl>
                                        <p:attrNameLst>
                                          <p:attrName>style.visibility</p:attrName>
                                        </p:attrNameLst>
                                      </p:cBhvr>
                                      <p:to>
                                        <p:strVal val="visible"/>
                                      </p:to>
                                    </p:set>
                                  </p:childTnLst>
                                </p:cTn>
                              </p:par>
                            </p:childTnLst>
                          </p:cTn>
                        </p:par>
                        <p:par>
                          <p:cTn id="10" fill="hold">
                            <p:stCondLst>
                              <p:cond delay="4000"/>
                            </p:stCondLst>
                            <p:childTnLst>
                              <p:par>
                                <p:cTn id="11" presetID="1" presetClass="entr" presetSubtype="0" fill="hold" grpId="0" nodeType="afterEffect">
                                  <p:stCondLst>
                                    <p:cond delay="200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childTnLst>
                          </p:cTn>
                        </p:par>
                        <p:par>
                          <p:cTn id="13" fill="hold">
                            <p:stCondLst>
                              <p:cond delay="6000"/>
                            </p:stCondLst>
                            <p:childTnLst>
                              <p:par>
                                <p:cTn id="14" presetID="1" presetClass="entr" presetSubtype="0" fill="hold" grpId="0" nodeType="afterEffect">
                                  <p:stCondLst>
                                    <p:cond delay="2000"/>
                                  </p:stCondLst>
                                  <p:childTnLst>
                                    <p:set>
                                      <p:cBhvr>
                                        <p:cTn id="15" dur="1" fill="hold">
                                          <p:stCondLst>
                                            <p:cond delay="0"/>
                                          </p:stCondLst>
                                        </p:cTn>
                                        <p:tgtEl>
                                          <p:spTgt spid="2">
                                            <p:txEl>
                                              <p:pRg st="8" end="8"/>
                                            </p:txEl>
                                          </p:spTgt>
                                        </p:tgtEl>
                                        <p:attrNameLst>
                                          <p:attrName>style.visibility</p:attrName>
                                        </p:attrNameLst>
                                      </p:cBhvr>
                                      <p:to>
                                        <p:strVal val="visible"/>
                                      </p:to>
                                    </p:set>
                                  </p:childTnLst>
                                </p:cTn>
                              </p:par>
                            </p:childTnLst>
                          </p:cTn>
                        </p:par>
                        <p:par>
                          <p:cTn id="16" fill="hold">
                            <p:stCondLst>
                              <p:cond delay="8000"/>
                            </p:stCondLst>
                            <p:childTnLst>
                              <p:par>
                                <p:cTn id="17" presetID="1" presetClass="entr" presetSubtype="0" fill="hold" grpId="0" nodeType="afterEffect">
                                  <p:stCondLst>
                                    <p:cond delay="200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762000"/>
          </a:xfrm>
        </p:spPr>
        <p:txBody>
          <a:bodyPr>
            <a:normAutofit/>
          </a:bodyPr>
          <a:lstStyle/>
          <a:p>
            <a:r>
              <a:rPr lang="en-US" sz="3200" b="1" dirty="0"/>
              <a:t>VII. Giving by Love, Not Legalism</a:t>
            </a:r>
          </a:p>
        </p:txBody>
      </p:sp>
      <p:sp>
        <p:nvSpPr>
          <p:cNvPr id="2" name="Content Placeholder 1"/>
          <p:cNvSpPr>
            <a:spLocks noGrp="1"/>
          </p:cNvSpPr>
          <p:nvPr>
            <p:ph idx="1"/>
          </p:nvPr>
        </p:nvSpPr>
        <p:spPr/>
        <p:txBody>
          <a:bodyPr>
            <a:normAutofit lnSpcReduction="10000"/>
          </a:bodyPr>
          <a:lstStyle/>
          <a:p>
            <a:pPr marL="0" indent="0" algn="just">
              <a:buNone/>
            </a:pPr>
            <a:r>
              <a:rPr lang="en-US" sz="3200" dirty="0"/>
              <a:t>2 Corinthians 8:7-8</a:t>
            </a:r>
          </a:p>
          <a:p>
            <a:pPr marL="0" indent="0" algn="just">
              <a:buNone/>
            </a:pPr>
            <a:endParaRPr lang="en-US" sz="1000" dirty="0"/>
          </a:p>
          <a:p>
            <a:pPr marL="0" indent="0" algn="just">
              <a:buNone/>
            </a:pPr>
            <a:r>
              <a:rPr lang="en-US" sz="3200" dirty="0"/>
              <a:t>7 “but just as you abound in everything, in faith and utterance and knowledge and in all earnestness and in the love we inspired in you, see that you abound in this gracious work also.  8 I am not speaking this as a command, but as proving through the earnestness of others the sincerity of your love also.”</a:t>
            </a:r>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762000"/>
          </a:xfrm>
        </p:spPr>
        <p:txBody>
          <a:bodyPr>
            <a:normAutofit/>
          </a:bodyPr>
          <a:lstStyle/>
          <a:p>
            <a:pPr algn="ctr"/>
            <a:r>
              <a:rPr lang="en-US" sz="3200" b="1" dirty="0"/>
              <a:t>Big Idea </a:t>
            </a:r>
          </a:p>
        </p:txBody>
      </p:sp>
      <p:sp>
        <p:nvSpPr>
          <p:cNvPr id="2" name="Content Placeholder 1"/>
          <p:cNvSpPr>
            <a:spLocks noGrp="1"/>
          </p:cNvSpPr>
          <p:nvPr>
            <p:ph idx="1"/>
          </p:nvPr>
        </p:nvSpPr>
        <p:spPr/>
        <p:txBody>
          <a:bodyPr/>
          <a:lstStyle/>
          <a:p>
            <a:pPr marL="0" indent="0" algn="just">
              <a:buNone/>
            </a:pPr>
            <a:r>
              <a:rPr lang="en-US" sz="3200" dirty="0"/>
              <a:t>A faithful steward and slave of the Lord Jesus Christ will employ His blessings of earthly possessions for the furtherance of His kingdom and all for His glory.</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762000"/>
          </a:xfrm>
        </p:spPr>
        <p:txBody>
          <a:bodyPr>
            <a:normAutofit/>
          </a:bodyPr>
          <a:lstStyle/>
          <a:p>
            <a:r>
              <a:rPr lang="en-US" sz="3200" b="1" dirty="0"/>
              <a:t>VII. Giving by Love, Not Legalism</a:t>
            </a:r>
          </a:p>
        </p:txBody>
      </p:sp>
      <p:sp>
        <p:nvSpPr>
          <p:cNvPr id="2" name="Content Placeholder 1"/>
          <p:cNvSpPr>
            <a:spLocks noGrp="1"/>
          </p:cNvSpPr>
          <p:nvPr>
            <p:ph idx="1"/>
          </p:nvPr>
        </p:nvSpPr>
        <p:spPr/>
        <p:txBody>
          <a:bodyPr>
            <a:normAutofit lnSpcReduction="10000"/>
          </a:bodyPr>
          <a:lstStyle/>
          <a:p>
            <a:pPr marL="0" indent="0" algn="just">
              <a:buNone/>
            </a:pPr>
            <a:r>
              <a:rPr lang="en-US" sz="3200" dirty="0"/>
              <a:t>2 Corinthians 9:7</a:t>
            </a:r>
          </a:p>
          <a:p>
            <a:pPr marL="0" indent="0" algn="just">
              <a:buNone/>
            </a:pPr>
            <a:endParaRPr lang="en-US" sz="900" dirty="0"/>
          </a:p>
          <a:p>
            <a:pPr marL="0" indent="0" algn="just">
              <a:buNone/>
            </a:pPr>
            <a:r>
              <a:rPr lang="en-US" sz="3200" dirty="0"/>
              <a:t>7 “Each one must do just as he has purposed in his heart, not grudgingly or under compulsion, for God loves a cheerful giver.” </a:t>
            </a:r>
          </a:p>
          <a:p>
            <a:pPr marL="0" indent="0" algn="just">
              <a:buNone/>
            </a:pPr>
            <a:endParaRPr lang="en-US" sz="1000" dirty="0"/>
          </a:p>
          <a:p>
            <a:pPr marL="0" indent="0" algn="just">
              <a:buNone/>
            </a:pPr>
            <a:r>
              <a:rPr lang="en-US" sz="3200" dirty="0"/>
              <a:t>It is not the amount of giving but the amount of the love…It is the heart attitude, a heart of thanksgiving.</a:t>
            </a:r>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762000"/>
          </a:xfrm>
        </p:spPr>
        <p:txBody>
          <a:bodyPr>
            <a:noAutofit/>
          </a:bodyPr>
          <a:lstStyle/>
          <a:p>
            <a:r>
              <a:rPr lang="en-US" sz="3000" b="1" dirty="0"/>
              <a:t>VIII. Giving Supports the Ministry that Supports Us </a:t>
            </a:r>
          </a:p>
        </p:txBody>
      </p:sp>
      <p:sp>
        <p:nvSpPr>
          <p:cNvPr id="2" name="Content Placeholder 1"/>
          <p:cNvSpPr>
            <a:spLocks noGrp="1"/>
          </p:cNvSpPr>
          <p:nvPr>
            <p:ph idx="1"/>
          </p:nvPr>
        </p:nvSpPr>
        <p:spPr/>
        <p:txBody>
          <a:bodyPr>
            <a:normAutofit fontScale="92500"/>
          </a:bodyPr>
          <a:lstStyle/>
          <a:p>
            <a:pPr marL="0" indent="0" algn="just">
              <a:buNone/>
            </a:pPr>
            <a:r>
              <a:rPr lang="en-US" sz="3200" dirty="0"/>
              <a:t>The giving provides for the physical needs of the Church.  Pays the Pastor, provides for a place to corporately worship.  It provides for everyday items like paper and ink for the sheet music and church forms that are filled out.  It provides a website and the sound and visual equipment.</a:t>
            </a:r>
          </a:p>
          <a:p>
            <a:pPr marL="0" indent="0" algn="just">
              <a:buNone/>
            </a:pPr>
            <a:endParaRPr lang="en-US" sz="1000" dirty="0"/>
          </a:p>
          <a:p>
            <a:pPr marL="0" indent="0" algn="just">
              <a:buNone/>
            </a:pPr>
            <a:r>
              <a:rPr lang="en-US" sz="3200" dirty="0"/>
              <a:t>You are reading this because someone gave to the church. </a:t>
            </a:r>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762000"/>
          </a:xfrm>
        </p:spPr>
        <p:txBody>
          <a:bodyPr>
            <a:normAutofit/>
          </a:bodyPr>
          <a:lstStyle/>
          <a:p>
            <a:r>
              <a:rPr lang="en-US" sz="3200" b="1" dirty="0"/>
              <a:t>IX. Give Willingly, Thankfully, and Cheerfully </a:t>
            </a:r>
          </a:p>
        </p:txBody>
      </p:sp>
      <p:sp>
        <p:nvSpPr>
          <p:cNvPr id="2" name="Content Placeholder 1"/>
          <p:cNvSpPr>
            <a:spLocks noGrp="1"/>
          </p:cNvSpPr>
          <p:nvPr>
            <p:ph idx="1"/>
          </p:nvPr>
        </p:nvSpPr>
        <p:spPr/>
        <p:txBody>
          <a:bodyPr>
            <a:normAutofit/>
          </a:bodyPr>
          <a:lstStyle/>
          <a:p>
            <a:pPr marL="0" indent="0" algn="just">
              <a:buNone/>
            </a:pPr>
            <a:r>
              <a:rPr lang="en-US" sz="3200" dirty="0"/>
              <a:t>2 Corinthians 9:7</a:t>
            </a:r>
          </a:p>
          <a:p>
            <a:pPr marL="0" indent="0" algn="just">
              <a:buNone/>
            </a:pPr>
            <a:endParaRPr lang="en-US" sz="900" dirty="0"/>
          </a:p>
          <a:p>
            <a:pPr marL="0" indent="0" algn="just">
              <a:buNone/>
            </a:pPr>
            <a:r>
              <a:rPr lang="en-US" sz="3200" dirty="0"/>
              <a:t>7 “Each one must do just as he has purposed in his heart, not grudgingly or under compulsion, for God loves a cheerful giver.”</a:t>
            </a:r>
          </a:p>
          <a:p>
            <a:pPr marL="0" indent="0" algn="just">
              <a:buNone/>
            </a:pPr>
            <a:endParaRPr lang="en-US" sz="900" dirty="0"/>
          </a:p>
          <a:p>
            <a:pPr marL="0" indent="0" algn="just">
              <a:buNone/>
            </a:pPr>
            <a:r>
              <a:rPr lang="en-US" sz="3200" dirty="0"/>
              <a:t>Give with the same heart attitude that you have when you pray.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762000"/>
          </a:xfrm>
        </p:spPr>
        <p:txBody>
          <a:bodyPr>
            <a:normAutofit/>
          </a:bodyPr>
          <a:lstStyle/>
          <a:p>
            <a:r>
              <a:rPr lang="en-US" sz="3200" b="1" dirty="0"/>
              <a:t>X. Giving to Response to Real Needs </a:t>
            </a:r>
          </a:p>
        </p:txBody>
      </p:sp>
      <p:sp>
        <p:nvSpPr>
          <p:cNvPr id="2" name="Content Placeholder 1"/>
          <p:cNvSpPr>
            <a:spLocks noGrp="1"/>
          </p:cNvSpPr>
          <p:nvPr>
            <p:ph idx="1"/>
          </p:nvPr>
        </p:nvSpPr>
        <p:spPr/>
        <p:txBody>
          <a:bodyPr>
            <a:normAutofit fontScale="85000" lnSpcReduction="10000"/>
          </a:bodyPr>
          <a:lstStyle/>
          <a:p>
            <a:pPr marL="0" indent="0" algn="just">
              <a:buNone/>
            </a:pPr>
            <a:r>
              <a:rPr lang="en-US" sz="3400" dirty="0"/>
              <a:t>Acts 2:43-45</a:t>
            </a:r>
          </a:p>
          <a:p>
            <a:pPr marL="0" indent="0" algn="just">
              <a:buNone/>
            </a:pPr>
            <a:endParaRPr lang="en-US" sz="900" dirty="0"/>
          </a:p>
          <a:p>
            <a:pPr marL="0" indent="0" algn="just">
              <a:buNone/>
            </a:pPr>
            <a:r>
              <a:rPr lang="en-US" sz="3400" dirty="0"/>
              <a:t>43 “Everyone kept feeling a sense of awe; and many wonders and signs were taking place through the apostles.  44 and all those who had believed were together and had all things in common; 45 and they began selling their property and possessions and were sharing them with all, as anyone might have a need.”  </a:t>
            </a:r>
          </a:p>
          <a:p>
            <a:pPr marL="0" indent="0" algn="just">
              <a:buNone/>
            </a:pPr>
            <a:endParaRPr lang="en-US" sz="900" dirty="0"/>
          </a:p>
          <a:p>
            <a:pPr marL="0" indent="0" algn="just">
              <a:buNone/>
            </a:pPr>
            <a:r>
              <a:rPr lang="en-US" sz="3400" dirty="0"/>
              <a:t>Do you give so that fellowship may occur?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00"/>
                                  </p:stCondLst>
                                  <p:childTnLst>
                                    <p:set>
                                      <p:cBhvr>
                                        <p:cTn id="9"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762000"/>
          </a:xfrm>
        </p:spPr>
        <p:txBody>
          <a:bodyPr>
            <a:normAutofit/>
          </a:bodyPr>
          <a:lstStyle/>
          <a:p>
            <a:pPr algn="ctr"/>
            <a:r>
              <a:rPr lang="en-US" sz="3200" b="1" dirty="0"/>
              <a:t>Big Idea </a:t>
            </a:r>
          </a:p>
        </p:txBody>
      </p:sp>
      <p:sp>
        <p:nvSpPr>
          <p:cNvPr id="2" name="Content Placeholder 1"/>
          <p:cNvSpPr>
            <a:spLocks noGrp="1"/>
          </p:cNvSpPr>
          <p:nvPr>
            <p:ph idx="1"/>
          </p:nvPr>
        </p:nvSpPr>
        <p:spPr/>
        <p:txBody>
          <a:bodyPr/>
          <a:lstStyle/>
          <a:p>
            <a:pPr marL="0" indent="0" algn="just">
              <a:buNone/>
            </a:pPr>
            <a:r>
              <a:rPr lang="en-US" sz="3200" dirty="0"/>
              <a:t>A faithful steward and slave of the Lord Jesus Christ will employ His blessings of earthly possessions for the furtherance of His kingdom and all for His glory.</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762000"/>
          </a:xfrm>
        </p:spPr>
        <p:txBody>
          <a:bodyPr>
            <a:normAutofit/>
          </a:bodyPr>
          <a:lstStyle/>
          <a:p>
            <a:r>
              <a:rPr lang="en-US" sz="3200" b="1" dirty="0"/>
              <a:t>X. Giving to Response to Real Needs </a:t>
            </a:r>
          </a:p>
        </p:txBody>
      </p:sp>
      <p:sp>
        <p:nvSpPr>
          <p:cNvPr id="2" name="Content Placeholder 1"/>
          <p:cNvSpPr>
            <a:spLocks noGrp="1"/>
          </p:cNvSpPr>
          <p:nvPr>
            <p:ph idx="1"/>
          </p:nvPr>
        </p:nvSpPr>
        <p:spPr/>
        <p:txBody>
          <a:bodyPr>
            <a:normAutofit fontScale="92500" lnSpcReduction="10000"/>
          </a:bodyPr>
          <a:lstStyle/>
          <a:p>
            <a:pPr marL="0" indent="0" algn="just">
              <a:buNone/>
            </a:pPr>
            <a:r>
              <a:rPr lang="en-US" sz="3500" dirty="0"/>
              <a:t>Acts 2:32-33</a:t>
            </a:r>
          </a:p>
          <a:p>
            <a:pPr marL="0" indent="0" algn="just">
              <a:buNone/>
            </a:pPr>
            <a:endParaRPr lang="en-US" sz="900" dirty="0"/>
          </a:p>
          <a:p>
            <a:pPr marL="0" indent="0" algn="just">
              <a:buNone/>
            </a:pPr>
            <a:r>
              <a:rPr lang="en-US" sz="3500" dirty="0"/>
              <a:t>32 “And the congregation of those who believed were of one heart and soul; and not one of them claimed that anything belonging to him was his own, but all things were common property to them. </a:t>
            </a:r>
          </a:p>
          <a:p>
            <a:pPr marL="0" indent="0" algn="just">
              <a:buNone/>
            </a:pPr>
            <a:endParaRPr lang="en-US" sz="900" dirty="0"/>
          </a:p>
          <a:p>
            <a:pPr marL="0" indent="0" algn="just">
              <a:buNone/>
            </a:pPr>
            <a:r>
              <a:rPr lang="en-US" sz="3500" dirty="0"/>
              <a:t>Your possessions are to be used for His glory!</a:t>
            </a:r>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762000"/>
          </a:xfrm>
        </p:spPr>
        <p:txBody>
          <a:bodyPr>
            <a:normAutofit/>
          </a:bodyPr>
          <a:lstStyle/>
          <a:p>
            <a:r>
              <a:rPr lang="en-US" sz="3200" b="1" dirty="0"/>
              <a:t>XI. Giving should be Planned and Systematic</a:t>
            </a:r>
          </a:p>
        </p:txBody>
      </p:sp>
      <p:sp>
        <p:nvSpPr>
          <p:cNvPr id="2" name="Content Placeholder 1"/>
          <p:cNvSpPr>
            <a:spLocks noGrp="1"/>
          </p:cNvSpPr>
          <p:nvPr>
            <p:ph idx="1"/>
          </p:nvPr>
        </p:nvSpPr>
        <p:spPr/>
        <p:txBody>
          <a:bodyPr>
            <a:normAutofit fontScale="92500" lnSpcReduction="20000"/>
          </a:bodyPr>
          <a:lstStyle/>
          <a:p>
            <a:pPr marL="0" indent="0" algn="just">
              <a:buNone/>
            </a:pPr>
            <a:r>
              <a:rPr lang="en-US" sz="3500" dirty="0"/>
              <a:t>1 Corinthians 16:1-2</a:t>
            </a:r>
          </a:p>
          <a:p>
            <a:pPr marL="0" indent="0" algn="just">
              <a:buNone/>
            </a:pPr>
            <a:endParaRPr lang="en-US" sz="900" dirty="0"/>
          </a:p>
          <a:p>
            <a:pPr marL="0" indent="0" algn="just">
              <a:buNone/>
            </a:pPr>
            <a:r>
              <a:rPr lang="en-US" sz="3500" dirty="0"/>
              <a:t>1 “Now concerning the collection for the saints, as I directed the churches of Galatia, so do you also.  2 On the first day of every week each one of you is to put aside and save, as he may prosper, so that no collections be made when I come.”</a:t>
            </a:r>
          </a:p>
          <a:p>
            <a:pPr marL="0" indent="0" algn="just">
              <a:buNone/>
            </a:pPr>
            <a:endParaRPr lang="en-US" sz="900" dirty="0"/>
          </a:p>
          <a:p>
            <a:pPr marL="0" indent="0" algn="just">
              <a:buNone/>
            </a:pPr>
            <a:r>
              <a:rPr lang="en-US" sz="3500" dirty="0"/>
              <a:t>We must be in the habit of giving each and every week.</a:t>
            </a:r>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762000"/>
          </a:xfrm>
        </p:spPr>
        <p:txBody>
          <a:bodyPr>
            <a:normAutofit/>
          </a:bodyPr>
          <a:lstStyle/>
          <a:p>
            <a:r>
              <a:rPr lang="en-US" sz="3200" b="1" dirty="0"/>
              <a:t>XI. Giving should be Planned and Systematic</a:t>
            </a:r>
          </a:p>
        </p:txBody>
      </p:sp>
      <p:sp>
        <p:nvSpPr>
          <p:cNvPr id="2" name="Content Placeholder 1"/>
          <p:cNvSpPr>
            <a:spLocks noGrp="1"/>
          </p:cNvSpPr>
          <p:nvPr>
            <p:ph idx="1"/>
          </p:nvPr>
        </p:nvSpPr>
        <p:spPr/>
        <p:txBody>
          <a:bodyPr>
            <a:normAutofit fontScale="77500" lnSpcReduction="20000"/>
          </a:bodyPr>
          <a:lstStyle/>
          <a:p>
            <a:pPr marL="0" indent="0" algn="just">
              <a:buNone/>
            </a:pPr>
            <a:r>
              <a:rPr lang="en-US" sz="3900" dirty="0"/>
              <a:t>“Are you giving systematically to the Lord’s work, or are you leaving it to feeling, to impression made upon you through particular circumstances, or to striking appeals?  If we do not give from principle systematically, we shall find that our one brief life is gone before we are aware of it, and that, in return, we have done little for that adorable One who bought us with His precious blood, and to whom belongs all we have and are.” </a:t>
            </a:r>
          </a:p>
          <a:p>
            <a:pPr marL="0" indent="0" algn="just">
              <a:buNone/>
            </a:pPr>
            <a:r>
              <a:rPr lang="en-US" sz="3400" dirty="0"/>
              <a:t>                                                        George Muller</a:t>
            </a:r>
            <a:endParaRPr lang="en-US" sz="3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762000"/>
          </a:xfrm>
        </p:spPr>
        <p:txBody>
          <a:bodyPr>
            <a:noAutofit/>
          </a:bodyPr>
          <a:lstStyle/>
          <a:p>
            <a:r>
              <a:rPr lang="en-US" sz="3000" b="1" dirty="0"/>
              <a:t>XIII. Generous Giving Results in Bountiful Blessing</a:t>
            </a:r>
          </a:p>
        </p:txBody>
      </p:sp>
      <p:sp>
        <p:nvSpPr>
          <p:cNvPr id="2" name="Content Placeholder 1"/>
          <p:cNvSpPr>
            <a:spLocks noGrp="1"/>
          </p:cNvSpPr>
          <p:nvPr>
            <p:ph idx="1"/>
          </p:nvPr>
        </p:nvSpPr>
        <p:spPr/>
        <p:txBody>
          <a:bodyPr>
            <a:normAutofit fontScale="77500" lnSpcReduction="20000"/>
          </a:bodyPr>
          <a:lstStyle/>
          <a:p>
            <a:pPr marL="0" indent="0" algn="just">
              <a:buNone/>
            </a:pPr>
            <a:r>
              <a:rPr lang="en-US" sz="3900" dirty="0"/>
              <a:t>2 Corinthians 9:6-8</a:t>
            </a:r>
          </a:p>
          <a:p>
            <a:pPr marL="0" indent="0" algn="just">
              <a:buNone/>
            </a:pPr>
            <a:endParaRPr lang="en-US" sz="900" dirty="0"/>
          </a:p>
          <a:p>
            <a:pPr marL="0" indent="0" algn="just">
              <a:buNone/>
            </a:pPr>
            <a:r>
              <a:rPr lang="en-US" sz="3900" dirty="0"/>
              <a:t>6 “Now this I say, he who sows sparingly will also reap sparingly, and he who sows bountifully will also reap bountifully.  7 Each one must do just as he has purposed in his heart, not grudgingly or under compulsion, for God loves a cheerful giver.  8 And God is able to make all grace abound to you, so that always having all sufficiency in everything, you may have an abundance for every good deed;”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762000"/>
          </a:xfrm>
        </p:spPr>
        <p:txBody>
          <a:bodyPr>
            <a:noAutofit/>
          </a:bodyPr>
          <a:lstStyle/>
          <a:p>
            <a:r>
              <a:rPr lang="en-US" sz="3000" b="1" dirty="0"/>
              <a:t>XIII. Generous Giving Results in Bountiful Blessing</a:t>
            </a:r>
          </a:p>
        </p:txBody>
      </p:sp>
      <p:sp>
        <p:nvSpPr>
          <p:cNvPr id="2" name="Content Placeholder 1"/>
          <p:cNvSpPr>
            <a:spLocks noGrp="1"/>
          </p:cNvSpPr>
          <p:nvPr>
            <p:ph idx="1"/>
          </p:nvPr>
        </p:nvSpPr>
        <p:spPr/>
        <p:txBody>
          <a:bodyPr/>
          <a:lstStyle/>
          <a:p>
            <a:pPr marL="0" indent="0" algn="just">
              <a:buNone/>
            </a:pPr>
            <a:r>
              <a:rPr lang="en-US" sz="3200" dirty="0"/>
              <a:t>Luke 6:38</a:t>
            </a:r>
          </a:p>
          <a:p>
            <a:pPr marL="0" indent="0" algn="just">
              <a:buNone/>
            </a:pPr>
            <a:endParaRPr lang="en-US" sz="800" dirty="0"/>
          </a:p>
          <a:p>
            <a:pPr marL="0" indent="0" algn="just">
              <a:buNone/>
            </a:pPr>
            <a:r>
              <a:rPr lang="en-US" sz="3200" dirty="0"/>
              <a:t>38 “Give, and it will be given to you.  They will pour into your lap a good measure – pressed down, shaken together, and running over.  For by your standard of measure it will be measured to you in return.”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762000"/>
          </a:xfrm>
        </p:spPr>
        <p:txBody>
          <a:bodyPr>
            <a:normAutofit/>
          </a:bodyPr>
          <a:lstStyle/>
          <a:p>
            <a:pPr algn="ctr"/>
            <a:r>
              <a:rPr lang="en-US" sz="3200" b="1" dirty="0"/>
              <a:t>1 Corinthians 4:7</a:t>
            </a:r>
          </a:p>
        </p:txBody>
      </p:sp>
      <p:sp>
        <p:nvSpPr>
          <p:cNvPr id="2" name="Content Placeholder 1"/>
          <p:cNvSpPr>
            <a:spLocks noGrp="1"/>
          </p:cNvSpPr>
          <p:nvPr>
            <p:ph idx="1"/>
          </p:nvPr>
        </p:nvSpPr>
        <p:spPr/>
        <p:txBody>
          <a:bodyPr/>
          <a:lstStyle/>
          <a:p>
            <a:pPr marL="0" indent="0" algn="just">
              <a:buNone/>
            </a:pPr>
            <a:r>
              <a:rPr lang="en-US" sz="3200" dirty="0"/>
              <a:t>7 For who regards you as superior? What do you have that you did not receive? And if you did receive it, why do you boast as if you had not received it?”</a:t>
            </a:r>
          </a:p>
          <a:p>
            <a:pPr>
              <a:buNone/>
            </a:pP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762000"/>
          </a:xfrm>
        </p:spPr>
        <p:txBody>
          <a:bodyPr>
            <a:normAutofit/>
          </a:bodyPr>
          <a:lstStyle/>
          <a:p>
            <a:r>
              <a:rPr lang="en-US" sz="3000" dirty="0"/>
              <a:t>XII. Generous Giving Results in Bountiful Blessing</a:t>
            </a:r>
          </a:p>
        </p:txBody>
      </p:sp>
      <p:sp>
        <p:nvSpPr>
          <p:cNvPr id="2" name="Content Placeholder 1"/>
          <p:cNvSpPr>
            <a:spLocks noGrp="1"/>
          </p:cNvSpPr>
          <p:nvPr>
            <p:ph idx="1"/>
          </p:nvPr>
        </p:nvSpPr>
        <p:spPr/>
        <p:txBody>
          <a:bodyPr>
            <a:normAutofit fontScale="77500" lnSpcReduction="20000"/>
          </a:bodyPr>
          <a:lstStyle/>
          <a:p>
            <a:pPr marL="0" indent="0" algn="just">
              <a:buNone/>
            </a:pPr>
            <a:r>
              <a:rPr lang="en-US" sz="3900" dirty="0"/>
              <a:t>This is not the prosperity gospel that so many false teachers are proclaiming today.</a:t>
            </a:r>
          </a:p>
          <a:p>
            <a:pPr marL="0" indent="0" algn="just">
              <a:buNone/>
            </a:pPr>
            <a:endParaRPr lang="en-US" sz="900" dirty="0"/>
          </a:p>
          <a:p>
            <a:pPr marL="0" indent="0" algn="just">
              <a:buNone/>
            </a:pPr>
            <a:r>
              <a:rPr lang="en-US" sz="3900" dirty="0"/>
              <a:t>Do not think that giving of earthly possessions means earthly rewards.  The things of this world will dissolve into nothing.  God will bless you with eternal rewards.  </a:t>
            </a:r>
          </a:p>
          <a:p>
            <a:pPr marL="0" indent="0" algn="just">
              <a:buNone/>
            </a:pPr>
            <a:endParaRPr lang="en-US" sz="900" dirty="0"/>
          </a:p>
          <a:p>
            <a:pPr marL="0" indent="0" algn="just">
              <a:buNone/>
            </a:pPr>
            <a:r>
              <a:rPr lang="en-US" sz="3900" dirty="0"/>
              <a:t>One eternal reward is better then all the wealth of the earth combined.  Give with this kind of attitude.</a:t>
            </a:r>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5000"/>
                                  </p:stCondLst>
                                  <p:childTnLst>
                                    <p:set>
                                      <p:cBhvr>
                                        <p:cTn id="9" dur="1" fill="hold">
                                          <p:stCondLst>
                                            <p:cond delay="0"/>
                                          </p:stCondLst>
                                        </p:cTn>
                                        <p:tgtEl>
                                          <p:spTgt spid="2">
                                            <p:txEl>
                                              <p:pRg st="2" end="2"/>
                                            </p:txEl>
                                          </p:spTgt>
                                        </p:tgtEl>
                                        <p:attrNameLst>
                                          <p:attrName>style.visibility</p:attrName>
                                        </p:attrNameLst>
                                      </p:cBhvr>
                                      <p:to>
                                        <p:strVal val="visible"/>
                                      </p:to>
                                    </p:set>
                                  </p:childTnLst>
                                </p:cTn>
                              </p:par>
                            </p:childTnLst>
                          </p:cTn>
                        </p:par>
                        <p:par>
                          <p:cTn id="10" fill="hold">
                            <p:stCondLst>
                              <p:cond delay="7000"/>
                            </p:stCondLst>
                            <p:childTnLst>
                              <p:par>
                                <p:cTn id="11" presetID="1" presetClass="entr" presetSubtype="0" fill="hold" grpId="0" nodeType="afterEffect">
                                  <p:stCondLst>
                                    <p:cond delay="500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762000"/>
          </a:xfrm>
        </p:spPr>
        <p:txBody>
          <a:bodyPr>
            <a:normAutofit/>
          </a:bodyPr>
          <a:lstStyle/>
          <a:p>
            <a:r>
              <a:rPr lang="en-US" sz="3200" b="1" dirty="0"/>
              <a:t>Questions to Consider</a:t>
            </a:r>
          </a:p>
        </p:txBody>
      </p:sp>
      <p:sp>
        <p:nvSpPr>
          <p:cNvPr id="2" name="Content Placeholder 1"/>
          <p:cNvSpPr>
            <a:spLocks noGrp="1"/>
          </p:cNvSpPr>
          <p:nvPr>
            <p:ph idx="1"/>
          </p:nvPr>
        </p:nvSpPr>
        <p:spPr/>
        <p:txBody>
          <a:bodyPr>
            <a:normAutofit fontScale="92500" lnSpcReduction="10000"/>
          </a:bodyPr>
          <a:lstStyle/>
          <a:p>
            <a:pPr marL="0" indent="0" algn="just">
              <a:buNone/>
            </a:pPr>
            <a:r>
              <a:rPr lang="en-US" sz="3400" dirty="0"/>
              <a:t>How much did Christ give to the church?  </a:t>
            </a:r>
          </a:p>
          <a:p>
            <a:pPr marL="0" indent="0" algn="just">
              <a:buNone/>
            </a:pPr>
            <a:endParaRPr lang="en-US" sz="1000" dirty="0"/>
          </a:p>
          <a:p>
            <a:pPr marL="0" indent="0" algn="just">
              <a:buNone/>
            </a:pPr>
            <a:r>
              <a:rPr lang="en-US" sz="3400" dirty="0"/>
              <a:t>How much did Christ give to glorify the Father? </a:t>
            </a:r>
          </a:p>
          <a:p>
            <a:pPr marL="0" indent="0" algn="just">
              <a:buNone/>
            </a:pPr>
            <a:endParaRPr lang="en-US" sz="1000" dirty="0"/>
          </a:p>
          <a:p>
            <a:pPr marL="0" indent="0" algn="just">
              <a:buNone/>
            </a:pPr>
            <a:r>
              <a:rPr lang="en-US" sz="3400" dirty="0"/>
              <a:t>How much did Christ give to purify the church?</a:t>
            </a:r>
          </a:p>
          <a:p>
            <a:pPr marL="0" indent="0" algn="just">
              <a:buNone/>
            </a:pPr>
            <a:endParaRPr lang="en-US" sz="1000" dirty="0"/>
          </a:p>
          <a:p>
            <a:pPr marL="0" indent="0" algn="just">
              <a:buNone/>
            </a:pPr>
            <a:r>
              <a:rPr lang="en-US" sz="3400" dirty="0"/>
              <a:t>Are we giving token amounts or amounts that we are comfortable in giving?   </a:t>
            </a:r>
          </a:p>
          <a:p>
            <a:pPr marL="0" indent="0" algn="just">
              <a:buNone/>
            </a:pPr>
            <a:endParaRPr lang="en-US" sz="1000" dirty="0"/>
          </a:p>
          <a:p>
            <a:pPr marL="0" indent="0" algn="just">
              <a:buNone/>
            </a:pPr>
            <a:r>
              <a:rPr lang="en-US" sz="3400" dirty="0"/>
              <a:t>What if Christ used that same logic?</a:t>
            </a:r>
            <a:r>
              <a:rPr lang="en-US" sz="3400" dirty="0">
                <a:solidFill>
                  <a:schemeClr val="bg1"/>
                </a:solidFill>
              </a:rPr>
              <a:t> </a:t>
            </a:r>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nodeType="afterEffect">
                                  <p:stCondLst>
                                    <p:cond delay="4000"/>
                                  </p:stCondLst>
                                  <p:childTnLst>
                                    <p:set>
                                      <p:cBhvr>
                                        <p:cTn id="9" dur="1" fill="hold">
                                          <p:stCondLst>
                                            <p:cond delay="0"/>
                                          </p:stCondLst>
                                        </p:cTn>
                                        <p:tgtEl>
                                          <p:spTgt spid="2">
                                            <p:txEl>
                                              <p:pRg st="2" end="2"/>
                                            </p:txEl>
                                          </p:spTgt>
                                        </p:tgtEl>
                                        <p:attrNameLst>
                                          <p:attrName>style.visibility</p:attrName>
                                        </p:attrNameLst>
                                      </p:cBhvr>
                                      <p:to>
                                        <p:strVal val="visible"/>
                                      </p:to>
                                    </p:set>
                                  </p:childTnLst>
                                </p:cTn>
                              </p:par>
                            </p:childTnLst>
                          </p:cTn>
                        </p:par>
                        <p:par>
                          <p:cTn id="10" fill="hold">
                            <p:stCondLst>
                              <p:cond delay="6000"/>
                            </p:stCondLst>
                            <p:childTnLst>
                              <p:par>
                                <p:cTn id="11" presetID="1" presetClass="entr" presetSubtype="0" fill="hold" nodeType="afterEffect">
                                  <p:stCondLst>
                                    <p:cond delay="400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par>
                          <p:cTn id="13" fill="hold">
                            <p:stCondLst>
                              <p:cond delay="10000"/>
                            </p:stCondLst>
                            <p:childTnLst>
                              <p:par>
                                <p:cTn id="14" presetID="1" presetClass="entr" presetSubtype="0" fill="hold" nodeType="afterEffect">
                                  <p:stCondLst>
                                    <p:cond delay="4000"/>
                                  </p:stCondLst>
                                  <p:childTnLst>
                                    <p:set>
                                      <p:cBhvr>
                                        <p:cTn id="15" dur="1" fill="hold">
                                          <p:stCondLst>
                                            <p:cond delay="0"/>
                                          </p:stCondLst>
                                        </p:cTn>
                                        <p:tgtEl>
                                          <p:spTgt spid="2">
                                            <p:txEl>
                                              <p:pRg st="6" end="6"/>
                                            </p:txEl>
                                          </p:spTgt>
                                        </p:tgtEl>
                                        <p:attrNameLst>
                                          <p:attrName>style.visibility</p:attrName>
                                        </p:attrNameLst>
                                      </p:cBhvr>
                                      <p:to>
                                        <p:strVal val="visible"/>
                                      </p:to>
                                    </p:set>
                                  </p:childTnLst>
                                </p:cTn>
                              </p:par>
                            </p:childTnLst>
                          </p:cTn>
                        </p:par>
                        <p:par>
                          <p:cTn id="16" fill="hold">
                            <p:stCondLst>
                              <p:cond delay="14000"/>
                            </p:stCondLst>
                            <p:childTnLst>
                              <p:par>
                                <p:cTn id="17" presetID="1" presetClass="entr" presetSubtype="0" fill="hold" nodeType="afterEffect">
                                  <p:stCondLst>
                                    <p:cond delay="400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otato1.jpg"/>
          <p:cNvPicPr>
            <a:picLocks noChangeAspect="1"/>
          </p:cNvPicPr>
          <p:nvPr/>
        </p:nvPicPr>
        <p:blipFill>
          <a:blip r:embed="rId2" cstate="print"/>
          <a:stretch>
            <a:fillRect/>
          </a:stretch>
        </p:blipFill>
        <p:spPr>
          <a:xfrm>
            <a:off x="3700036" y="457200"/>
            <a:ext cx="5443964" cy="3010404"/>
          </a:xfrm>
          <a:prstGeom prst="rect">
            <a:avLst/>
          </a:prstGeom>
        </p:spPr>
      </p:pic>
      <p:pic>
        <p:nvPicPr>
          <p:cNvPr id="4" name="Picture 3" descr="Potato.jpg"/>
          <p:cNvPicPr>
            <a:picLocks noChangeAspect="1"/>
          </p:cNvPicPr>
          <p:nvPr/>
        </p:nvPicPr>
        <p:blipFill>
          <a:blip r:embed="rId3" cstate="print"/>
          <a:stretch>
            <a:fillRect/>
          </a:stretch>
        </p:blipFill>
        <p:spPr>
          <a:xfrm>
            <a:off x="0" y="3276600"/>
            <a:ext cx="4572000" cy="3206901"/>
          </a:xfrm>
          <a:prstGeom prst="rect">
            <a:avLst/>
          </a:prstGeom>
        </p:spPr>
      </p:pic>
      <p:sp>
        <p:nvSpPr>
          <p:cNvPr id="6" name="TextBox 5"/>
          <p:cNvSpPr txBox="1"/>
          <p:nvPr/>
        </p:nvSpPr>
        <p:spPr>
          <a:xfrm>
            <a:off x="457200" y="1143000"/>
            <a:ext cx="3186385" cy="923330"/>
          </a:xfrm>
          <a:prstGeom prst="rect">
            <a:avLst/>
          </a:prstGeom>
          <a:noFill/>
        </p:spPr>
        <p:txBody>
          <a:bodyPr wrap="none" rtlCol="0">
            <a:spAutoFit/>
          </a:bodyPr>
          <a:lstStyle/>
          <a:p>
            <a:r>
              <a:rPr lang="en-US" sz="5400" dirty="0"/>
              <a:t>Are You a</a:t>
            </a:r>
            <a:endParaRPr lang="en-US" sz="5400" dirty="0">
              <a:solidFill>
                <a:schemeClr val="bg1"/>
              </a:solidFill>
            </a:endParaRPr>
          </a:p>
        </p:txBody>
      </p:sp>
      <p:pic>
        <p:nvPicPr>
          <p:cNvPr id="7" name="Picture 6" descr="potato2.jpg"/>
          <p:cNvPicPr>
            <a:picLocks noChangeAspect="1"/>
          </p:cNvPicPr>
          <p:nvPr/>
        </p:nvPicPr>
        <p:blipFill>
          <a:blip r:embed="rId4" cstate="print"/>
          <a:stretch>
            <a:fillRect/>
          </a:stretch>
        </p:blipFill>
        <p:spPr>
          <a:xfrm>
            <a:off x="4572000" y="3334439"/>
            <a:ext cx="4572000" cy="3523561"/>
          </a:xfrm>
          <a:prstGeom prst="rect">
            <a:avLst/>
          </a:prstGeom>
        </p:spPr>
      </p:pic>
    </p:spTree>
    <p:extLst>
      <p:ext uri="{BB962C8B-B14F-4D97-AF65-F5344CB8AC3E}">
        <p14:creationId xmlns:p14="http://schemas.microsoft.com/office/powerpoint/2010/main" val="1602021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762000"/>
          </a:xfrm>
        </p:spPr>
        <p:txBody>
          <a:bodyPr>
            <a:normAutofit/>
          </a:bodyPr>
          <a:lstStyle/>
          <a:p>
            <a:pPr algn="ctr"/>
            <a:r>
              <a:rPr lang="en-US" sz="3200" b="1" dirty="0"/>
              <a:t>James 1:17 </a:t>
            </a:r>
          </a:p>
        </p:txBody>
      </p:sp>
      <p:sp>
        <p:nvSpPr>
          <p:cNvPr id="2" name="Content Placeholder 1"/>
          <p:cNvSpPr>
            <a:spLocks noGrp="1"/>
          </p:cNvSpPr>
          <p:nvPr>
            <p:ph idx="1"/>
          </p:nvPr>
        </p:nvSpPr>
        <p:spPr/>
        <p:txBody>
          <a:bodyPr/>
          <a:lstStyle/>
          <a:p>
            <a:pPr marL="0" indent="0" algn="just">
              <a:buNone/>
            </a:pPr>
            <a:r>
              <a:rPr lang="en-US" sz="3200" dirty="0"/>
              <a:t>Every good thing given and every perfect gift is from above, coming down from the Father of lights, with whom there is no variation or shifting shadow.”</a:t>
            </a:r>
          </a:p>
          <a:p>
            <a:pPr marL="0" indent="0">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762000"/>
          </a:xfrm>
        </p:spPr>
        <p:txBody>
          <a:bodyPr>
            <a:normAutofit/>
          </a:bodyPr>
          <a:lstStyle/>
          <a:p>
            <a:r>
              <a:rPr lang="en-US" sz="3200" b="1" dirty="0"/>
              <a:t>I. God Owns Everything You Own</a:t>
            </a:r>
          </a:p>
        </p:txBody>
      </p:sp>
      <p:sp>
        <p:nvSpPr>
          <p:cNvPr id="2" name="Content Placeholder 1"/>
          <p:cNvSpPr>
            <a:spLocks noGrp="1"/>
          </p:cNvSpPr>
          <p:nvPr>
            <p:ph idx="1"/>
          </p:nvPr>
        </p:nvSpPr>
        <p:spPr/>
        <p:txBody>
          <a:bodyPr/>
          <a:lstStyle/>
          <a:p>
            <a:pPr marL="0" indent="0" algn="just">
              <a:buNone/>
            </a:pPr>
            <a:r>
              <a:rPr lang="en-US" sz="3200" dirty="0"/>
              <a:t>Psalms 24:1 “The earth is the Lord’s, and all it contains, the world, and those who dwell in it.”</a:t>
            </a:r>
          </a:p>
          <a:p>
            <a:pPr marL="0" indent="0">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762000"/>
          </a:xfrm>
        </p:spPr>
        <p:txBody>
          <a:bodyPr>
            <a:normAutofit/>
          </a:bodyPr>
          <a:lstStyle/>
          <a:p>
            <a:r>
              <a:rPr lang="en-US" sz="3200" b="1" dirty="0"/>
              <a:t>II. Jesus Will Only Build the Church</a:t>
            </a:r>
          </a:p>
        </p:txBody>
      </p:sp>
      <p:sp>
        <p:nvSpPr>
          <p:cNvPr id="2" name="Content Placeholder 1"/>
          <p:cNvSpPr>
            <a:spLocks noGrp="1"/>
          </p:cNvSpPr>
          <p:nvPr>
            <p:ph idx="1"/>
          </p:nvPr>
        </p:nvSpPr>
        <p:spPr/>
        <p:txBody>
          <a:bodyPr/>
          <a:lstStyle/>
          <a:p>
            <a:pPr marL="0" indent="0" algn="just">
              <a:buNone/>
            </a:pPr>
            <a:r>
              <a:rPr lang="en-US" sz="3200" dirty="0"/>
              <a:t>Matthew 16:18 “I will build My church.”</a:t>
            </a:r>
          </a:p>
          <a:p>
            <a:pPr marL="0" indent="0" algn="just">
              <a:buNone/>
            </a:pPr>
            <a:endParaRPr lang="en-US" sz="900" dirty="0"/>
          </a:p>
          <a:p>
            <a:pPr marL="0" indent="0" algn="just">
              <a:buNone/>
            </a:pPr>
            <a:r>
              <a:rPr lang="en-US" sz="3200" dirty="0"/>
              <a:t>When we give to the church we are helping Christ to build the church.</a:t>
            </a:r>
          </a:p>
          <a:p>
            <a:pPr marL="0" indent="0" algn="just">
              <a:buNone/>
            </a:pPr>
            <a:endParaRPr lang="en-US" sz="900" dirty="0"/>
          </a:p>
          <a:p>
            <a:pPr marL="0" indent="0" algn="just">
              <a:buNone/>
            </a:pPr>
            <a:r>
              <a:rPr lang="en-US" sz="3200" dirty="0"/>
              <a:t>Ephesians 5:25 “Husbands, love your wives, just as Christ also loved the church and gave Himself up for her.”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762000"/>
          </a:xfrm>
        </p:spPr>
        <p:txBody>
          <a:bodyPr>
            <a:normAutofit/>
          </a:bodyPr>
          <a:lstStyle/>
          <a:p>
            <a:r>
              <a:rPr lang="en-US" sz="3200" b="1" dirty="0"/>
              <a:t>II. Jesus Will Only Build the Church</a:t>
            </a:r>
          </a:p>
        </p:txBody>
      </p:sp>
      <p:sp>
        <p:nvSpPr>
          <p:cNvPr id="2" name="Content Placeholder 1"/>
          <p:cNvSpPr>
            <a:spLocks noGrp="1"/>
          </p:cNvSpPr>
          <p:nvPr>
            <p:ph idx="1"/>
          </p:nvPr>
        </p:nvSpPr>
        <p:spPr/>
        <p:txBody>
          <a:bodyPr>
            <a:normAutofit fontScale="40000" lnSpcReduction="20000"/>
          </a:bodyPr>
          <a:lstStyle/>
          <a:p>
            <a:pPr marL="0" indent="0" algn="just">
              <a:buNone/>
            </a:pPr>
            <a:r>
              <a:rPr lang="en-US" sz="7500" dirty="0"/>
              <a:t>“Any view, then, of how Christians should use their material possessions must focus first and foremost on local churches.  This is what we see in the Bible.  To bypass this important concept in Scripture is, in essence, to ignore what is recorded by gifted men inspired by the Holy Spirit.  Furthermore, if Christians bypass the concept of the local church, they will inevitably violate a number of other important principles.</a:t>
            </a:r>
          </a:p>
          <a:p>
            <a:pPr marL="0" indent="0" algn="just">
              <a:buNone/>
            </a:pPr>
            <a:r>
              <a:rPr lang="en-US" sz="4600" dirty="0"/>
              <a:t>                                                                                          </a:t>
            </a:r>
            <a:r>
              <a:rPr lang="en-US" sz="6000" dirty="0"/>
              <a:t>Gene Getz</a:t>
            </a:r>
          </a:p>
          <a:p>
            <a:pPr marL="0" indent="0">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762000"/>
          </a:xfrm>
        </p:spPr>
        <p:txBody>
          <a:bodyPr>
            <a:normAutofit/>
          </a:bodyPr>
          <a:lstStyle/>
          <a:p>
            <a:r>
              <a:rPr lang="en-US" sz="3200" b="1" dirty="0"/>
              <a:t>II. Jesus Will Only Build the Church</a:t>
            </a:r>
          </a:p>
        </p:txBody>
      </p:sp>
      <p:sp>
        <p:nvSpPr>
          <p:cNvPr id="2" name="Content Placeholder 1"/>
          <p:cNvSpPr>
            <a:spLocks noGrp="1"/>
          </p:cNvSpPr>
          <p:nvPr>
            <p:ph idx="1"/>
          </p:nvPr>
        </p:nvSpPr>
        <p:spPr/>
        <p:txBody>
          <a:bodyPr>
            <a:normAutofit fontScale="92500" lnSpcReduction="20000"/>
          </a:bodyPr>
          <a:lstStyle/>
          <a:p>
            <a:pPr marL="0" indent="0" algn="just">
              <a:buNone/>
            </a:pPr>
            <a:r>
              <a:rPr lang="en-US" sz="3500" dirty="0"/>
              <a:t>As a professing Christian and member of Hope Community Bible Church you have committed yourself to give financial support.  By not doing so you are sinning against the body and against the Most Holy One.</a:t>
            </a:r>
          </a:p>
          <a:p>
            <a:pPr marL="0" indent="0" algn="just">
              <a:buNone/>
            </a:pPr>
            <a:endParaRPr lang="en-US" sz="900" dirty="0"/>
          </a:p>
          <a:p>
            <a:pPr marL="0" indent="0" algn="just">
              <a:buNone/>
            </a:pPr>
            <a:r>
              <a:rPr lang="en-US" sz="3500" dirty="0"/>
              <a:t>As a regular attendee of Hope Community Bible Church you should still be giving financial support to that which you are still a part of.</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762000"/>
          </a:xfrm>
        </p:spPr>
        <p:txBody>
          <a:bodyPr>
            <a:normAutofit/>
          </a:bodyPr>
          <a:lstStyle/>
          <a:p>
            <a:r>
              <a:rPr lang="en-US" sz="3200" b="1" dirty="0"/>
              <a:t>III. Giving Is An Act of Worship</a:t>
            </a:r>
          </a:p>
        </p:txBody>
      </p:sp>
      <p:sp>
        <p:nvSpPr>
          <p:cNvPr id="2" name="Content Placeholder 1"/>
          <p:cNvSpPr>
            <a:spLocks noGrp="1"/>
          </p:cNvSpPr>
          <p:nvPr>
            <p:ph idx="1"/>
          </p:nvPr>
        </p:nvSpPr>
        <p:spPr/>
        <p:txBody>
          <a:bodyPr>
            <a:normAutofit fontScale="92500" lnSpcReduction="20000"/>
          </a:bodyPr>
          <a:lstStyle/>
          <a:p>
            <a:pPr algn="just"/>
            <a:r>
              <a:rPr lang="en-US" sz="3500" dirty="0"/>
              <a:t>Giving is an act of obedience</a:t>
            </a:r>
          </a:p>
          <a:p>
            <a:pPr algn="just"/>
            <a:endParaRPr lang="en-US" sz="900" dirty="0"/>
          </a:p>
          <a:p>
            <a:pPr algn="just"/>
            <a:r>
              <a:rPr lang="en-US" sz="3500" dirty="0"/>
              <a:t>Giving is an act of sacrifice</a:t>
            </a:r>
          </a:p>
          <a:p>
            <a:pPr algn="just"/>
            <a:endParaRPr lang="en-US" sz="900" dirty="0"/>
          </a:p>
          <a:p>
            <a:pPr algn="just"/>
            <a:r>
              <a:rPr lang="en-US" sz="3500" dirty="0"/>
              <a:t>Giving is offering something up to God</a:t>
            </a:r>
          </a:p>
          <a:p>
            <a:pPr algn="just"/>
            <a:endParaRPr lang="en-US" sz="900" dirty="0"/>
          </a:p>
          <a:p>
            <a:pPr algn="just"/>
            <a:r>
              <a:rPr lang="en-US" sz="3500" dirty="0"/>
              <a:t>Giving is a service to Jesus</a:t>
            </a:r>
          </a:p>
          <a:p>
            <a:pPr algn="just"/>
            <a:endParaRPr lang="en-US" sz="900" dirty="0"/>
          </a:p>
          <a:p>
            <a:pPr algn="just"/>
            <a:r>
              <a:rPr lang="en-US" sz="3500" dirty="0"/>
              <a:t>Are you giving every chance you get, or are you giving when it is convenient?</a:t>
            </a:r>
          </a:p>
          <a:p>
            <a:pPr marL="0"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200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par>
                          <p:cTn id="7" fill="hold">
                            <p:stCondLst>
                              <p:cond delay="2000"/>
                            </p:stCondLst>
                            <p:childTnLst>
                              <p:par>
                                <p:cTn id="8" presetID="1" presetClass="entr" presetSubtype="0" fill="hold" grpId="0" nodeType="afterEffect">
                                  <p:stCondLst>
                                    <p:cond delay="5000"/>
                                  </p:stCondLst>
                                  <p:childTnLst>
                                    <p:set>
                                      <p:cBhvr>
                                        <p:cTn id="9" dur="1" fill="hold">
                                          <p:stCondLst>
                                            <p:cond delay="0"/>
                                          </p:stCondLst>
                                        </p:cTn>
                                        <p:tgtEl>
                                          <p:spTgt spid="2">
                                            <p:txEl>
                                              <p:pRg st="2" end="2"/>
                                            </p:txEl>
                                          </p:spTgt>
                                        </p:tgtEl>
                                        <p:attrNameLst>
                                          <p:attrName>style.visibility</p:attrName>
                                        </p:attrNameLst>
                                      </p:cBhvr>
                                      <p:to>
                                        <p:strVal val="visible"/>
                                      </p:to>
                                    </p:set>
                                  </p:childTnLst>
                                </p:cTn>
                              </p:par>
                            </p:childTnLst>
                          </p:cTn>
                        </p:par>
                        <p:par>
                          <p:cTn id="10" fill="hold">
                            <p:stCondLst>
                              <p:cond delay="7000"/>
                            </p:stCondLst>
                            <p:childTnLst>
                              <p:par>
                                <p:cTn id="11" presetID="1" presetClass="entr" presetSubtype="0" fill="hold" grpId="0" nodeType="afterEffect">
                                  <p:stCondLst>
                                    <p:cond delay="500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childTnLst>
                          </p:cTn>
                        </p:par>
                        <p:par>
                          <p:cTn id="13" fill="hold">
                            <p:stCondLst>
                              <p:cond delay="12000"/>
                            </p:stCondLst>
                            <p:childTnLst>
                              <p:par>
                                <p:cTn id="14" presetID="1" presetClass="entr" presetSubtype="0" fill="hold" grpId="0" nodeType="afterEffect">
                                  <p:stCondLst>
                                    <p:cond delay="5000"/>
                                  </p:stCondLst>
                                  <p:childTnLst>
                                    <p:set>
                                      <p:cBhvr>
                                        <p:cTn id="15" dur="1" fill="hold">
                                          <p:stCondLst>
                                            <p:cond delay="0"/>
                                          </p:stCondLst>
                                        </p:cTn>
                                        <p:tgtEl>
                                          <p:spTgt spid="2">
                                            <p:txEl>
                                              <p:pRg st="6" end="6"/>
                                            </p:txEl>
                                          </p:spTgt>
                                        </p:tgtEl>
                                        <p:attrNameLst>
                                          <p:attrName>style.visibility</p:attrName>
                                        </p:attrNameLst>
                                      </p:cBhvr>
                                      <p:to>
                                        <p:strVal val="visible"/>
                                      </p:to>
                                    </p:set>
                                  </p:childTnLst>
                                </p:cTn>
                              </p:par>
                            </p:childTnLst>
                          </p:cTn>
                        </p:par>
                        <p:par>
                          <p:cTn id="16" fill="hold">
                            <p:stCondLst>
                              <p:cond delay="17000"/>
                            </p:stCondLst>
                            <p:childTnLst>
                              <p:par>
                                <p:cTn id="17" presetID="1" presetClass="entr" presetSubtype="0" fill="hold" grpId="0" nodeType="afterEffect">
                                  <p:stCondLst>
                                    <p:cond delay="5000"/>
                                  </p:stCondLst>
                                  <p:childTnLst>
                                    <p:set>
                                      <p:cBhvr>
                                        <p:cTn id="18"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17107</TotalTime>
  <Words>1869</Words>
  <Application>Microsoft Office PowerPoint</Application>
  <PresentationFormat>On-screen Show (4:3)</PresentationFormat>
  <Paragraphs>150</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Franklin Gothic Book</vt:lpstr>
      <vt:lpstr>Wingdings 2</vt:lpstr>
      <vt:lpstr>Technic</vt:lpstr>
      <vt:lpstr>PowerPoint Presentation</vt:lpstr>
      <vt:lpstr>Big Idea </vt:lpstr>
      <vt:lpstr>1 Corinthians 4:7</vt:lpstr>
      <vt:lpstr>James 1:17 </vt:lpstr>
      <vt:lpstr>I. God Owns Everything You Own</vt:lpstr>
      <vt:lpstr>II. Jesus Will Only Build the Church</vt:lpstr>
      <vt:lpstr>II. Jesus Will Only Build the Church</vt:lpstr>
      <vt:lpstr>II. Jesus Will Only Build the Church</vt:lpstr>
      <vt:lpstr>III. Giving Is An Act of Worship</vt:lpstr>
      <vt:lpstr>IV. Giving Reflects Faith in God’s Provision</vt:lpstr>
      <vt:lpstr>IV. Giving Reflects Faith in God’s Provision</vt:lpstr>
      <vt:lpstr>V. Giving Should be Sacrificial and Generous </vt:lpstr>
      <vt:lpstr>V. Giving Should be Sacrificial and Generous </vt:lpstr>
      <vt:lpstr>V. Giving Should be Sacrificial and Generous </vt:lpstr>
      <vt:lpstr>V. Giving Should be Sacrificial and Generous </vt:lpstr>
      <vt:lpstr>VI. Giving Reflects Spiritual Trustworthiness</vt:lpstr>
      <vt:lpstr>VI. Giving Reflects Spiritual Trustworthiness</vt:lpstr>
      <vt:lpstr>VI. Giving Reflects Spiritual Trustworthiness</vt:lpstr>
      <vt:lpstr>VII. Giving by Love, Not Legalism</vt:lpstr>
      <vt:lpstr>VII. Giving by Love, Not Legalism</vt:lpstr>
      <vt:lpstr>VIII. Giving Supports the Ministry that Supports Us </vt:lpstr>
      <vt:lpstr>IX. Give Willingly, Thankfully, and Cheerfully </vt:lpstr>
      <vt:lpstr>X. Giving to Response to Real Needs </vt:lpstr>
      <vt:lpstr>Big Idea </vt:lpstr>
      <vt:lpstr>X. Giving to Response to Real Needs </vt:lpstr>
      <vt:lpstr>XI. Giving should be Planned and Systematic</vt:lpstr>
      <vt:lpstr>XI. Giving should be Planned and Systematic</vt:lpstr>
      <vt:lpstr>XIII. Generous Giving Results in Bountiful Blessing</vt:lpstr>
      <vt:lpstr>XIII. Generous Giving Results in Bountiful Blessing</vt:lpstr>
      <vt:lpstr>XII. Generous Giving Results in Bountiful Blessing</vt:lpstr>
      <vt:lpstr>Questions to Consider</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dc:creator>
  <cp:lastModifiedBy>Brett Yamaji</cp:lastModifiedBy>
  <cp:revision>626</cp:revision>
  <dcterms:created xsi:type="dcterms:W3CDTF">2013-08-08T16:28:40Z</dcterms:created>
  <dcterms:modified xsi:type="dcterms:W3CDTF">2018-11-25T04:24:39Z</dcterms:modified>
</cp:coreProperties>
</file>