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703" r:id="rId2"/>
    <p:sldId id="705" r:id="rId3"/>
    <p:sldId id="723" r:id="rId4"/>
    <p:sldId id="704" r:id="rId5"/>
    <p:sldId id="725" r:id="rId6"/>
    <p:sldId id="708" r:id="rId7"/>
    <p:sldId id="709" r:id="rId8"/>
    <p:sldId id="711" r:id="rId9"/>
    <p:sldId id="712" r:id="rId10"/>
    <p:sldId id="713" r:id="rId11"/>
    <p:sldId id="714" r:id="rId12"/>
    <p:sldId id="715" r:id="rId13"/>
    <p:sldId id="716" r:id="rId14"/>
    <p:sldId id="717" r:id="rId15"/>
    <p:sldId id="718" r:id="rId16"/>
    <p:sldId id="719" r:id="rId17"/>
    <p:sldId id="720" r:id="rId18"/>
    <p:sldId id="721" r:id="rId19"/>
    <p:sldId id="722" r:id="rId20"/>
    <p:sldId id="72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6432"/>
    <a:srgbClr val="006F96"/>
    <a:srgbClr val="00FF00"/>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4660"/>
  </p:normalViewPr>
  <p:slideViewPr>
    <p:cSldViewPr>
      <p:cViewPr varScale="1">
        <p:scale>
          <a:sx n="101" d="100"/>
          <a:sy n="101" d="100"/>
        </p:scale>
        <p:origin x="3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BD85C9-9387-4AF8-A2FF-EF850E82DB46}"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BD85C9-9387-4AF8-A2FF-EF850E82DB46}"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BD85C9-9387-4AF8-A2FF-EF850E82DB46}"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BD85C9-9387-4AF8-A2FF-EF850E82DB46}"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BD85C9-9387-4AF8-A2FF-EF850E82DB46}"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BD85C9-9387-4AF8-A2FF-EF850E82DB46}"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BD85C9-9387-4AF8-A2FF-EF850E82DB46}"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04800" y="1828800"/>
            <a:ext cx="8610600" cy="2308324"/>
          </a:xfrm>
          <a:prstGeom prst="rect">
            <a:avLst/>
          </a:prstGeom>
          <a:solidFill>
            <a:srgbClr val="966432">
              <a:alpha val="75000"/>
            </a:srgbClr>
          </a:solidFill>
        </p:spPr>
        <p:txBody>
          <a:bodyPr wrap="square" rtlCol="0">
            <a:spAutoFit/>
          </a:bodyPr>
          <a:lstStyle/>
          <a:p>
            <a:pPr algn="ctr"/>
            <a:r>
              <a:rPr lang="en-US" sz="4800" b="1" dirty="0">
                <a:solidFill>
                  <a:schemeClr val="bg1"/>
                </a:solidFill>
              </a:rPr>
              <a:t>The Precious Practice</a:t>
            </a:r>
          </a:p>
          <a:p>
            <a:pPr algn="ctr"/>
            <a:r>
              <a:rPr lang="en-US" sz="4800" b="1" dirty="0">
                <a:solidFill>
                  <a:schemeClr val="bg1"/>
                </a:solidFill>
              </a:rPr>
              <a:t>of Praising the Lord</a:t>
            </a:r>
          </a:p>
          <a:p>
            <a:pPr algn="ctr"/>
            <a:r>
              <a:rPr lang="en-US" sz="4800" dirty="0">
                <a:solidFill>
                  <a:schemeClr val="bg1"/>
                </a:solidFill>
              </a:rPr>
              <a:t>Psalm 100</a:t>
            </a:r>
          </a:p>
        </p:txBody>
      </p:sp>
    </p:spTree>
    <p:extLst>
      <p:ext uri="{BB962C8B-B14F-4D97-AF65-F5344CB8AC3E}">
        <p14:creationId xmlns:p14="http://schemas.microsoft.com/office/powerpoint/2010/main" val="336848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304800"/>
            <a:ext cx="9358588" cy="707886"/>
          </a:xfrm>
          <a:prstGeom prst="rect">
            <a:avLst/>
          </a:prstGeom>
          <a:noFill/>
        </p:spPr>
        <p:txBody>
          <a:bodyPr wrap="none" rtlCol="0">
            <a:spAutoFit/>
          </a:bodyPr>
          <a:lstStyle/>
          <a:p>
            <a:r>
              <a:rPr lang="en-US" sz="4000" dirty="0">
                <a:solidFill>
                  <a:schemeClr val="bg1"/>
                </a:solidFill>
              </a:rPr>
              <a:t>I. The </a:t>
            </a:r>
            <a:r>
              <a:rPr lang="en-US" sz="4000" b="1" u="sng" dirty="0">
                <a:solidFill>
                  <a:schemeClr val="bg1"/>
                </a:solidFill>
              </a:rPr>
              <a:t>indicator</a:t>
            </a:r>
            <a:r>
              <a:rPr lang="en-US" sz="4000" dirty="0">
                <a:solidFill>
                  <a:schemeClr val="bg1"/>
                </a:solidFill>
              </a:rPr>
              <a:t> of giving thanks to God </a:t>
            </a:r>
            <a:r>
              <a:rPr lang="en-US" sz="4000" baseline="30000" dirty="0">
                <a:solidFill>
                  <a:schemeClr val="bg1"/>
                </a:solidFill>
              </a:rPr>
              <a:t>(1-2)</a:t>
            </a:r>
          </a:p>
        </p:txBody>
      </p:sp>
      <p:sp>
        <p:nvSpPr>
          <p:cNvPr id="7" name="TextBox 6"/>
          <p:cNvSpPr txBox="1">
            <a:spLocks noChangeArrowheads="1"/>
          </p:cNvSpPr>
          <p:nvPr/>
        </p:nvSpPr>
        <p:spPr bwMode="auto">
          <a:xfrm>
            <a:off x="304801" y="1074003"/>
            <a:ext cx="8534400" cy="830997"/>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b="0" dirty="0"/>
              <a:t>1 Shout joyfully to the Lord, all the earth. 2 Serve the Lord with gladness; Come before Him with joyful singing.</a:t>
            </a:r>
          </a:p>
        </p:txBody>
      </p:sp>
      <p:sp>
        <p:nvSpPr>
          <p:cNvPr id="8" name="TextBox 7"/>
          <p:cNvSpPr txBox="1">
            <a:spLocks noChangeArrowheads="1"/>
          </p:cNvSpPr>
          <p:nvPr/>
        </p:nvSpPr>
        <p:spPr bwMode="auto">
          <a:xfrm>
            <a:off x="304800" y="20574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Shout joyfully (1)</a:t>
            </a:r>
          </a:p>
        </p:txBody>
      </p:sp>
      <p:sp>
        <p:nvSpPr>
          <p:cNvPr id="9" name="TextBox 8"/>
          <p:cNvSpPr txBox="1">
            <a:spLocks noChangeArrowheads="1"/>
          </p:cNvSpPr>
          <p:nvPr/>
        </p:nvSpPr>
        <p:spPr bwMode="auto">
          <a:xfrm>
            <a:off x="304800" y="26771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2"/>
            </a:pPr>
            <a:r>
              <a:rPr lang="en-US" sz="2800" b="0" i="0" dirty="0"/>
              <a:t>Serve gladly (2a)</a:t>
            </a:r>
          </a:p>
        </p:txBody>
      </p:sp>
      <p:sp>
        <p:nvSpPr>
          <p:cNvPr id="11" name="TextBox 10"/>
          <p:cNvSpPr txBox="1">
            <a:spLocks noChangeArrowheads="1"/>
          </p:cNvSpPr>
          <p:nvPr/>
        </p:nvSpPr>
        <p:spPr bwMode="auto">
          <a:xfrm>
            <a:off x="304800" y="33528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3"/>
            </a:pPr>
            <a:r>
              <a:rPr lang="en-US" sz="2800" b="0" i="0" dirty="0"/>
              <a:t>Come expressively (2b)</a:t>
            </a:r>
          </a:p>
        </p:txBody>
      </p:sp>
    </p:spTree>
    <p:extLst>
      <p:ext uri="{BB962C8B-B14F-4D97-AF65-F5344CB8AC3E}">
        <p14:creationId xmlns:p14="http://schemas.microsoft.com/office/powerpoint/2010/main" val="347111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50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childTnLst>
                                </p:cTn>
                              </p:par>
                            </p:childTnLst>
                          </p:cTn>
                        </p:par>
                        <p:par>
                          <p:cTn id="12" fill="hold">
                            <p:stCondLst>
                              <p:cond delay="2250"/>
                            </p:stCondLst>
                            <p:childTnLst>
                              <p:par>
                                <p:cTn id="13" presetID="10" presetClass="entr" presetSubtype="0" fill="hold" grpId="0" nodeType="afterEffect">
                                  <p:stCondLst>
                                    <p:cond delay="5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1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304800"/>
            <a:ext cx="8835817" cy="677108"/>
          </a:xfrm>
          <a:prstGeom prst="rect">
            <a:avLst/>
          </a:prstGeom>
          <a:noFill/>
        </p:spPr>
        <p:txBody>
          <a:bodyPr wrap="none" rtlCol="0">
            <a:spAutoFit/>
          </a:bodyPr>
          <a:lstStyle/>
          <a:p>
            <a:r>
              <a:rPr lang="en-US" sz="3800" dirty="0">
                <a:solidFill>
                  <a:schemeClr val="bg1"/>
                </a:solidFill>
              </a:rPr>
              <a:t>II. The </a:t>
            </a:r>
            <a:r>
              <a:rPr lang="en-US" sz="3800" b="1" u="sng" dirty="0">
                <a:solidFill>
                  <a:schemeClr val="bg1"/>
                </a:solidFill>
              </a:rPr>
              <a:t>imperative</a:t>
            </a:r>
            <a:r>
              <a:rPr lang="en-US" sz="3800" dirty="0">
                <a:solidFill>
                  <a:schemeClr val="bg1"/>
                </a:solidFill>
              </a:rPr>
              <a:t> of giving thanks to God </a:t>
            </a:r>
            <a:r>
              <a:rPr lang="en-US" sz="3800" baseline="30000" dirty="0">
                <a:solidFill>
                  <a:schemeClr val="bg1"/>
                </a:solidFill>
              </a:rPr>
              <a:t>(3)</a:t>
            </a:r>
          </a:p>
        </p:txBody>
      </p:sp>
      <p:sp>
        <p:nvSpPr>
          <p:cNvPr id="7" name="TextBox 6"/>
          <p:cNvSpPr txBox="1">
            <a:spLocks noChangeArrowheads="1"/>
          </p:cNvSpPr>
          <p:nvPr/>
        </p:nvSpPr>
        <p:spPr bwMode="auto">
          <a:xfrm>
            <a:off x="304801" y="990600"/>
            <a:ext cx="8534400" cy="1200329"/>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u="sng" dirty="0"/>
              <a:t>Know</a:t>
            </a:r>
            <a:r>
              <a:rPr lang="en-US" sz="2400" b="0" dirty="0"/>
              <a:t> that the Lord Himself is God; It is He who has made us, and not we ourselves; We are His people and the sheep of His pasture.</a:t>
            </a:r>
          </a:p>
        </p:txBody>
      </p:sp>
      <p:sp>
        <p:nvSpPr>
          <p:cNvPr id="8" name="TextBox 7"/>
          <p:cNvSpPr txBox="1">
            <a:spLocks noChangeArrowheads="1"/>
          </p:cNvSpPr>
          <p:nvPr/>
        </p:nvSpPr>
        <p:spPr bwMode="auto">
          <a:xfrm>
            <a:off x="304800" y="23723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The LORD [Yahweh] is God [Elohim] </a:t>
            </a:r>
            <a:r>
              <a:rPr lang="en-US" sz="2800" b="0" i="0" baseline="30000" dirty="0"/>
              <a:t>(3a)</a:t>
            </a:r>
          </a:p>
        </p:txBody>
      </p:sp>
      <p:sp>
        <p:nvSpPr>
          <p:cNvPr id="9" name="TextBox 8"/>
          <p:cNvSpPr txBox="1">
            <a:spLocks noChangeArrowheads="1"/>
          </p:cNvSpPr>
          <p:nvPr/>
        </p:nvSpPr>
        <p:spPr bwMode="auto">
          <a:xfrm>
            <a:off x="304800" y="29819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2"/>
            </a:pPr>
            <a:r>
              <a:rPr lang="en-US" sz="2800" b="0" i="0" dirty="0"/>
              <a:t>The LORD is Creator </a:t>
            </a:r>
            <a:r>
              <a:rPr lang="en-US" sz="2800" b="0" i="0" baseline="30000" dirty="0"/>
              <a:t>(3b)</a:t>
            </a:r>
            <a:endParaRPr lang="en-US" sz="2800" b="0" i="0" dirty="0"/>
          </a:p>
        </p:txBody>
      </p:sp>
      <p:sp>
        <p:nvSpPr>
          <p:cNvPr id="11" name="TextBox 10"/>
          <p:cNvSpPr txBox="1">
            <a:spLocks noChangeArrowheads="1"/>
          </p:cNvSpPr>
          <p:nvPr/>
        </p:nvSpPr>
        <p:spPr bwMode="auto">
          <a:xfrm>
            <a:off x="304800" y="36677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3"/>
            </a:pPr>
            <a:r>
              <a:rPr lang="en-US" sz="2800" b="0" i="0" dirty="0"/>
              <a:t>The LORD is Redeemer </a:t>
            </a:r>
            <a:r>
              <a:rPr lang="en-US" sz="2800" b="0" i="0" baseline="30000" dirty="0"/>
              <a:t>(3c)</a:t>
            </a:r>
          </a:p>
        </p:txBody>
      </p:sp>
    </p:spTree>
    <p:extLst>
      <p:ext uri="{BB962C8B-B14F-4D97-AF65-F5344CB8AC3E}">
        <p14:creationId xmlns:p14="http://schemas.microsoft.com/office/powerpoint/2010/main" val="329848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152400"/>
            <a:ext cx="8991600" cy="6329938"/>
          </a:xfrm>
          <a:prstGeom prst="rect">
            <a:avLst/>
          </a:prstGeom>
          <a:solidFill>
            <a:srgbClr val="966432">
              <a:alpha val="85000"/>
            </a:srgbClr>
          </a:solidFill>
        </p:spPr>
        <p:txBody>
          <a:bodyPr wrap="square" rtlCol="0">
            <a:spAutoFit/>
          </a:bodyPr>
          <a:lstStyle/>
          <a:p>
            <a:pPr algn="ctr"/>
            <a:r>
              <a:rPr lang="en-US" sz="4800" b="1" dirty="0">
                <a:solidFill>
                  <a:schemeClr val="bg1"/>
                </a:solidFill>
              </a:rPr>
              <a:t>John 10:11-16</a:t>
            </a:r>
          </a:p>
          <a:p>
            <a:pPr algn="ctr"/>
            <a:endParaRPr lang="en-US" sz="3200" i="1" baseline="30000" dirty="0">
              <a:solidFill>
                <a:schemeClr val="bg1"/>
              </a:solidFill>
            </a:endParaRPr>
          </a:p>
          <a:p>
            <a:pPr algn="just"/>
            <a:r>
              <a:rPr lang="en-US" sz="2800" i="1" dirty="0">
                <a:solidFill>
                  <a:schemeClr val="bg1"/>
                </a:solidFill>
              </a:rPr>
              <a:t>11 I am the good shepherd; the good shepherd lays down His life for the sheep. 12 "He who is a hired hand, and not a shepherd, who is not the owner of the sheep, sees the wolf coming, and leaves the sheep and flees, and the wolf snatches them and scatters them. 13 He flees because he is a hired hand and is not concerned about the sheep. 14 I am the good shepherd, and I know My own and My own know Me, 15 even as the Father knows Me and I know the Father; and I lay down My life for the sheep. 16 I have other sheep, which are not of this fold; I must bring them also, and they will hear My voice; and they will become one flock with one shepherd. </a:t>
            </a:r>
            <a:endParaRPr lang="en-US" sz="2800" dirty="0">
              <a:solidFill>
                <a:schemeClr val="bg1"/>
              </a:solidFill>
            </a:endParaRPr>
          </a:p>
        </p:txBody>
      </p:sp>
    </p:spTree>
    <p:extLst>
      <p:ext uri="{BB962C8B-B14F-4D97-AF65-F5344CB8AC3E}">
        <p14:creationId xmlns:p14="http://schemas.microsoft.com/office/powerpoint/2010/main" val="26730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304800"/>
            <a:ext cx="8835817" cy="677108"/>
          </a:xfrm>
          <a:prstGeom prst="rect">
            <a:avLst/>
          </a:prstGeom>
          <a:noFill/>
        </p:spPr>
        <p:txBody>
          <a:bodyPr wrap="none" rtlCol="0">
            <a:spAutoFit/>
          </a:bodyPr>
          <a:lstStyle/>
          <a:p>
            <a:r>
              <a:rPr lang="en-US" sz="3800" dirty="0">
                <a:solidFill>
                  <a:schemeClr val="bg1"/>
                </a:solidFill>
              </a:rPr>
              <a:t>II. The </a:t>
            </a:r>
            <a:r>
              <a:rPr lang="en-US" sz="3800" b="1" u="sng" dirty="0">
                <a:solidFill>
                  <a:schemeClr val="bg1"/>
                </a:solidFill>
              </a:rPr>
              <a:t>imperative</a:t>
            </a:r>
            <a:r>
              <a:rPr lang="en-US" sz="3800" dirty="0">
                <a:solidFill>
                  <a:schemeClr val="bg1"/>
                </a:solidFill>
              </a:rPr>
              <a:t> of giving thanks to God </a:t>
            </a:r>
            <a:r>
              <a:rPr lang="en-US" sz="3800" baseline="30000" dirty="0">
                <a:solidFill>
                  <a:schemeClr val="bg1"/>
                </a:solidFill>
              </a:rPr>
              <a:t>(3)</a:t>
            </a:r>
          </a:p>
        </p:txBody>
      </p:sp>
      <p:sp>
        <p:nvSpPr>
          <p:cNvPr id="7" name="TextBox 6"/>
          <p:cNvSpPr txBox="1">
            <a:spLocks noChangeArrowheads="1"/>
          </p:cNvSpPr>
          <p:nvPr/>
        </p:nvSpPr>
        <p:spPr bwMode="auto">
          <a:xfrm>
            <a:off x="304801" y="990600"/>
            <a:ext cx="8534400" cy="1200329"/>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u="sng" dirty="0"/>
              <a:t>Know</a:t>
            </a:r>
            <a:r>
              <a:rPr lang="en-US" sz="2400" b="0" dirty="0"/>
              <a:t> that the Lord Himself is God; It is He who has made us, and not we ourselves; We are His people and the sheep of His pasture.</a:t>
            </a:r>
          </a:p>
        </p:txBody>
      </p:sp>
      <p:sp>
        <p:nvSpPr>
          <p:cNvPr id="8" name="TextBox 7"/>
          <p:cNvSpPr txBox="1">
            <a:spLocks noChangeArrowheads="1"/>
          </p:cNvSpPr>
          <p:nvPr/>
        </p:nvSpPr>
        <p:spPr bwMode="auto">
          <a:xfrm>
            <a:off x="304800" y="23723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The LORD [Yahweh] is God [Elohim] </a:t>
            </a:r>
            <a:r>
              <a:rPr lang="en-US" sz="2800" b="0" i="0" baseline="30000" dirty="0"/>
              <a:t>(3a)</a:t>
            </a:r>
          </a:p>
        </p:txBody>
      </p:sp>
      <p:sp>
        <p:nvSpPr>
          <p:cNvPr id="9" name="TextBox 8"/>
          <p:cNvSpPr txBox="1">
            <a:spLocks noChangeArrowheads="1"/>
          </p:cNvSpPr>
          <p:nvPr/>
        </p:nvSpPr>
        <p:spPr bwMode="auto">
          <a:xfrm>
            <a:off x="304800" y="29819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2"/>
            </a:pPr>
            <a:r>
              <a:rPr lang="en-US" sz="2800" b="0" i="0" dirty="0"/>
              <a:t>The LORD is Creator </a:t>
            </a:r>
            <a:r>
              <a:rPr lang="en-US" sz="2800" b="0" i="0" baseline="30000" dirty="0"/>
              <a:t>(3b)</a:t>
            </a:r>
            <a:endParaRPr lang="en-US" sz="2800" b="0" i="0" dirty="0"/>
          </a:p>
        </p:txBody>
      </p:sp>
      <p:sp>
        <p:nvSpPr>
          <p:cNvPr id="11" name="TextBox 10"/>
          <p:cNvSpPr txBox="1">
            <a:spLocks noChangeArrowheads="1"/>
          </p:cNvSpPr>
          <p:nvPr/>
        </p:nvSpPr>
        <p:spPr bwMode="auto">
          <a:xfrm>
            <a:off x="304800" y="36677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3"/>
            </a:pPr>
            <a:r>
              <a:rPr lang="en-US" sz="2800" b="0" i="0" dirty="0"/>
              <a:t>The LORD is Redeemer </a:t>
            </a:r>
            <a:r>
              <a:rPr lang="en-US" sz="2800" b="0" i="0" baseline="30000" dirty="0"/>
              <a:t>(3c)</a:t>
            </a:r>
          </a:p>
        </p:txBody>
      </p:sp>
    </p:spTree>
    <p:extLst>
      <p:ext uri="{BB962C8B-B14F-4D97-AF65-F5344CB8AC3E}">
        <p14:creationId xmlns:p14="http://schemas.microsoft.com/office/powerpoint/2010/main" val="383885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1000"/>
                                        <p:tgtEl>
                                          <p:spTgt spid="9">
                                            <p:txEl>
                                              <p:pRg st="0" end="0"/>
                                            </p:txEl>
                                          </p:spTgt>
                                        </p:tgtEl>
                                      </p:cBhvr>
                                    </p:animEffect>
                                  </p:childTnLst>
                                </p:cTn>
                              </p:par>
                            </p:childTnLst>
                          </p:cTn>
                        </p:par>
                        <p:par>
                          <p:cTn id="16" fill="hold">
                            <p:stCondLst>
                              <p:cond delay="2750"/>
                            </p:stCondLst>
                            <p:childTnLst>
                              <p:par>
                                <p:cTn id="17" presetID="10" presetClass="entr" presetSubtype="0" fill="hold" grpId="0"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152400"/>
            <a:ext cx="8991600" cy="3088025"/>
          </a:xfrm>
          <a:prstGeom prst="rect">
            <a:avLst/>
          </a:prstGeom>
          <a:solidFill>
            <a:srgbClr val="966432">
              <a:alpha val="85000"/>
            </a:srgbClr>
          </a:solidFill>
        </p:spPr>
        <p:txBody>
          <a:bodyPr wrap="square" rtlCol="0">
            <a:spAutoFit/>
          </a:bodyPr>
          <a:lstStyle/>
          <a:p>
            <a:pPr algn="ctr"/>
            <a:r>
              <a:rPr lang="en-US" sz="4800" b="1" dirty="0">
                <a:solidFill>
                  <a:schemeClr val="bg1"/>
                </a:solidFill>
              </a:rPr>
              <a:t>Philippians 4:12-13; 4-7</a:t>
            </a:r>
            <a:endParaRPr lang="en-US" sz="1000" b="1" dirty="0">
              <a:solidFill>
                <a:schemeClr val="bg1"/>
              </a:solidFill>
            </a:endParaRPr>
          </a:p>
          <a:p>
            <a:pPr algn="ctr"/>
            <a:endParaRPr lang="en-US" sz="1000" i="1" baseline="30000" dirty="0">
              <a:solidFill>
                <a:schemeClr val="bg1"/>
              </a:solidFill>
            </a:endParaRPr>
          </a:p>
          <a:p>
            <a:pPr algn="just"/>
            <a:r>
              <a:rPr lang="en-US" sz="2800" i="1" dirty="0">
                <a:solidFill>
                  <a:schemeClr val="bg1"/>
                </a:solidFill>
              </a:rPr>
              <a:t>“12 I know how to get along with humble means, and I also know how to live in prosperity; in any and every circumstance I have learned the secret of being filled and going hungry, both of having abundance and suffering need. 13 I can do all things through Him who strengthens me.”</a:t>
            </a:r>
            <a:r>
              <a:rPr lang="en-US" sz="2800" dirty="0">
                <a:solidFill>
                  <a:schemeClr val="bg1"/>
                </a:solidFill>
              </a:rPr>
              <a:t> </a:t>
            </a:r>
          </a:p>
        </p:txBody>
      </p:sp>
      <p:sp>
        <p:nvSpPr>
          <p:cNvPr id="5" name="TextBox 4"/>
          <p:cNvSpPr txBox="1"/>
          <p:nvPr/>
        </p:nvSpPr>
        <p:spPr>
          <a:xfrm>
            <a:off x="76200" y="3657600"/>
            <a:ext cx="8991600" cy="3108543"/>
          </a:xfrm>
          <a:prstGeom prst="rect">
            <a:avLst/>
          </a:prstGeom>
          <a:solidFill>
            <a:srgbClr val="966432">
              <a:alpha val="85000"/>
            </a:srgbClr>
          </a:solidFill>
        </p:spPr>
        <p:txBody>
          <a:bodyPr wrap="square" rtlCol="0">
            <a:spAutoFit/>
          </a:bodyPr>
          <a:lstStyle/>
          <a:p>
            <a:pPr algn="just"/>
            <a:r>
              <a:rPr lang="en-US" sz="2800" i="1" dirty="0">
                <a:solidFill>
                  <a:schemeClr val="bg1"/>
                </a:solidFill>
              </a:rPr>
              <a:t>“4 Rejoice in the Lord always; again I will say, rejoice! 5 Let your gentle spirit be known to all men. The Lord is near. 6 Be anxious for nothing, but in everything by prayer and supplication with thanksgiving let your requests be made known to God. 7 And the peace of God, which surpasses all comprehension, will guard your hearts and your minds in Christ Jesus.”</a:t>
            </a:r>
            <a:r>
              <a:rPr lang="en-US" sz="2800" dirty="0">
                <a:solidFill>
                  <a:schemeClr val="bg1"/>
                </a:solidFill>
              </a:rPr>
              <a:t> </a:t>
            </a:r>
          </a:p>
        </p:txBody>
      </p:sp>
    </p:spTree>
    <p:extLst>
      <p:ext uri="{BB962C8B-B14F-4D97-AF65-F5344CB8AC3E}">
        <p14:creationId xmlns:p14="http://schemas.microsoft.com/office/powerpoint/2010/main" val="418582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304800"/>
            <a:ext cx="8835817" cy="677108"/>
          </a:xfrm>
          <a:prstGeom prst="rect">
            <a:avLst/>
          </a:prstGeom>
          <a:noFill/>
        </p:spPr>
        <p:txBody>
          <a:bodyPr wrap="none" rtlCol="0">
            <a:spAutoFit/>
          </a:bodyPr>
          <a:lstStyle/>
          <a:p>
            <a:r>
              <a:rPr lang="en-US" sz="3800" dirty="0">
                <a:solidFill>
                  <a:schemeClr val="bg1"/>
                </a:solidFill>
              </a:rPr>
              <a:t>II. The </a:t>
            </a:r>
            <a:r>
              <a:rPr lang="en-US" sz="3800" b="1" u="sng" dirty="0">
                <a:solidFill>
                  <a:schemeClr val="bg1"/>
                </a:solidFill>
              </a:rPr>
              <a:t>imperative</a:t>
            </a:r>
            <a:r>
              <a:rPr lang="en-US" sz="3800" dirty="0">
                <a:solidFill>
                  <a:schemeClr val="bg1"/>
                </a:solidFill>
              </a:rPr>
              <a:t> of giving thanks to God </a:t>
            </a:r>
            <a:r>
              <a:rPr lang="en-US" sz="3800" baseline="30000" dirty="0">
                <a:solidFill>
                  <a:schemeClr val="bg1"/>
                </a:solidFill>
              </a:rPr>
              <a:t>(3)</a:t>
            </a:r>
          </a:p>
        </p:txBody>
      </p:sp>
      <p:sp>
        <p:nvSpPr>
          <p:cNvPr id="7" name="TextBox 6"/>
          <p:cNvSpPr txBox="1">
            <a:spLocks noChangeArrowheads="1"/>
          </p:cNvSpPr>
          <p:nvPr/>
        </p:nvSpPr>
        <p:spPr bwMode="auto">
          <a:xfrm>
            <a:off x="304801" y="990600"/>
            <a:ext cx="8534400" cy="1200329"/>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u="sng" dirty="0"/>
              <a:t>Know</a:t>
            </a:r>
            <a:r>
              <a:rPr lang="en-US" sz="2400" b="0" dirty="0"/>
              <a:t> that the Lord Himself is God; It is He who has made us, and not we ourselves; We are His people and the sheep of His pasture.</a:t>
            </a:r>
          </a:p>
        </p:txBody>
      </p:sp>
      <p:sp>
        <p:nvSpPr>
          <p:cNvPr id="8" name="TextBox 7"/>
          <p:cNvSpPr txBox="1">
            <a:spLocks noChangeArrowheads="1"/>
          </p:cNvSpPr>
          <p:nvPr/>
        </p:nvSpPr>
        <p:spPr bwMode="auto">
          <a:xfrm>
            <a:off x="304800" y="23723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The LORD [Yahweh] is God [Elohim] </a:t>
            </a:r>
            <a:r>
              <a:rPr lang="en-US" sz="2800" b="0" i="0" baseline="30000" dirty="0"/>
              <a:t>(3a)</a:t>
            </a:r>
          </a:p>
        </p:txBody>
      </p:sp>
      <p:sp>
        <p:nvSpPr>
          <p:cNvPr id="9" name="TextBox 8"/>
          <p:cNvSpPr txBox="1">
            <a:spLocks noChangeArrowheads="1"/>
          </p:cNvSpPr>
          <p:nvPr/>
        </p:nvSpPr>
        <p:spPr bwMode="auto">
          <a:xfrm>
            <a:off x="304800" y="29819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2"/>
            </a:pPr>
            <a:r>
              <a:rPr lang="en-US" sz="2800" b="0" i="0" dirty="0"/>
              <a:t>The LORD is Creator </a:t>
            </a:r>
            <a:r>
              <a:rPr lang="en-US" sz="2800" b="0" i="0" baseline="30000" dirty="0"/>
              <a:t>(3b)</a:t>
            </a:r>
            <a:endParaRPr lang="en-US" sz="2800" b="0" i="0" dirty="0"/>
          </a:p>
        </p:txBody>
      </p:sp>
      <p:sp>
        <p:nvSpPr>
          <p:cNvPr id="11" name="TextBox 10"/>
          <p:cNvSpPr txBox="1">
            <a:spLocks noChangeArrowheads="1"/>
          </p:cNvSpPr>
          <p:nvPr/>
        </p:nvSpPr>
        <p:spPr bwMode="auto">
          <a:xfrm>
            <a:off x="304800" y="36677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3"/>
            </a:pPr>
            <a:r>
              <a:rPr lang="en-US" sz="2800" b="0" i="0" dirty="0"/>
              <a:t>The LORD is Redeemer </a:t>
            </a:r>
            <a:r>
              <a:rPr lang="en-US" sz="2800" b="0" i="0" baseline="30000" dirty="0"/>
              <a:t>(3c)</a:t>
            </a:r>
          </a:p>
        </p:txBody>
      </p:sp>
    </p:spTree>
    <p:extLst>
      <p:ext uri="{BB962C8B-B14F-4D97-AF65-F5344CB8AC3E}">
        <p14:creationId xmlns:p14="http://schemas.microsoft.com/office/powerpoint/2010/main" val="197484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1000"/>
                                        <p:tgtEl>
                                          <p:spTgt spid="9">
                                            <p:txEl>
                                              <p:pRg st="0" end="0"/>
                                            </p:txEl>
                                          </p:spTgt>
                                        </p:tgtEl>
                                      </p:cBhvr>
                                    </p:animEffect>
                                  </p:childTnLst>
                                </p:cTn>
                              </p:par>
                            </p:childTnLst>
                          </p:cTn>
                        </p:par>
                        <p:par>
                          <p:cTn id="16" fill="hold">
                            <p:stCondLst>
                              <p:cond delay="2750"/>
                            </p:stCondLst>
                            <p:childTnLst>
                              <p:par>
                                <p:cTn id="17" presetID="10" presetClass="entr" presetSubtype="0" fill="hold" grpId="0" nodeType="after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152400"/>
            <a:ext cx="8991600" cy="1569660"/>
          </a:xfrm>
          <a:prstGeom prst="rect">
            <a:avLst/>
          </a:prstGeom>
          <a:solidFill>
            <a:srgbClr val="966432">
              <a:alpha val="85000"/>
            </a:srgbClr>
          </a:solidFill>
        </p:spPr>
        <p:txBody>
          <a:bodyPr wrap="square" rtlCol="0">
            <a:spAutoFit/>
          </a:bodyPr>
          <a:lstStyle/>
          <a:p>
            <a:pPr algn="just"/>
            <a:r>
              <a:rPr lang="en-US" sz="3200" i="1" dirty="0">
                <a:solidFill>
                  <a:schemeClr val="bg1"/>
                </a:solidFill>
              </a:rPr>
              <a:t>Hebrews 13:5</a:t>
            </a:r>
          </a:p>
          <a:p>
            <a:pPr algn="just"/>
            <a:r>
              <a:rPr lang="en-US" sz="3200" i="1" dirty="0">
                <a:solidFill>
                  <a:schemeClr val="bg1"/>
                </a:solidFill>
              </a:rPr>
              <a:t>“…for He Himself has said, ‘I WILL NEVER DESERT YOU, NOR WILL I EVER FORSAKE YOU…’”</a:t>
            </a:r>
            <a:r>
              <a:rPr lang="en-US" sz="3200" dirty="0">
                <a:solidFill>
                  <a:schemeClr val="bg1"/>
                </a:solidFill>
              </a:rPr>
              <a:t> </a:t>
            </a:r>
          </a:p>
        </p:txBody>
      </p:sp>
      <p:sp>
        <p:nvSpPr>
          <p:cNvPr id="5" name="TextBox 4"/>
          <p:cNvSpPr txBox="1"/>
          <p:nvPr/>
        </p:nvSpPr>
        <p:spPr>
          <a:xfrm>
            <a:off x="76200" y="1828800"/>
            <a:ext cx="8991600" cy="1077218"/>
          </a:xfrm>
          <a:prstGeom prst="rect">
            <a:avLst/>
          </a:prstGeom>
          <a:solidFill>
            <a:srgbClr val="966432">
              <a:alpha val="85000"/>
            </a:srgbClr>
          </a:solidFill>
        </p:spPr>
        <p:txBody>
          <a:bodyPr wrap="square" rtlCol="0">
            <a:spAutoFit/>
          </a:bodyPr>
          <a:lstStyle/>
          <a:p>
            <a:pPr algn="just"/>
            <a:r>
              <a:rPr lang="en-US" sz="3200" i="1" dirty="0">
                <a:solidFill>
                  <a:schemeClr val="bg1"/>
                </a:solidFill>
              </a:rPr>
              <a:t>Matthew 28:20</a:t>
            </a:r>
          </a:p>
          <a:p>
            <a:pPr algn="just"/>
            <a:r>
              <a:rPr lang="en-US" sz="3200" i="1" dirty="0">
                <a:solidFill>
                  <a:schemeClr val="bg1"/>
                </a:solidFill>
              </a:rPr>
              <a:t>“And lo, I am with you….always…”</a:t>
            </a:r>
            <a:r>
              <a:rPr lang="en-US" sz="3200" dirty="0">
                <a:solidFill>
                  <a:schemeClr val="bg1"/>
                </a:solidFill>
              </a:rPr>
              <a:t> </a:t>
            </a:r>
          </a:p>
        </p:txBody>
      </p:sp>
      <p:sp>
        <p:nvSpPr>
          <p:cNvPr id="7" name="TextBox 6"/>
          <p:cNvSpPr txBox="1"/>
          <p:nvPr/>
        </p:nvSpPr>
        <p:spPr>
          <a:xfrm>
            <a:off x="76200" y="3124200"/>
            <a:ext cx="8991600" cy="3539430"/>
          </a:xfrm>
          <a:prstGeom prst="rect">
            <a:avLst/>
          </a:prstGeom>
          <a:solidFill>
            <a:srgbClr val="966432">
              <a:alpha val="85000"/>
            </a:srgbClr>
          </a:solidFill>
        </p:spPr>
        <p:txBody>
          <a:bodyPr wrap="square" rtlCol="0">
            <a:spAutoFit/>
          </a:bodyPr>
          <a:lstStyle/>
          <a:p>
            <a:pPr algn="just"/>
            <a:r>
              <a:rPr lang="en-US" sz="3200" i="1" dirty="0">
                <a:solidFill>
                  <a:schemeClr val="bg1"/>
                </a:solidFill>
              </a:rPr>
              <a:t>Romans 8:38-39</a:t>
            </a:r>
          </a:p>
          <a:p>
            <a:pPr algn="just"/>
            <a:r>
              <a:rPr lang="en-US" sz="3200" i="1" dirty="0">
                <a:solidFill>
                  <a:schemeClr val="bg1"/>
                </a:solidFill>
              </a:rPr>
              <a:t>“38 For I am convinced that neither death, nor life, nor angels, nor principalities, nor things present, nor things to come, nor powers, 39 nor height, nor depth, nor any other created thing, will be able to separate us from the love of God, which is in Christ Jesus our Lord.” </a:t>
            </a:r>
            <a:endParaRPr lang="en-US" sz="3200" dirty="0">
              <a:solidFill>
                <a:schemeClr val="bg1"/>
              </a:solidFill>
            </a:endParaRPr>
          </a:p>
        </p:txBody>
      </p:sp>
    </p:spTree>
    <p:extLst>
      <p:ext uri="{BB962C8B-B14F-4D97-AF65-F5344CB8AC3E}">
        <p14:creationId xmlns:p14="http://schemas.microsoft.com/office/powerpoint/2010/main" val="10738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0" y="304800"/>
            <a:ext cx="9539856" cy="677108"/>
          </a:xfrm>
          <a:prstGeom prst="rect">
            <a:avLst/>
          </a:prstGeom>
          <a:noFill/>
        </p:spPr>
        <p:txBody>
          <a:bodyPr wrap="none" rtlCol="0">
            <a:spAutoFit/>
          </a:bodyPr>
          <a:lstStyle/>
          <a:p>
            <a:r>
              <a:rPr lang="en-US" sz="3700" dirty="0">
                <a:solidFill>
                  <a:schemeClr val="bg1"/>
                </a:solidFill>
              </a:rPr>
              <a:t>III. The </a:t>
            </a:r>
            <a:r>
              <a:rPr lang="en-US" sz="3700" b="1" u="sng" dirty="0">
                <a:solidFill>
                  <a:schemeClr val="bg1"/>
                </a:solidFill>
              </a:rPr>
              <a:t>instructions</a:t>
            </a:r>
            <a:r>
              <a:rPr lang="en-US" sz="3700" dirty="0">
                <a:solidFill>
                  <a:schemeClr val="bg1"/>
                </a:solidFill>
              </a:rPr>
              <a:t>  for giving thanks to God </a:t>
            </a:r>
            <a:r>
              <a:rPr lang="en-US" sz="3700" baseline="30000" dirty="0">
                <a:solidFill>
                  <a:schemeClr val="bg1"/>
                </a:solidFill>
              </a:rPr>
              <a:t>(4)</a:t>
            </a:r>
          </a:p>
        </p:txBody>
      </p:sp>
      <p:sp>
        <p:nvSpPr>
          <p:cNvPr id="7" name="TextBox 6"/>
          <p:cNvSpPr txBox="1">
            <a:spLocks noChangeArrowheads="1"/>
          </p:cNvSpPr>
          <p:nvPr/>
        </p:nvSpPr>
        <p:spPr bwMode="auto">
          <a:xfrm>
            <a:off x="304801" y="990600"/>
            <a:ext cx="8534400" cy="830997"/>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u="sng" dirty="0"/>
              <a:t>Enter</a:t>
            </a:r>
            <a:r>
              <a:rPr lang="en-US" sz="2400" b="0" dirty="0"/>
              <a:t> His gates with thanksgiving And His courts with praise. </a:t>
            </a:r>
            <a:r>
              <a:rPr lang="en-US" sz="2400" u="sng" dirty="0"/>
              <a:t>Give thanks </a:t>
            </a:r>
            <a:r>
              <a:rPr lang="en-US" sz="2400" b="0" dirty="0"/>
              <a:t>to Him, </a:t>
            </a:r>
            <a:r>
              <a:rPr lang="en-US" sz="2400" u="sng" dirty="0"/>
              <a:t>bless</a:t>
            </a:r>
            <a:r>
              <a:rPr lang="en-US" sz="2400" b="0" dirty="0"/>
              <a:t> His name. </a:t>
            </a:r>
          </a:p>
        </p:txBody>
      </p:sp>
      <p:sp>
        <p:nvSpPr>
          <p:cNvPr id="8" name="TextBox 7"/>
          <p:cNvSpPr txBox="1">
            <a:spLocks noChangeArrowheads="1"/>
          </p:cNvSpPr>
          <p:nvPr/>
        </p:nvSpPr>
        <p:spPr bwMode="auto">
          <a:xfrm>
            <a:off x="304800" y="21336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Enter His gates with thanksgiving </a:t>
            </a:r>
            <a:r>
              <a:rPr lang="en-US" sz="2800" b="0" i="0" baseline="30000" dirty="0"/>
              <a:t>(4a)</a:t>
            </a:r>
          </a:p>
        </p:txBody>
      </p:sp>
      <p:sp>
        <p:nvSpPr>
          <p:cNvPr id="9" name="TextBox 8"/>
          <p:cNvSpPr txBox="1">
            <a:spLocks noChangeArrowheads="1"/>
          </p:cNvSpPr>
          <p:nvPr/>
        </p:nvSpPr>
        <p:spPr bwMode="auto">
          <a:xfrm>
            <a:off x="304800" y="28194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2"/>
            </a:pPr>
            <a:r>
              <a:rPr lang="en-US" sz="2800" b="0" i="0" dirty="0"/>
              <a:t>Give thanks to Him </a:t>
            </a:r>
            <a:r>
              <a:rPr lang="en-US" sz="2800" b="0" i="0" baseline="30000" dirty="0"/>
              <a:t>(4b)</a:t>
            </a:r>
            <a:endParaRPr lang="en-US" sz="2800" b="0" i="0" dirty="0"/>
          </a:p>
        </p:txBody>
      </p:sp>
      <p:sp>
        <p:nvSpPr>
          <p:cNvPr id="11" name="TextBox 10"/>
          <p:cNvSpPr txBox="1">
            <a:spLocks noChangeArrowheads="1"/>
          </p:cNvSpPr>
          <p:nvPr/>
        </p:nvSpPr>
        <p:spPr bwMode="auto">
          <a:xfrm>
            <a:off x="304800" y="36677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3"/>
            </a:pPr>
            <a:r>
              <a:rPr lang="en-US" sz="2800" b="0" i="0" dirty="0"/>
              <a:t>Bless His name </a:t>
            </a:r>
            <a:r>
              <a:rPr lang="en-US" sz="2800" b="0" i="0" baseline="30000" dirty="0"/>
              <a:t>(4c)</a:t>
            </a:r>
          </a:p>
        </p:txBody>
      </p:sp>
    </p:spTree>
    <p:extLst>
      <p:ext uri="{BB962C8B-B14F-4D97-AF65-F5344CB8AC3E}">
        <p14:creationId xmlns:p14="http://schemas.microsoft.com/office/powerpoint/2010/main" val="1565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0" y="304800"/>
            <a:ext cx="8872750" cy="661720"/>
          </a:xfrm>
          <a:prstGeom prst="rect">
            <a:avLst/>
          </a:prstGeom>
          <a:noFill/>
        </p:spPr>
        <p:txBody>
          <a:bodyPr wrap="none" rtlCol="0">
            <a:spAutoFit/>
          </a:bodyPr>
          <a:lstStyle/>
          <a:p>
            <a:r>
              <a:rPr lang="en-US" sz="3700" dirty="0">
                <a:solidFill>
                  <a:schemeClr val="bg1"/>
                </a:solidFill>
              </a:rPr>
              <a:t>IV. The </a:t>
            </a:r>
            <a:r>
              <a:rPr lang="en-US" sz="3700" b="1" u="sng" dirty="0">
                <a:solidFill>
                  <a:schemeClr val="bg1"/>
                </a:solidFill>
              </a:rPr>
              <a:t>inspiration</a:t>
            </a:r>
            <a:r>
              <a:rPr lang="en-US" sz="3700" dirty="0">
                <a:solidFill>
                  <a:schemeClr val="bg1"/>
                </a:solidFill>
              </a:rPr>
              <a:t> for giving thanks to God </a:t>
            </a:r>
            <a:r>
              <a:rPr lang="en-US" sz="3700" baseline="30000" dirty="0">
                <a:solidFill>
                  <a:schemeClr val="bg1"/>
                </a:solidFill>
              </a:rPr>
              <a:t>(5)</a:t>
            </a:r>
          </a:p>
        </p:txBody>
      </p:sp>
      <p:sp>
        <p:nvSpPr>
          <p:cNvPr id="7" name="TextBox 6"/>
          <p:cNvSpPr txBox="1">
            <a:spLocks noChangeArrowheads="1"/>
          </p:cNvSpPr>
          <p:nvPr/>
        </p:nvSpPr>
        <p:spPr bwMode="auto">
          <a:xfrm>
            <a:off x="304801" y="990600"/>
            <a:ext cx="8534400" cy="830997"/>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b="0" dirty="0"/>
              <a:t>For the Lord is good; His </a:t>
            </a:r>
            <a:r>
              <a:rPr lang="en-US" sz="2400" b="0" dirty="0" err="1"/>
              <a:t>lovingkindness</a:t>
            </a:r>
            <a:r>
              <a:rPr lang="en-US" sz="2400" b="0" dirty="0"/>
              <a:t> is everlasting And His faithfulness to all generations.</a:t>
            </a:r>
          </a:p>
        </p:txBody>
      </p:sp>
      <p:sp>
        <p:nvSpPr>
          <p:cNvPr id="8" name="TextBox 7"/>
          <p:cNvSpPr txBox="1">
            <a:spLocks noChangeArrowheads="1"/>
          </p:cNvSpPr>
          <p:nvPr/>
        </p:nvSpPr>
        <p:spPr bwMode="auto">
          <a:xfrm>
            <a:off x="304800" y="21336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The LORD is Good </a:t>
            </a:r>
            <a:r>
              <a:rPr lang="en-US" sz="2800" b="0" i="0" baseline="30000" dirty="0"/>
              <a:t>(5a)</a:t>
            </a:r>
          </a:p>
        </p:txBody>
      </p:sp>
      <p:sp>
        <p:nvSpPr>
          <p:cNvPr id="9" name="TextBox 8"/>
          <p:cNvSpPr txBox="1">
            <a:spLocks noChangeArrowheads="1"/>
          </p:cNvSpPr>
          <p:nvPr/>
        </p:nvSpPr>
        <p:spPr bwMode="auto">
          <a:xfrm>
            <a:off x="304800" y="28194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2"/>
            </a:pPr>
            <a:r>
              <a:rPr lang="en-US" sz="2800" b="0" i="0" dirty="0"/>
              <a:t>The LORD is loving </a:t>
            </a:r>
            <a:r>
              <a:rPr lang="en-US" sz="2800" b="0" i="0" baseline="30000" dirty="0"/>
              <a:t>(5b)</a:t>
            </a:r>
            <a:endParaRPr lang="en-US" sz="2800" b="0" i="0" dirty="0"/>
          </a:p>
        </p:txBody>
      </p:sp>
      <p:sp>
        <p:nvSpPr>
          <p:cNvPr id="11" name="TextBox 10"/>
          <p:cNvSpPr txBox="1">
            <a:spLocks noChangeArrowheads="1"/>
          </p:cNvSpPr>
          <p:nvPr/>
        </p:nvSpPr>
        <p:spPr bwMode="auto">
          <a:xfrm>
            <a:off x="304800" y="366778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Font typeface="+mj-lt"/>
              <a:buAutoNum type="alphaUcPeriod" startAt="3"/>
            </a:pPr>
            <a:r>
              <a:rPr lang="en-US" sz="2800" b="0" i="0" dirty="0"/>
              <a:t>The LORD is faithful </a:t>
            </a:r>
            <a:r>
              <a:rPr lang="en-US" sz="2800" b="0" i="0" baseline="30000" dirty="0"/>
              <a:t>(5c)</a:t>
            </a:r>
          </a:p>
        </p:txBody>
      </p:sp>
    </p:spTree>
    <p:extLst>
      <p:ext uri="{BB962C8B-B14F-4D97-AF65-F5344CB8AC3E}">
        <p14:creationId xmlns:p14="http://schemas.microsoft.com/office/powerpoint/2010/main" val="192260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5591274"/>
          </a:xfrm>
          <a:prstGeom prst="rect">
            <a:avLst/>
          </a:prstGeom>
          <a:solidFill>
            <a:srgbClr val="966432">
              <a:alpha val="85000"/>
            </a:srgbClr>
          </a:solidFill>
        </p:spPr>
        <p:txBody>
          <a:bodyPr wrap="square" rtlCol="0">
            <a:spAutoFit/>
          </a:bodyPr>
          <a:lstStyle/>
          <a:p>
            <a:pPr algn="ctr"/>
            <a:r>
              <a:rPr lang="en-US" sz="4800" b="1" dirty="0">
                <a:solidFill>
                  <a:schemeClr val="bg1"/>
                </a:solidFill>
              </a:rPr>
              <a:t>Psalm 100</a:t>
            </a:r>
          </a:p>
          <a:p>
            <a:pPr algn="ctr"/>
            <a:r>
              <a:rPr lang="en-US" sz="3200" i="1" baseline="30000" dirty="0">
                <a:solidFill>
                  <a:schemeClr val="bg1"/>
                </a:solidFill>
              </a:rPr>
              <a:t>A Psalm for Thanksgiving</a:t>
            </a:r>
          </a:p>
          <a:p>
            <a:pPr algn="just"/>
            <a:r>
              <a:rPr lang="en-US" sz="3200" i="1" dirty="0">
                <a:solidFill>
                  <a:schemeClr val="bg1"/>
                </a:solidFill>
              </a:rPr>
              <a:t>1 Shout joyfully to the Lord, all the earth. 2 Serve the Lord with gladness; Come before Him with joyful singing. 3 Know that the Lord Himself is God; It is He who has made us, and not we ourselves; We are His people and the sheep of His pasture. 4 Enter His gates with thanksgiving And His courts with praise. Give thanks to Him, bless His name. 5 For the Lord is good; His </a:t>
            </a:r>
            <a:r>
              <a:rPr lang="en-US" sz="3200" i="1" dirty="0" err="1">
                <a:solidFill>
                  <a:schemeClr val="bg1"/>
                </a:solidFill>
              </a:rPr>
              <a:t>lovingkindness</a:t>
            </a:r>
            <a:r>
              <a:rPr lang="en-US" sz="3200" i="1" dirty="0">
                <a:solidFill>
                  <a:schemeClr val="bg1"/>
                </a:solidFill>
              </a:rPr>
              <a:t> is everlasting And His faithfulness to all generations.</a:t>
            </a:r>
            <a:endParaRPr lang="en-US" sz="4800" dirty="0"/>
          </a:p>
        </p:txBody>
      </p:sp>
    </p:spTree>
    <p:extLst>
      <p:ext uri="{BB962C8B-B14F-4D97-AF65-F5344CB8AC3E}">
        <p14:creationId xmlns:p14="http://schemas.microsoft.com/office/powerpoint/2010/main" val="97579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5970865"/>
          </a:xfrm>
          <a:prstGeom prst="rect">
            <a:avLst/>
          </a:prstGeom>
          <a:solidFill>
            <a:srgbClr val="966432">
              <a:alpha val="85000"/>
            </a:srgbClr>
          </a:solidFill>
        </p:spPr>
        <p:txBody>
          <a:bodyPr wrap="square" rtlCol="0">
            <a:spAutoFit/>
          </a:bodyPr>
          <a:lstStyle/>
          <a:p>
            <a:pPr algn="ctr"/>
            <a:r>
              <a:rPr lang="en-US" sz="4800" b="1" dirty="0">
                <a:solidFill>
                  <a:schemeClr val="bg1"/>
                </a:solidFill>
              </a:rPr>
              <a:t>Thanksgiving Day</a:t>
            </a:r>
            <a:endParaRPr lang="en-US" sz="1000" b="1" dirty="0">
              <a:solidFill>
                <a:schemeClr val="bg1"/>
              </a:solidFill>
            </a:endParaRPr>
          </a:p>
          <a:p>
            <a:pPr algn="ctr"/>
            <a:endParaRPr lang="en-US" sz="1000" b="1" dirty="0">
              <a:solidFill>
                <a:schemeClr val="bg1"/>
              </a:solidFill>
            </a:endParaRPr>
          </a:p>
          <a:p>
            <a:pPr marL="571500" indent="-571500" algn="just">
              <a:buFont typeface="Wingdings" panose="05000000000000000000" pitchFamily="2" charset="2"/>
              <a:buChar char="§"/>
            </a:pPr>
            <a:r>
              <a:rPr lang="en-US" sz="3600" dirty="0">
                <a:solidFill>
                  <a:schemeClr val="bg1"/>
                </a:solidFill>
              </a:rPr>
              <a:t>The First Thanksgiving Day in America - December 13, 1621 (Pilgrims second winter)</a:t>
            </a:r>
          </a:p>
          <a:p>
            <a:pPr marL="571500" indent="-571500" algn="just">
              <a:buFont typeface="Wingdings" panose="05000000000000000000" pitchFamily="2" charset="2"/>
              <a:buChar char="§"/>
            </a:pPr>
            <a:r>
              <a:rPr lang="en-US" sz="3600" dirty="0">
                <a:solidFill>
                  <a:schemeClr val="bg1"/>
                </a:solidFill>
              </a:rPr>
              <a:t>1863 Abraham Lincoln set aside the last Thursday of November as a national day of Thanksgiving to God</a:t>
            </a:r>
          </a:p>
          <a:p>
            <a:pPr marL="571500" indent="-571500" algn="just">
              <a:buFont typeface="Wingdings" panose="05000000000000000000" pitchFamily="2" charset="2"/>
              <a:buChar char="§"/>
            </a:pPr>
            <a:r>
              <a:rPr lang="en-US" sz="3600" dirty="0">
                <a:solidFill>
                  <a:schemeClr val="bg1"/>
                </a:solidFill>
              </a:rPr>
              <a:t>1941 Congress established the “fourth Thursday of November” as Thanksgiving Day and declared it a legal holiday.</a:t>
            </a:r>
          </a:p>
          <a:p>
            <a:pPr algn="just"/>
            <a:endParaRPr lang="en-US" sz="3600" dirty="0">
              <a:solidFill>
                <a:schemeClr val="bg1"/>
              </a:solidFill>
            </a:endParaRPr>
          </a:p>
        </p:txBody>
      </p:sp>
    </p:spTree>
    <p:extLst>
      <p:ext uri="{BB962C8B-B14F-4D97-AF65-F5344CB8AC3E}">
        <p14:creationId xmlns:p14="http://schemas.microsoft.com/office/powerpoint/2010/main" val="388628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75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750"/>
                                        <p:tgtEl>
                                          <p:spTgt spid="6">
                                            <p:txEl>
                                              <p:pRg st="0" end="0"/>
                                            </p:txEl>
                                          </p:spTgt>
                                        </p:tgtEl>
                                      </p:cBhvr>
                                    </p:animEffect>
                                  </p:childTnLst>
                                </p:cTn>
                              </p:par>
                            </p:childTnLst>
                          </p:cTn>
                        </p:par>
                        <p:par>
                          <p:cTn id="11" fill="hold">
                            <p:stCondLst>
                              <p:cond delay="1750"/>
                            </p:stCondLst>
                            <p:childTnLst>
                              <p:par>
                                <p:cTn id="12" presetID="10" presetClass="entr" presetSubtype="0" fill="hold" grpId="0" nodeType="afterEffect">
                                  <p:stCondLst>
                                    <p:cond delay="75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75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75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7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04800" y="1828800"/>
            <a:ext cx="8610600" cy="2308324"/>
          </a:xfrm>
          <a:prstGeom prst="rect">
            <a:avLst/>
          </a:prstGeom>
          <a:solidFill>
            <a:srgbClr val="966432">
              <a:alpha val="75000"/>
            </a:srgbClr>
          </a:solidFill>
        </p:spPr>
        <p:txBody>
          <a:bodyPr wrap="square" rtlCol="0">
            <a:spAutoFit/>
          </a:bodyPr>
          <a:lstStyle/>
          <a:p>
            <a:pPr algn="ctr"/>
            <a:r>
              <a:rPr lang="en-US" sz="4800" b="1" dirty="0">
                <a:solidFill>
                  <a:schemeClr val="bg1"/>
                </a:solidFill>
              </a:rPr>
              <a:t>The Precious Practice</a:t>
            </a:r>
          </a:p>
          <a:p>
            <a:pPr algn="ctr"/>
            <a:r>
              <a:rPr lang="en-US" sz="4800" b="1" dirty="0">
                <a:solidFill>
                  <a:schemeClr val="bg1"/>
                </a:solidFill>
              </a:rPr>
              <a:t>of Praising the Lord</a:t>
            </a:r>
          </a:p>
          <a:p>
            <a:pPr algn="ctr"/>
            <a:r>
              <a:rPr lang="en-US" sz="4800" dirty="0">
                <a:solidFill>
                  <a:schemeClr val="bg1"/>
                </a:solidFill>
              </a:rPr>
              <a:t>Psalm 100</a:t>
            </a:r>
          </a:p>
        </p:txBody>
      </p:sp>
    </p:spTree>
    <p:extLst>
      <p:ext uri="{BB962C8B-B14F-4D97-AF65-F5344CB8AC3E}">
        <p14:creationId xmlns:p14="http://schemas.microsoft.com/office/powerpoint/2010/main" val="67870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2646878"/>
          </a:xfrm>
          <a:prstGeom prst="rect">
            <a:avLst/>
          </a:prstGeom>
          <a:solidFill>
            <a:srgbClr val="966432">
              <a:alpha val="85000"/>
            </a:srgbClr>
          </a:solidFill>
        </p:spPr>
        <p:txBody>
          <a:bodyPr wrap="square" rtlCol="0">
            <a:spAutoFit/>
          </a:bodyPr>
          <a:lstStyle/>
          <a:p>
            <a:pPr algn="ctr"/>
            <a:r>
              <a:rPr lang="en-US" sz="4800" b="1" dirty="0">
                <a:solidFill>
                  <a:schemeClr val="bg1"/>
                </a:solidFill>
              </a:rPr>
              <a:t>1 Thessalonians 5:16-18</a:t>
            </a:r>
            <a:endParaRPr lang="en-US" sz="1000" b="1" dirty="0">
              <a:solidFill>
                <a:schemeClr val="bg1"/>
              </a:solidFill>
            </a:endParaRPr>
          </a:p>
          <a:p>
            <a:pPr algn="ctr"/>
            <a:endParaRPr lang="en-US" sz="1000" b="1" dirty="0">
              <a:solidFill>
                <a:schemeClr val="bg1"/>
              </a:solidFill>
            </a:endParaRPr>
          </a:p>
          <a:p>
            <a:pPr algn="just"/>
            <a:r>
              <a:rPr lang="en-US" sz="3600" i="1" dirty="0">
                <a:solidFill>
                  <a:schemeClr val="bg1"/>
                </a:solidFill>
              </a:rPr>
              <a:t>“16 Rejoice always; 17 pray without ceasing; [and] 18 in everything give thanks; for this is God's will for you in Christ Jesus.”</a:t>
            </a:r>
            <a:r>
              <a:rPr lang="en-US" sz="3600" dirty="0">
                <a:solidFill>
                  <a:schemeClr val="bg1"/>
                </a:solidFill>
              </a:rPr>
              <a:t> </a:t>
            </a:r>
          </a:p>
        </p:txBody>
      </p:sp>
    </p:spTree>
    <p:extLst>
      <p:ext uri="{BB962C8B-B14F-4D97-AF65-F5344CB8AC3E}">
        <p14:creationId xmlns:p14="http://schemas.microsoft.com/office/powerpoint/2010/main" val="233614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5591274"/>
          </a:xfrm>
          <a:prstGeom prst="rect">
            <a:avLst/>
          </a:prstGeom>
          <a:solidFill>
            <a:srgbClr val="966432">
              <a:alpha val="85000"/>
            </a:srgbClr>
          </a:solidFill>
        </p:spPr>
        <p:txBody>
          <a:bodyPr wrap="square" rtlCol="0">
            <a:spAutoFit/>
          </a:bodyPr>
          <a:lstStyle/>
          <a:p>
            <a:pPr algn="ctr"/>
            <a:r>
              <a:rPr lang="en-US" sz="4800" b="1" dirty="0">
                <a:solidFill>
                  <a:schemeClr val="bg1"/>
                </a:solidFill>
              </a:rPr>
              <a:t>Psalm 100</a:t>
            </a:r>
          </a:p>
          <a:p>
            <a:pPr algn="ctr"/>
            <a:r>
              <a:rPr lang="en-US" sz="3200" i="1" baseline="30000" dirty="0">
                <a:solidFill>
                  <a:schemeClr val="bg1"/>
                </a:solidFill>
              </a:rPr>
              <a:t>A Psalm for Thanksgiving</a:t>
            </a:r>
          </a:p>
          <a:p>
            <a:pPr algn="just"/>
            <a:r>
              <a:rPr lang="en-US" sz="3200" i="1" dirty="0">
                <a:solidFill>
                  <a:schemeClr val="bg1"/>
                </a:solidFill>
              </a:rPr>
              <a:t>1 Shout joyfully to the Lord, all the earth. 2 Serve the Lord with gladness; Come before Him with joyful singing. 3 Know that the Lord Himself is God; It is He who has made us, and not we ourselves; We are His people and the sheep of His pasture. 4 Enter His gates with thanksgiving And His courts with praise. Give thanks to Him, bless His name. 5 For the Lord is good; His </a:t>
            </a:r>
            <a:r>
              <a:rPr lang="en-US" sz="3200" i="1" dirty="0" err="1">
                <a:solidFill>
                  <a:schemeClr val="bg1"/>
                </a:solidFill>
              </a:rPr>
              <a:t>lovingkindness</a:t>
            </a:r>
            <a:r>
              <a:rPr lang="en-US" sz="3200" i="1" dirty="0">
                <a:solidFill>
                  <a:schemeClr val="bg1"/>
                </a:solidFill>
              </a:rPr>
              <a:t> is everlasting And His faithfulness to all generations.</a:t>
            </a:r>
            <a:endParaRPr lang="en-US" sz="4800" dirty="0"/>
          </a:p>
        </p:txBody>
      </p:sp>
    </p:spTree>
    <p:extLst>
      <p:ext uri="{BB962C8B-B14F-4D97-AF65-F5344CB8AC3E}">
        <p14:creationId xmlns:p14="http://schemas.microsoft.com/office/powerpoint/2010/main" val="423096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3016210"/>
          </a:xfrm>
          <a:prstGeom prst="rect">
            <a:avLst/>
          </a:prstGeom>
          <a:solidFill>
            <a:srgbClr val="966432">
              <a:alpha val="85000"/>
            </a:srgbClr>
          </a:solidFill>
        </p:spPr>
        <p:txBody>
          <a:bodyPr wrap="square" rtlCol="0">
            <a:spAutoFit/>
          </a:bodyPr>
          <a:lstStyle/>
          <a:p>
            <a:pPr algn="ctr"/>
            <a:r>
              <a:rPr lang="en-US" sz="4800" b="1" dirty="0">
                <a:solidFill>
                  <a:schemeClr val="bg1"/>
                </a:solidFill>
              </a:rPr>
              <a:t>Big Idea</a:t>
            </a:r>
            <a:endParaRPr lang="en-US" sz="1000" b="1" dirty="0">
              <a:solidFill>
                <a:schemeClr val="bg1"/>
              </a:solidFill>
            </a:endParaRPr>
          </a:p>
          <a:p>
            <a:pPr algn="ctr"/>
            <a:endParaRPr lang="en-US" sz="1000" b="1" dirty="0">
              <a:solidFill>
                <a:schemeClr val="bg1"/>
              </a:solidFill>
            </a:endParaRPr>
          </a:p>
          <a:p>
            <a:pPr algn="just"/>
            <a:r>
              <a:rPr lang="en-US" sz="4400" b="1" i="1" dirty="0">
                <a:solidFill>
                  <a:schemeClr val="bg1"/>
                </a:solidFill>
              </a:rPr>
              <a:t>“It is the duty of God’s people to give thanks to the Lord for who He is and what He has done.”</a:t>
            </a:r>
            <a:r>
              <a:rPr lang="en-US" sz="4400" dirty="0">
                <a:solidFill>
                  <a:schemeClr val="bg1"/>
                </a:solidFill>
              </a:rPr>
              <a:t> </a:t>
            </a:r>
          </a:p>
        </p:txBody>
      </p:sp>
    </p:spTree>
    <p:extLst>
      <p:ext uri="{BB962C8B-B14F-4D97-AF65-F5344CB8AC3E}">
        <p14:creationId xmlns:p14="http://schemas.microsoft.com/office/powerpoint/2010/main" val="374937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6022161"/>
          </a:xfrm>
          <a:prstGeom prst="rect">
            <a:avLst/>
          </a:prstGeom>
          <a:solidFill>
            <a:srgbClr val="966432">
              <a:alpha val="85000"/>
            </a:srgbClr>
          </a:solidFill>
        </p:spPr>
        <p:txBody>
          <a:bodyPr wrap="square" rtlCol="0">
            <a:spAutoFit/>
          </a:bodyPr>
          <a:lstStyle/>
          <a:p>
            <a:pPr algn="ctr"/>
            <a:r>
              <a:rPr lang="en-US" sz="4800" b="1" dirty="0">
                <a:solidFill>
                  <a:schemeClr val="bg1"/>
                </a:solidFill>
              </a:rPr>
              <a:t>Psalm 100</a:t>
            </a:r>
          </a:p>
          <a:p>
            <a:pPr algn="ctr"/>
            <a:r>
              <a:rPr lang="en-US" sz="3200" i="1" baseline="30000" dirty="0">
                <a:solidFill>
                  <a:schemeClr val="bg1"/>
                </a:solidFill>
              </a:rPr>
              <a:t>The VERBS of the Text</a:t>
            </a:r>
          </a:p>
          <a:p>
            <a:r>
              <a:rPr lang="en-US" sz="3200" dirty="0">
                <a:solidFill>
                  <a:schemeClr val="bg1"/>
                </a:solidFill>
              </a:rPr>
              <a:t>We must…</a:t>
            </a:r>
          </a:p>
          <a:p>
            <a:pPr algn="ctr"/>
            <a:r>
              <a:rPr lang="en-US" sz="3600" b="1" u="sng" dirty="0">
                <a:solidFill>
                  <a:schemeClr val="bg1"/>
                </a:solidFill>
              </a:rPr>
              <a:t>shout</a:t>
            </a:r>
            <a:r>
              <a:rPr lang="en-US" sz="3600" dirty="0">
                <a:solidFill>
                  <a:schemeClr val="bg1"/>
                </a:solidFill>
              </a:rPr>
              <a:t> joyfully (1); </a:t>
            </a:r>
          </a:p>
          <a:p>
            <a:pPr algn="ctr"/>
            <a:r>
              <a:rPr lang="en-US" sz="3600" b="1" u="sng" dirty="0">
                <a:solidFill>
                  <a:schemeClr val="bg1"/>
                </a:solidFill>
              </a:rPr>
              <a:t>serve</a:t>
            </a:r>
            <a:r>
              <a:rPr lang="en-US" sz="3600" dirty="0">
                <a:solidFill>
                  <a:schemeClr val="bg1"/>
                </a:solidFill>
              </a:rPr>
              <a:t> gladly (2a); </a:t>
            </a:r>
          </a:p>
          <a:p>
            <a:pPr algn="ctr"/>
            <a:r>
              <a:rPr lang="en-US" sz="3600" b="1" u="sng" dirty="0">
                <a:solidFill>
                  <a:schemeClr val="bg1"/>
                </a:solidFill>
              </a:rPr>
              <a:t>come</a:t>
            </a:r>
            <a:r>
              <a:rPr lang="en-US" sz="3600" dirty="0">
                <a:solidFill>
                  <a:schemeClr val="bg1"/>
                </a:solidFill>
              </a:rPr>
              <a:t> expressively (2b); </a:t>
            </a:r>
          </a:p>
          <a:p>
            <a:pPr algn="ctr"/>
            <a:r>
              <a:rPr lang="en-US" sz="3600" b="1" u="sng" dirty="0">
                <a:solidFill>
                  <a:schemeClr val="bg1"/>
                </a:solidFill>
              </a:rPr>
              <a:t>know</a:t>
            </a:r>
            <a:r>
              <a:rPr lang="en-US" sz="3600" dirty="0">
                <a:solidFill>
                  <a:schemeClr val="bg1"/>
                </a:solidFill>
              </a:rPr>
              <a:t> definitively (3); </a:t>
            </a:r>
          </a:p>
          <a:p>
            <a:pPr algn="ctr"/>
            <a:r>
              <a:rPr lang="en-US" sz="3600" b="1" u="sng" dirty="0">
                <a:solidFill>
                  <a:schemeClr val="bg1"/>
                </a:solidFill>
              </a:rPr>
              <a:t>enter</a:t>
            </a:r>
            <a:r>
              <a:rPr lang="en-US" sz="3600" dirty="0">
                <a:solidFill>
                  <a:schemeClr val="bg1"/>
                </a:solidFill>
              </a:rPr>
              <a:t> thankfully (4a); </a:t>
            </a:r>
          </a:p>
          <a:p>
            <a:pPr algn="ctr"/>
            <a:r>
              <a:rPr lang="en-US" sz="3600" b="1" u="sng" dirty="0">
                <a:solidFill>
                  <a:schemeClr val="bg1"/>
                </a:solidFill>
              </a:rPr>
              <a:t>give thanks </a:t>
            </a:r>
            <a:r>
              <a:rPr lang="en-US" sz="3600" dirty="0">
                <a:solidFill>
                  <a:schemeClr val="bg1"/>
                </a:solidFill>
              </a:rPr>
              <a:t>specifically (4b); </a:t>
            </a:r>
          </a:p>
          <a:p>
            <a:pPr algn="ctr"/>
            <a:r>
              <a:rPr lang="en-US" sz="3600" dirty="0">
                <a:solidFill>
                  <a:schemeClr val="bg1"/>
                </a:solidFill>
              </a:rPr>
              <a:t>and </a:t>
            </a:r>
            <a:r>
              <a:rPr lang="en-US" sz="3600" b="1" u="sng" dirty="0">
                <a:solidFill>
                  <a:schemeClr val="bg1"/>
                </a:solidFill>
              </a:rPr>
              <a:t>bless</a:t>
            </a:r>
            <a:r>
              <a:rPr lang="en-US" sz="3600" dirty="0">
                <a:solidFill>
                  <a:schemeClr val="bg1"/>
                </a:solidFill>
              </a:rPr>
              <a:t> exclusively (4c)</a:t>
            </a:r>
          </a:p>
          <a:p>
            <a:pPr algn="ctr"/>
            <a:endParaRPr lang="en-US" sz="3200" dirty="0">
              <a:solidFill>
                <a:schemeClr val="bg1"/>
              </a:solidFill>
            </a:endParaRPr>
          </a:p>
        </p:txBody>
      </p:sp>
    </p:spTree>
    <p:extLst>
      <p:ext uri="{BB962C8B-B14F-4D97-AF65-F5344CB8AC3E}">
        <p14:creationId xmlns:p14="http://schemas.microsoft.com/office/powerpoint/2010/main" val="317294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5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500"/>
                                        <p:tgtEl>
                                          <p:spTgt spid="6">
                                            <p:txEl>
                                              <p:pRg st="1" end="1"/>
                                            </p:txEl>
                                          </p:spTgt>
                                        </p:tgtEl>
                                      </p:cBhvr>
                                    </p:animEffect>
                                  </p:childTnLst>
                                </p:cTn>
                              </p:par>
                            </p:childTnLst>
                          </p:cTn>
                        </p:par>
                        <p:par>
                          <p:cTn id="14" fill="hold">
                            <p:stCondLst>
                              <p:cond delay="1500"/>
                            </p:stCondLst>
                            <p:childTnLst>
                              <p:par>
                                <p:cTn id="15" presetID="10" presetClass="entr" presetSubtype="0" fill="hold" grpId="0" nodeType="afterEffect">
                                  <p:stCondLst>
                                    <p:cond delay="175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250"/>
                                        <p:tgtEl>
                                          <p:spTgt spid="6">
                                            <p:txEl>
                                              <p:pRg st="2" end="2"/>
                                            </p:txEl>
                                          </p:spTgt>
                                        </p:tgtEl>
                                      </p:cBhvr>
                                    </p:animEffect>
                                  </p:childTnLst>
                                </p:cTn>
                              </p:par>
                            </p:childTnLst>
                          </p:cTn>
                        </p:par>
                        <p:par>
                          <p:cTn id="18" fill="hold">
                            <p:stCondLst>
                              <p:cond delay="4500"/>
                            </p:stCondLst>
                            <p:childTnLst>
                              <p:par>
                                <p:cTn id="19" presetID="10" presetClass="entr" presetSubtype="0" fill="hold" grpId="0" nodeType="afterEffect">
                                  <p:stCondLst>
                                    <p:cond delay="25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500"/>
                                        <p:tgtEl>
                                          <p:spTgt spid="6">
                                            <p:txEl>
                                              <p:pRg st="3" end="3"/>
                                            </p:txEl>
                                          </p:spTgt>
                                        </p:tgtEl>
                                      </p:cBhvr>
                                    </p:animEffect>
                                  </p:childTnLst>
                                </p:cTn>
                              </p:par>
                            </p:childTnLst>
                          </p:cTn>
                        </p:par>
                        <p:par>
                          <p:cTn id="22" fill="hold">
                            <p:stCondLst>
                              <p:cond delay="6250"/>
                            </p:stCondLst>
                            <p:childTnLst>
                              <p:par>
                                <p:cTn id="23" presetID="10" presetClass="entr" presetSubtype="0" fill="hold" grpId="0" nodeType="afterEffect">
                                  <p:stCondLst>
                                    <p:cond delay="25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1500"/>
                                        <p:tgtEl>
                                          <p:spTgt spid="6">
                                            <p:txEl>
                                              <p:pRg st="4" end="4"/>
                                            </p:txEl>
                                          </p:spTgt>
                                        </p:tgtEl>
                                      </p:cBhvr>
                                    </p:animEffect>
                                  </p:childTnLst>
                                </p:cTn>
                              </p:par>
                            </p:childTnLst>
                          </p:cTn>
                        </p:par>
                        <p:par>
                          <p:cTn id="26" fill="hold">
                            <p:stCondLst>
                              <p:cond delay="8000"/>
                            </p:stCondLst>
                            <p:childTnLst>
                              <p:par>
                                <p:cTn id="27" presetID="10" presetClass="entr" presetSubtype="0" fill="hold" grpId="0" nodeType="afterEffect">
                                  <p:stCondLst>
                                    <p:cond delay="25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1500"/>
                                        <p:tgtEl>
                                          <p:spTgt spid="6">
                                            <p:txEl>
                                              <p:pRg st="5" end="5"/>
                                            </p:txEl>
                                          </p:spTgt>
                                        </p:tgtEl>
                                      </p:cBhvr>
                                    </p:animEffect>
                                  </p:childTnLst>
                                </p:cTn>
                              </p:par>
                            </p:childTnLst>
                          </p:cTn>
                        </p:par>
                        <p:par>
                          <p:cTn id="30" fill="hold">
                            <p:stCondLst>
                              <p:cond delay="9750"/>
                            </p:stCondLst>
                            <p:childTnLst>
                              <p:par>
                                <p:cTn id="31" presetID="10" presetClass="entr" presetSubtype="0" fill="hold" grpId="0" nodeType="afterEffect">
                                  <p:stCondLst>
                                    <p:cond delay="25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1500"/>
                                        <p:tgtEl>
                                          <p:spTgt spid="6">
                                            <p:txEl>
                                              <p:pRg st="6" end="6"/>
                                            </p:txEl>
                                          </p:spTgt>
                                        </p:tgtEl>
                                      </p:cBhvr>
                                    </p:animEffect>
                                  </p:childTnLst>
                                </p:cTn>
                              </p:par>
                            </p:childTnLst>
                          </p:cTn>
                        </p:par>
                        <p:par>
                          <p:cTn id="34" fill="hold">
                            <p:stCondLst>
                              <p:cond delay="11500"/>
                            </p:stCondLst>
                            <p:childTnLst>
                              <p:par>
                                <p:cTn id="35" presetID="10" presetClass="entr" presetSubtype="0" fill="hold" grpId="0" nodeType="afterEffect">
                                  <p:stCondLst>
                                    <p:cond delay="25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1500"/>
                                        <p:tgtEl>
                                          <p:spTgt spid="6">
                                            <p:txEl>
                                              <p:pRg st="7" end="7"/>
                                            </p:txEl>
                                          </p:spTgt>
                                        </p:tgtEl>
                                      </p:cBhvr>
                                    </p:animEffect>
                                  </p:childTnLst>
                                </p:cTn>
                              </p:par>
                            </p:childTnLst>
                          </p:cTn>
                        </p:par>
                        <p:par>
                          <p:cTn id="38" fill="hold">
                            <p:stCondLst>
                              <p:cond delay="13250"/>
                            </p:stCondLst>
                            <p:childTnLst>
                              <p:par>
                                <p:cTn id="39" presetID="10" presetClass="entr" presetSubtype="0" fill="hold" grpId="0" nodeType="afterEffect">
                                  <p:stCondLst>
                                    <p:cond delay="25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fade">
                                      <p:cBhvr>
                                        <p:cTn id="41" dur="1500"/>
                                        <p:tgtEl>
                                          <p:spTgt spid="6">
                                            <p:txEl>
                                              <p:pRg st="8" end="8"/>
                                            </p:txEl>
                                          </p:spTgt>
                                        </p:tgtEl>
                                      </p:cBhvr>
                                    </p:animEffect>
                                  </p:childTnLst>
                                </p:cTn>
                              </p:par>
                            </p:childTnLst>
                          </p:cTn>
                        </p:par>
                        <p:par>
                          <p:cTn id="42" fill="hold">
                            <p:stCondLst>
                              <p:cond delay="15000"/>
                            </p:stCondLst>
                            <p:childTnLst>
                              <p:par>
                                <p:cTn id="43" presetID="10" presetClass="entr" presetSubtype="0" fill="hold" grpId="0" nodeType="afterEffect">
                                  <p:stCondLst>
                                    <p:cond delay="250"/>
                                  </p:stCondLst>
                                  <p:childTnLst>
                                    <p:set>
                                      <p:cBhvr>
                                        <p:cTn id="44" dur="1" fill="hold">
                                          <p:stCondLst>
                                            <p:cond delay="0"/>
                                          </p:stCondLst>
                                        </p:cTn>
                                        <p:tgtEl>
                                          <p:spTgt spid="6">
                                            <p:txEl>
                                              <p:pRg st="9" end="9"/>
                                            </p:txEl>
                                          </p:spTgt>
                                        </p:tgtEl>
                                        <p:attrNameLst>
                                          <p:attrName>style.visibility</p:attrName>
                                        </p:attrNameLst>
                                      </p:cBhvr>
                                      <p:to>
                                        <p:strVal val="visible"/>
                                      </p:to>
                                    </p:set>
                                    <p:animEffect transition="in" filter="fade">
                                      <p:cBhvr>
                                        <p:cTn id="45" dur="1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304800"/>
            <a:ext cx="9358588" cy="707886"/>
          </a:xfrm>
          <a:prstGeom prst="rect">
            <a:avLst/>
          </a:prstGeom>
          <a:noFill/>
        </p:spPr>
        <p:txBody>
          <a:bodyPr wrap="none" rtlCol="0">
            <a:spAutoFit/>
          </a:bodyPr>
          <a:lstStyle/>
          <a:p>
            <a:r>
              <a:rPr lang="en-US" sz="4000" dirty="0">
                <a:solidFill>
                  <a:schemeClr val="bg1"/>
                </a:solidFill>
              </a:rPr>
              <a:t>I. The </a:t>
            </a:r>
            <a:r>
              <a:rPr lang="en-US" sz="4000" b="1" u="sng" dirty="0">
                <a:solidFill>
                  <a:schemeClr val="bg1"/>
                </a:solidFill>
              </a:rPr>
              <a:t>indicator</a:t>
            </a:r>
            <a:r>
              <a:rPr lang="en-US" sz="4000" dirty="0">
                <a:solidFill>
                  <a:schemeClr val="bg1"/>
                </a:solidFill>
              </a:rPr>
              <a:t> of giving thanks to God </a:t>
            </a:r>
            <a:r>
              <a:rPr lang="en-US" sz="4000" baseline="30000" dirty="0">
                <a:solidFill>
                  <a:schemeClr val="bg1"/>
                </a:solidFill>
              </a:rPr>
              <a:t>(1-2)</a:t>
            </a:r>
          </a:p>
        </p:txBody>
      </p:sp>
      <p:sp>
        <p:nvSpPr>
          <p:cNvPr id="7" name="TextBox 6"/>
          <p:cNvSpPr txBox="1">
            <a:spLocks noChangeArrowheads="1"/>
          </p:cNvSpPr>
          <p:nvPr/>
        </p:nvSpPr>
        <p:spPr bwMode="auto">
          <a:xfrm>
            <a:off x="304801" y="1074003"/>
            <a:ext cx="8534400" cy="830997"/>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b="0" dirty="0"/>
              <a:t>1 Shout joyfully to the Lord, all the earth. 2 Serve the Lord with gladness; Come before Him with joyful singing.</a:t>
            </a:r>
          </a:p>
        </p:txBody>
      </p:sp>
      <p:sp>
        <p:nvSpPr>
          <p:cNvPr id="8" name="TextBox 7"/>
          <p:cNvSpPr txBox="1">
            <a:spLocks noChangeArrowheads="1"/>
          </p:cNvSpPr>
          <p:nvPr/>
        </p:nvSpPr>
        <p:spPr bwMode="auto">
          <a:xfrm>
            <a:off x="304800" y="2057400"/>
            <a:ext cx="8534400" cy="1815882"/>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800" b="0" i="0" dirty="0"/>
              <a:t>“How do we know if we, as an individual Christian, or as a congregation, are giving thanks rightly to God? In other words, what is the indicator of a thankful spirit? </a:t>
            </a:r>
          </a:p>
        </p:txBody>
      </p:sp>
      <p:sp>
        <p:nvSpPr>
          <p:cNvPr id="9" name="TextBox 8"/>
          <p:cNvSpPr txBox="1">
            <a:spLocks noChangeArrowheads="1"/>
          </p:cNvSpPr>
          <p:nvPr/>
        </p:nvSpPr>
        <p:spPr bwMode="auto">
          <a:xfrm>
            <a:off x="304800" y="4127718"/>
            <a:ext cx="8534400" cy="92333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ctr"/>
            <a:r>
              <a:rPr lang="en-US" sz="5400" i="0" dirty="0"/>
              <a:t>“JOY”</a:t>
            </a:r>
          </a:p>
        </p:txBody>
      </p:sp>
    </p:spTree>
    <p:extLst>
      <p:ext uri="{BB962C8B-B14F-4D97-AF65-F5344CB8AC3E}">
        <p14:creationId xmlns:p14="http://schemas.microsoft.com/office/powerpoint/2010/main" val="312879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6200" y="304800"/>
            <a:ext cx="9358588" cy="707886"/>
          </a:xfrm>
          <a:prstGeom prst="rect">
            <a:avLst/>
          </a:prstGeom>
          <a:noFill/>
        </p:spPr>
        <p:txBody>
          <a:bodyPr wrap="none" rtlCol="0">
            <a:spAutoFit/>
          </a:bodyPr>
          <a:lstStyle/>
          <a:p>
            <a:r>
              <a:rPr lang="en-US" sz="4000" dirty="0">
                <a:solidFill>
                  <a:schemeClr val="bg1"/>
                </a:solidFill>
              </a:rPr>
              <a:t>I. The </a:t>
            </a:r>
            <a:r>
              <a:rPr lang="en-US" sz="4000" b="1" u="sng" dirty="0">
                <a:solidFill>
                  <a:schemeClr val="bg1"/>
                </a:solidFill>
              </a:rPr>
              <a:t>indicator</a:t>
            </a:r>
            <a:r>
              <a:rPr lang="en-US" sz="4000" dirty="0">
                <a:solidFill>
                  <a:schemeClr val="bg1"/>
                </a:solidFill>
              </a:rPr>
              <a:t> of giving thanks to God </a:t>
            </a:r>
            <a:r>
              <a:rPr lang="en-US" sz="4000" baseline="30000" dirty="0">
                <a:solidFill>
                  <a:schemeClr val="bg1"/>
                </a:solidFill>
              </a:rPr>
              <a:t>(1-2)</a:t>
            </a:r>
          </a:p>
        </p:txBody>
      </p:sp>
      <p:sp>
        <p:nvSpPr>
          <p:cNvPr id="7" name="TextBox 6"/>
          <p:cNvSpPr txBox="1">
            <a:spLocks noChangeArrowheads="1"/>
          </p:cNvSpPr>
          <p:nvPr/>
        </p:nvSpPr>
        <p:spPr bwMode="auto">
          <a:xfrm>
            <a:off x="304801" y="1074003"/>
            <a:ext cx="8534400" cy="830997"/>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b="0" dirty="0"/>
              <a:t>1 Shout joyfully to the Lord, all the earth. 2 Serve the Lord with gladness; Come before Him with joyful singing.</a:t>
            </a:r>
          </a:p>
        </p:txBody>
      </p:sp>
      <p:sp>
        <p:nvSpPr>
          <p:cNvPr id="8" name="TextBox 7"/>
          <p:cNvSpPr txBox="1">
            <a:spLocks noChangeArrowheads="1"/>
          </p:cNvSpPr>
          <p:nvPr/>
        </p:nvSpPr>
        <p:spPr bwMode="auto">
          <a:xfrm>
            <a:off x="304800" y="2057400"/>
            <a:ext cx="8534400" cy="523220"/>
          </a:xfrm>
          <a:prstGeom prst="rect">
            <a:avLst/>
          </a:prstGeom>
          <a:no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marL="514350" indent="-514350" algn="just">
              <a:buAutoNum type="alphaUcPeriod"/>
            </a:pPr>
            <a:r>
              <a:rPr lang="en-US" sz="2800" b="0" i="0" dirty="0"/>
              <a:t>Shout joyfully (1)</a:t>
            </a:r>
          </a:p>
        </p:txBody>
      </p:sp>
      <p:sp>
        <p:nvSpPr>
          <p:cNvPr id="10" name="TextBox 9"/>
          <p:cNvSpPr txBox="1">
            <a:spLocks noChangeArrowheads="1"/>
          </p:cNvSpPr>
          <p:nvPr/>
        </p:nvSpPr>
        <p:spPr bwMode="auto">
          <a:xfrm>
            <a:off x="304800" y="2679918"/>
            <a:ext cx="8534400" cy="3785652"/>
          </a:xfrm>
          <a:prstGeom prst="rect">
            <a:avLst/>
          </a:prstGeom>
          <a:solidFill>
            <a:srgbClr val="966432">
              <a:alpha val="75000"/>
            </a:srgbClr>
          </a:solidFill>
          <a:ln>
            <a:noFill/>
          </a:ln>
          <a:extLst/>
        </p:spPr>
        <p:txBody>
          <a:bodyPr wrap="square">
            <a:spAutoFit/>
          </a:bodyPr>
          <a:lstStyle>
            <a:lvl1pPr eaLnBrk="0" hangingPunct="0">
              <a:defRPr sz="3200" b="1" i="1">
                <a:solidFill>
                  <a:schemeClr val="bg1"/>
                </a:solidFill>
                <a:latin typeface="Century Gothic" pitchFamily="34" charset="0"/>
                <a:cs typeface="Arial" charset="0"/>
              </a:defRPr>
            </a:lvl1pPr>
            <a:lvl2pPr marL="742950" indent="-285750" eaLnBrk="0" hangingPunct="0">
              <a:defRPr sz="3200" b="1" i="1">
                <a:solidFill>
                  <a:schemeClr val="bg1"/>
                </a:solidFill>
                <a:latin typeface="Century Gothic" pitchFamily="34" charset="0"/>
                <a:cs typeface="Arial" charset="0"/>
              </a:defRPr>
            </a:lvl2pPr>
            <a:lvl3pPr marL="1143000" indent="-228600" eaLnBrk="0" hangingPunct="0">
              <a:defRPr sz="3200" b="1" i="1">
                <a:solidFill>
                  <a:schemeClr val="bg1"/>
                </a:solidFill>
                <a:latin typeface="Century Gothic" pitchFamily="34" charset="0"/>
                <a:cs typeface="Arial" charset="0"/>
              </a:defRPr>
            </a:lvl3pPr>
            <a:lvl4pPr marL="1600200" indent="-228600" eaLnBrk="0" hangingPunct="0">
              <a:defRPr sz="3200" b="1" i="1">
                <a:solidFill>
                  <a:schemeClr val="bg1"/>
                </a:solidFill>
                <a:latin typeface="Century Gothic" pitchFamily="34" charset="0"/>
                <a:cs typeface="Arial" charset="0"/>
              </a:defRPr>
            </a:lvl4pPr>
            <a:lvl5pPr marL="2057400" indent="-228600" eaLnBrk="0" hangingPunct="0">
              <a:defRPr sz="3200" b="1" i="1">
                <a:solidFill>
                  <a:schemeClr val="bg1"/>
                </a:solidFill>
                <a:latin typeface="Century Gothic" pitchFamily="34" charset="0"/>
                <a:cs typeface="Arial" charset="0"/>
              </a:defRPr>
            </a:lvl5pPr>
            <a:lvl6pPr marL="2514600" indent="-228600" eaLnBrk="0" fontAlgn="base" hangingPunct="0">
              <a:spcBef>
                <a:spcPct val="0"/>
              </a:spcBef>
              <a:spcAft>
                <a:spcPct val="0"/>
              </a:spcAft>
              <a:defRPr sz="3200" b="1" i="1">
                <a:solidFill>
                  <a:schemeClr val="bg1"/>
                </a:solidFill>
                <a:latin typeface="Century Gothic" pitchFamily="34" charset="0"/>
                <a:cs typeface="Arial" charset="0"/>
              </a:defRPr>
            </a:lvl6pPr>
            <a:lvl7pPr marL="2971800" indent="-228600" eaLnBrk="0" fontAlgn="base" hangingPunct="0">
              <a:spcBef>
                <a:spcPct val="0"/>
              </a:spcBef>
              <a:spcAft>
                <a:spcPct val="0"/>
              </a:spcAft>
              <a:defRPr sz="3200" b="1" i="1">
                <a:solidFill>
                  <a:schemeClr val="bg1"/>
                </a:solidFill>
                <a:latin typeface="Century Gothic" pitchFamily="34" charset="0"/>
                <a:cs typeface="Arial" charset="0"/>
              </a:defRPr>
            </a:lvl7pPr>
            <a:lvl8pPr marL="3429000" indent="-228600" eaLnBrk="0" fontAlgn="base" hangingPunct="0">
              <a:spcBef>
                <a:spcPct val="0"/>
              </a:spcBef>
              <a:spcAft>
                <a:spcPct val="0"/>
              </a:spcAft>
              <a:defRPr sz="3200" b="1" i="1">
                <a:solidFill>
                  <a:schemeClr val="bg1"/>
                </a:solidFill>
                <a:latin typeface="Century Gothic" pitchFamily="34" charset="0"/>
                <a:cs typeface="Arial" charset="0"/>
              </a:defRPr>
            </a:lvl8pPr>
            <a:lvl9pPr marL="3886200" indent="-228600" eaLnBrk="0" fontAlgn="base" hangingPunct="0">
              <a:spcBef>
                <a:spcPct val="0"/>
              </a:spcBef>
              <a:spcAft>
                <a:spcPct val="0"/>
              </a:spcAft>
              <a:defRPr sz="3200" b="1" i="1">
                <a:solidFill>
                  <a:schemeClr val="bg1"/>
                </a:solidFill>
                <a:latin typeface="Century Gothic" pitchFamily="34" charset="0"/>
                <a:cs typeface="Arial" charset="0"/>
              </a:defRPr>
            </a:lvl9pPr>
          </a:lstStyle>
          <a:p>
            <a:pPr algn="just"/>
            <a:r>
              <a:rPr lang="en-US" sz="2400" b="0" dirty="0"/>
              <a:t>15 He is the image of the invisible God, the firstborn of all creation. 16 For by Him all things were created, both in the heavens and on earth, visible and invisible, whether thrones or dominions or rulers or authorities — all things have been created through Him and for Him. 17 He is before all things, and in Him all things hold together. 18 He is also head of the body, the church; and He is the beginning, the firstborn from the dead, so that He Himself will come to have first place in everything. </a:t>
            </a:r>
          </a:p>
          <a:p>
            <a:pPr algn="r"/>
            <a:r>
              <a:rPr lang="en-US" sz="2400" b="0" dirty="0"/>
              <a:t>Colossians 1:15-18</a:t>
            </a:r>
          </a:p>
        </p:txBody>
      </p:sp>
    </p:spTree>
    <p:extLst>
      <p:ext uri="{BB962C8B-B14F-4D97-AF65-F5344CB8AC3E}">
        <p14:creationId xmlns:p14="http://schemas.microsoft.com/office/powerpoint/2010/main" val="287116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50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bg/>
                                          </p:spTgt>
                                        </p:tgtEl>
                                        <p:attrNameLst>
                                          <p:attrName>style.visibility</p:attrName>
                                        </p:attrNameLst>
                                      </p:cBhvr>
                                      <p:to>
                                        <p:strVal val="visible"/>
                                      </p:to>
                                    </p:set>
                                    <p:animEffect transition="in" filter="fade">
                                      <p:cBhvr>
                                        <p:cTn id="16" dur="1000"/>
                                        <p:tgtEl>
                                          <p:spTgt spid="10">
                                            <p:bg/>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1000"/>
                                        <p:tgtEl>
                                          <p:spTgt spid="10">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fade">
                                      <p:cBhvr>
                                        <p:cTn id="22" dur="10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10"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76200" y="457200"/>
            <a:ext cx="8991600" cy="4585871"/>
          </a:xfrm>
          <a:prstGeom prst="rect">
            <a:avLst/>
          </a:prstGeom>
          <a:solidFill>
            <a:srgbClr val="966432">
              <a:alpha val="85000"/>
            </a:srgbClr>
          </a:solidFill>
        </p:spPr>
        <p:txBody>
          <a:bodyPr wrap="square" rtlCol="0">
            <a:spAutoFit/>
          </a:bodyPr>
          <a:lstStyle/>
          <a:p>
            <a:pPr algn="just"/>
            <a:r>
              <a:rPr lang="en-US" sz="3600" dirty="0">
                <a:solidFill>
                  <a:schemeClr val="bg1"/>
                </a:solidFill>
              </a:rPr>
              <a:t>Charles Spurgeon noted, </a:t>
            </a:r>
          </a:p>
          <a:p>
            <a:pPr algn="just"/>
            <a:endParaRPr lang="en-US" sz="3600" i="1" dirty="0">
              <a:solidFill>
                <a:schemeClr val="bg1"/>
              </a:solidFill>
            </a:endParaRPr>
          </a:p>
          <a:p>
            <a:pPr algn="just"/>
            <a:r>
              <a:rPr lang="en-US" sz="4400" i="1" dirty="0">
                <a:solidFill>
                  <a:schemeClr val="bg1"/>
                </a:solidFill>
              </a:rPr>
              <a:t>“Our happy God should be worshipped by a happy people; a cheerful spirit is in keeping with His nature, His acts, and the gratitude which we should cherish for His mercies.”</a:t>
            </a:r>
            <a:r>
              <a:rPr lang="en-US" sz="4400" dirty="0">
                <a:solidFill>
                  <a:schemeClr val="bg1"/>
                </a:solidFill>
              </a:rPr>
              <a:t> </a:t>
            </a:r>
          </a:p>
        </p:txBody>
      </p:sp>
    </p:spTree>
    <p:extLst>
      <p:ext uri="{BB962C8B-B14F-4D97-AF65-F5344CB8AC3E}">
        <p14:creationId xmlns:p14="http://schemas.microsoft.com/office/powerpoint/2010/main" val="261802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9780</TotalTime>
  <Words>1426</Words>
  <Application>Microsoft Office PowerPoint</Application>
  <PresentationFormat>On-screen Show (4:3)</PresentationFormat>
  <Paragraphs>88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webmaster@hopecbc.org</cp:lastModifiedBy>
  <cp:revision>274</cp:revision>
  <dcterms:created xsi:type="dcterms:W3CDTF">2013-08-08T16:28:40Z</dcterms:created>
  <dcterms:modified xsi:type="dcterms:W3CDTF">2018-11-18T16:51:12Z</dcterms:modified>
</cp:coreProperties>
</file>