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397" r:id="rId3"/>
    <p:sldId id="401" r:id="rId4"/>
    <p:sldId id="402" r:id="rId5"/>
    <p:sldId id="403" r:id="rId6"/>
    <p:sldId id="392" r:id="rId7"/>
    <p:sldId id="404" r:id="rId8"/>
    <p:sldId id="391" r:id="rId9"/>
    <p:sldId id="405" r:id="rId10"/>
    <p:sldId id="406" r:id="rId11"/>
    <p:sldId id="407" r:id="rId12"/>
    <p:sldId id="408" r:id="rId13"/>
    <p:sldId id="40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7-19T15:41:16.508"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11/10/2018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11/10/2018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11/10/2018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11/10/2018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11/10/2018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11/10/2018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2222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20B0BE-3B54-4AED-8EB1-C15959DDF5D4}"/>
              </a:ext>
            </a:extLst>
          </p:cNvPr>
          <p:cNvPicPr>
            <a:picLocks noChangeAspect="1"/>
          </p:cNvPicPr>
          <p:nvPr/>
        </p:nvPicPr>
        <p:blipFill>
          <a:blip r:embed="rId2"/>
          <a:stretch>
            <a:fillRect/>
          </a:stretch>
        </p:blipFill>
        <p:spPr>
          <a:xfrm>
            <a:off x="1" y="-1091823"/>
            <a:ext cx="12192000" cy="9078070"/>
          </a:xfrm>
          <a:prstGeom prst="rect">
            <a:avLst/>
          </a:prstGeom>
        </p:spPr>
      </p:pic>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rmAutofit/>
          </a:bodyPr>
          <a:lstStyle/>
          <a:p>
            <a:r>
              <a:rPr lang="en-US" sz="3600" dirty="0"/>
              <a:t>III.	The Masses’ Depravity (17)</a:t>
            </a:r>
          </a:p>
        </p:txBody>
      </p:sp>
      <p:sp>
        <p:nvSpPr>
          <p:cNvPr id="4" name="TextBox 3">
            <a:extLst>
              <a:ext uri="{FF2B5EF4-FFF2-40B4-BE49-F238E27FC236}">
                <a16:creationId xmlns:a16="http://schemas.microsoft.com/office/drawing/2014/main" id="{A6FA1D3C-DB85-4DE2-9982-137CCABF2722}"/>
              </a:ext>
            </a:extLst>
          </p:cNvPr>
          <p:cNvSpPr txBox="1"/>
          <p:nvPr/>
        </p:nvSpPr>
        <p:spPr>
          <a:xfrm>
            <a:off x="207667" y="1120650"/>
            <a:ext cx="11590638" cy="2554545"/>
          </a:xfrm>
          <a:prstGeom prst="rect">
            <a:avLst/>
          </a:prstGeom>
          <a:noFill/>
        </p:spPr>
        <p:txBody>
          <a:bodyPr wrap="square" rtlCol="0">
            <a:spAutoFit/>
          </a:bodyPr>
          <a:lstStyle/>
          <a:p>
            <a:pPr algn="just"/>
            <a:r>
              <a:rPr lang="en-US" sz="3200" i="1" dirty="0"/>
              <a:t>Even considering the demonstrable power of Jesus Christ; testified of as being the Son of the Most High God by demons, rather than believe upon the Lord Jesus Christ, we find the masses doing what? Not believing but rejecting Jesus and pleading for Him to leave them.</a:t>
            </a:r>
          </a:p>
        </p:txBody>
      </p:sp>
    </p:spTree>
    <p:extLst>
      <p:ext uri="{BB962C8B-B14F-4D97-AF65-F5344CB8AC3E}">
        <p14:creationId xmlns:p14="http://schemas.microsoft.com/office/powerpoint/2010/main" val="2616345839"/>
      </p:ext>
    </p:extLst>
  </p:cSld>
  <p:clrMapOvr>
    <a:masterClrMapping/>
  </p:clrMapOvr>
  <mc:AlternateContent xmlns:mc="http://schemas.openxmlformats.org/markup-compatibility/2006" xmlns:p14="http://schemas.microsoft.com/office/powerpoint/2010/main">
    <mc:Choice Requires="p14">
      <p:transition spd="slow" p14:dur="22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rmAutofit/>
          </a:bodyPr>
          <a:lstStyle/>
          <a:p>
            <a:r>
              <a:rPr lang="en-US" sz="3600" dirty="0"/>
              <a:t>Iv.	The man’s determination (18-20)</a:t>
            </a:r>
          </a:p>
        </p:txBody>
      </p:sp>
      <p:sp>
        <p:nvSpPr>
          <p:cNvPr id="4" name="TextBox 3">
            <a:extLst>
              <a:ext uri="{FF2B5EF4-FFF2-40B4-BE49-F238E27FC236}">
                <a16:creationId xmlns:a16="http://schemas.microsoft.com/office/drawing/2014/main" id="{A6FA1D3C-DB85-4DE2-9982-137CCABF2722}"/>
              </a:ext>
            </a:extLst>
          </p:cNvPr>
          <p:cNvSpPr txBox="1"/>
          <p:nvPr/>
        </p:nvSpPr>
        <p:spPr>
          <a:xfrm>
            <a:off x="207667" y="1120650"/>
            <a:ext cx="11590638" cy="2862322"/>
          </a:xfrm>
          <a:prstGeom prst="rect">
            <a:avLst/>
          </a:prstGeom>
          <a:noFill/>
        </p:spPr>
        <p:txBody>
          <a:bodyPr wrap="square" rtlCol="0">
            <a:spAutoFit/>
          </a:bodyPr>
          <a:lstStyle/>
          <a:p>
            <a:pPr marL="514350" indent="-514350" algn="just">
              <a:buAutoNum type="alphaUcPeriod"/>
            </a:pPr>
            <a:r>
              <a:rPr lang="en-US" sz="3200" dirty="0"/>
              <a:t>The man’s DEVOTION (18)</a:t>
            </a:r>
          </a:p>
          <a:p>
            <a:pPr algn="just"/>
            <a:r>
              <a:rPr lang="en-US" sz="2800" i="1" dirty="0"/>
              <a:t>	only something Jesus could do</a:t>
            </a:r>
          </a:p>
          <a:p>
            <a:pPr marL="514350" indent="-514350" algn="just">
              <a:buFont typeface="+mj-lt"/>
              <a:buAutoNum type="alphaUcPeriod" startAt="2"/>
            </a:pPr>
            <a:r>
              <a:rPr lang="en-US" sz="3200" dirty="0"/>
              <a:t>The Master’s DESIRE (19)</a:t>
            </a:r>
          </a:p>
          <a:p>
            <a:pPr algn="just"/>
            <a:r>
              <a:rPr lang="en-US" sz="2800" i="1" dirty="0"/>
              <a:t>	every genuine conversion to Christ is dramatic</a:t>
            </a:r>
          </a:p>
          <a:p>
            <a:pPr marL="514350" indent="-514350" algn="just">
              <a:buFont typeface="+mj-lt"/>
              <a:buAutoNum type="alphaUcPeriod" startAt="3"/>
            </a:pPr>
            <a:r>
              <a:rPr lang="en-US" sz="3200" dirty="0"/>
              <a:t>The man’s DEDICATION (20)</a:t>
            </a:r>
          </a:p>
          <a:p>
            <a:pPr algn="just"/>
            <a:r>
              <a:rPr lang="en-US" sz="2800" i="1" dirty="0"/>
              <a:t>	conversion reveals itself in a person’s being and behavior</a:t>
            </a:r>
          </a:p>
        </p:txBody>
      </p:sp>
    </p:spTree>
    <p:extLst>
      <p:ext uri="{BB962C8B-B14F-4D97-AF65-F5344CB8AC3E}">
        <p14:creationId xmlns:p14="http://schemas.microsoft.com/office/powerpoint/2010/main" val="1500134536"/>
      </p:ext>
    </p:extLst>
  </p:cSld>
  <p:clrMapOvr>
    <a:masterClrMapping/>
  </p:clrMapOvr>
  <mc:AlternateContent xmlns:mc="http://schemas.openxmlformats.org/markup-compatibility/2006" xmlns:p14="http://schemas.microsoft.com/office/powerpoint/2010/main">
    <mc:Choice Requires="p14">
      <p:transition spd="slow" p14:dur="22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25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25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25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25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2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8" y="184280"/>
            <a:ext cx="8825658" cy="861420"/>
          </a:xfrm>
        </p:spPr>
        <p:txBody>
          <a:bodyPr>
            <a:normAutofit/>
          </a:bodyPr>
          <a:lstStyle/>
          <a:p>
            <a:r>
              <a:rPr lang="en-US" sz="3600" dirty="0"/>
              <a:t>Big Idea:</a:t>
            </a:r>
          </a:p>
        </p:txBody>
      </p:sp>
      <p:sp>
        <p:nvSpPr>
          <p:cNvPr id="4" name="TextBox 3">
            <a:extLst>
              <a:ext uri="{FF2B5EF4-FFF2-40B4-BE49-F238E27FC236}">
                <a16:creationId xmlns:a16="http://schemas.microsoft.com/office/drawing/2014/main" id="{A6FA1D3C-DB85-4DE2-9982-137CCABF2722}"/>
              </a:ext>
            </a:extLst>
          </p:cNvPr>
          <p:cNvSpPr txBox="1"/>
          <p:nvPr/>
        </p:nvSpPr>
        <p:spPr>
          <a:xfrm>
            <a:off x="300681" y="797510"/>
            <a:ext cx="11590638" cy="4524315"/>
          </a:xfrm>
          <a:prstGeom prst="rect">
            <a:avLst/>
          </a:prstGeom>
          <a:noFill/>
        </p:spPr>
        <p:txBody>
          <a:bodyPr wrap="square" rtlCol="0">
            <a:spAutoFit/>
          </a:bodyPr>
          <a:lstStyle/>
          <a:p>
            <a:pPr algn="just"/>
            <a:r>
              <a:rPr lang="en-US" sz="3600" i="1" dirty="0"/>
              <a:t>Two questions you MUST ask that if answered thoughtfully and prayerfully will enable you to resist the tendency of your own self-centeredness are:</a:t>
            </a:r>
            <a:endParaRPr lang="en-US" sz="3600" dirty="0"/>
          </a:p>
          <a:p>
            <a:pPr algn="just"/>
            <a:endParaRPr lang="en-US" sz="3600" dirty="0"/>
          </a:p>
          <a:p>
            <a:pPr marL="571500" lvl="0" indent="-571500" algn="just">
              <a:buFont typeface="Wingdings" panose="05000000000000000000" pitchFamily="2" charset="2"/>
              <a:buChar char="§"/>
            </a:pPr>
            <a:r>
              <a:rPr lang="en-US" sz="3600" i="1" dirty="0"/>
              <a:t>Who is Jesus Christ?</a:t>
            </a:r>
          </a:p>
          <a:p>
            <a:pPr lvl="0" algn="just"/>
            <a:endParaRPr lang="en-US" sz="3600" dirty="0"/>
          </a:p>
          <a:p>
            <a:pPr marL="571500" lvl="0" indent="-571500" algn="just">
              <a:buFont typeface="Wingdings" panose="05000000000000000000" pitchFamily="2" charset="2"/>
              <a:buChar char="§"/>
            </a:pPr>
            <a:r>
              <a:rPr lang="en-US" sz="3600" i="1" dirty="0"/>
              <a:t>How will I respond to what Jesus has revealed to me?</a:t>
            </a:r>
            <a:endParaRPr lang="en-US" sz="3600" dirty="0"/>
          </a:p>
        </p:txBody>
      </p:sp>
    </p:spTree>
    <p:extLst>
      <p:ext uri="{BB962C8B-B14F-4D97-AF65-F5344CB8AC3E}">
        <p14:creationId xmlns:p14="http://schemas.microsoft.com/office/powerpoint/2010/main" val="1311226217"/>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4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par>
                          <p:cTn id="12" fill="hold">
                            <p:stCondLst>
                              <p:cond delay="8250"/>
                            </p:stCondLst>
                            <p:childTnLst>
                              <p:par>
                                <p:cTn id="13" presetID="10" presetClass="entr" presetSubtype="0" fill="hold" grpId="0" nodeType="afterEffect">
                                  <p:stCondLst>
                                    <p:cond delay="325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20B0BE-3B54-4AED-8EB1-C15959DDF5D4}"/>
              </a:ext>
            </a:extLst>
          </p:cNvPr>
          <p:cNvPicPr>
            <a:picLocks noChangeAspect="1"/>
          </p:cNvPicPr>
          <p:nvPr/>
        </p:nvPicPr>
        <p:blipFill>
          <a:blip r:embed="rId2"/>
          <a:stretch>
            <a:fillRect/>
          </a:stretch>
        </p:blipFill>
        <p:spPr>
          <a:xfrm>
            <a:off x="1" y="-1091823"/>
            <a:ext cx="12192000" cy="9078070"/>
          </a:xfrm>
          <a:prstGeom prst="rect">
            <a:avLst/>
          </a:prstGeom>
        </p:spPr>
      </p:pic>
    </p:spTree>
    <p:extLst>
      <p:ext uri="{BB962C8B-B14F-4D97-AF65-F5344CB8AC3E}">
        <p14:creationId xmlns:p14="http://schemas.microsoft.com/office/powerpoint/2010/main" val="191898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sz="4400" dirty="0">
                <a:solidFill>
                  <a:srgbClr val="00B0F0"/>
                </a:solidFill>
              </a:rPr>
              <a:t>Proverbs 22:15</a:t>
            </a:r>
          </a:p>
        </p:txBody>
      </p:sp>
      <p:sp>
        <p:nvSpPr>
          <p:cNvPr id="4" name="TextBox 3">
            <a:extLst>
              <a:ext uri="{FF2B5EF4-FFF2-40B4-BE49-F238E27FC236}">
                <a16:creationId xmlns:a16="http://schemas.microsoft.com/office/drawing/2014/main" id="{F6B50F49-FE59-45E0-9B84-B9A80BF4423B}"/>
              </a:ext>
            </a:extLst>
          </p:cNvPr>
          <p:cNvSpPr txBox="1"/>
          <p:nvPr/>
        </p:nvSpPr>
        <p:spPr>
          <a:xfrm>
            <a:off x="374264" y="1152983"/>
            <a:ext cx="11590638" cy="1938992"/>
          </a:xfrm>
          <a:prstGeom prst="rect">
            <a:avLst/>
          </a:prstGeom>
          <a:noFill/>
        </p:spPr>
        <p:txBody>
          <a:bodyPr wrap="square" rtlCol="0">
            <a:spAutoFit/>
          </a:bodyPr>
          <a:lstStyle/>
          <a:p>
            <a:pPr algn="just"/>
            <a:r>
              <a:rPr lang="en-US" sz="4000" i="1" dirty="0"/>
              <a:t>“Foolishness is bound up in the heart of a child; the rod of discipline will remove it far from him.”</a:t>
            </a:r>
            <a:r>
              <a:rPr lang="en-US" sz="4000" dirty="0"/>
              <a:t> </a:t>
            </a:r>
          </a:p>
        </p:txBody>
      </p:sp>
    </p:spTree>
    <p:extLst>
      <p:ext uri="{BB962C8B-B14F-4D97-AF65-F5344CB8AC3E}">
        <p14:creationId xmlns:p14="http://schemas.microsoft.com/office/powerpoint/2010/main" val="433518382"/>
      </p:ext>
    </p:extLst>
  </p:cSld>
  <p:clrMapOvr>
    <a:masterClrMapping/>
  </p:clrMapOvr>
  <mc:AlternateContent xmlns:mc="http://schemas.openxmlformats.org/markup-compatibility/2006" xmlns:p14="http://schemas.microsoft.com/office/powerpoint/2010/main">
    <mc:Choice Requires="p14">
      <p:transition spd="slow" p14:dur="225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sz="4400" dirty="0">
                <a:solidFill>
                  <a:srgbClr val="FF0000"/>
                </a:solidFill>
              </a:rPr>
              <a:t>Total Depravity</a:t>
            </a:r>
          </a:p>
        </p:txBody>
      </p:sp>
      <p:sp>
        <p:nvSpPr>
          <p:cNvPr id="4" name="TextBox 3">
            <a:extLst>
              <a:ext uri="{FF2B5EF4-FFF2-40B4-BE49-F238E27FC236}">
                <a16:creationId xmlns:a16="http://schemas.microsoft.com/office/drawing/2014/main" id="{F6B50F49-FE59-45E0-9B84-B9A80BF4423B}"/>
              </a:ext>
            </a:extLst>
          </p:cNvPr>
          <p:cNvSpPr txBox="1"/>
          <p:nvPr/>
        </p:nvSpPr>
        <p:spPr>
          <a:xfrm>
            <a:off x="374264" y="1152983"/>
            <a:ext cx="11590638" cy="1323439"/>
          </a:xfrm>
          <a:prstGeom prst="rect">
            <a:avLst/>
          </a:prstGeom>
          <a:noFill/>
        </p:spPr>
        <p:txBody>
          <a:bodyPr wrap="square" rtlCol="0">
            <a:spAutoFit/>
          </a:bodyPr>
          <a:lstStyle/>
          <a:p>
            <a:pPr algn="just"/>
            <a:r>
              <a:rPr lang="en-US" sz="4000" i="1" dirty="0"/>
              <a:t>Not as bad as one could be; but as bad off as one could be.</a:t>
            </a:r>
            <a:endParaRPr lang="en-US" sz="4000" dirty="0"/>
          </a:p>
        </p:txBody>
      </p:sp>
      <p:sp>
        <p:nvSpPr>
          <p:cNvPr id="5" name="TextBox 4">
            <a:extLst>
              <a:ext uri="{FF2B5EF4-FFF2-40B4-BE49-F238E27FC236}">
                <a16:creationId xmlns:a16="http://schemas.microsoft.com/office/drawing/2014/main" id="{3DD09EA9-C155-41A6-9CC3-420F7B37D7B4}"/>
              </a:ext>
            </a:extLst>
          </p:cNvPr>
          <p:cNvSpPr txBox="1"/>
          <p:nvPr/>
        </p:nvSpPr>
        <p:spPr>
          <a:xfrm>
            <a:off x="357848" y="3218589"/>
            <a:ext cx="11590638" cy="2308324"/>
          </a:xfrm>
          <a:prstGeom prst="rect">
            <a:avLst/>
          </a:prstGeom>
          <a:noFill/>
        </p:spPr>
        <p:txBody>
          <a:bodyPr wrap="square" rtlCol="0">
            <a:spAutoFit/>
          </a:bodyPr>
          <a:lstStyle/>
          <a:p>
            <a:pPr algn="just"/>
            <a:r>
              <a:rPr lang="en-US" sz="3600" dirty="0"/>
              <a:t>As a result of humanity’s fall into sin (Genesis 3:6), every part of a person’s being – his mind, will, emotions and flesh – has been corrupted to its eternal ruin. </a:t>
            </a:r>
          </a:p>
        </p:txBody>
      </p:sp>
    </p:spTree>
    <p:extLst>
      <p:ext uri="{BB962C8B-B14F-4D97-AF65-F5344CB8AC3E}">
        <p14:creationId xmlns:p14="http://schemas.microsoft.com/office/powerpoint/2010/main" val="898761613"/>
      </p:ext>
    </p:extLst>
  </p:cSld>
  <p:clrMapOvr>
    <a:masterClrMapping/>
  </p:clrMapOvr>
  <mc:AlternateContent xmlns:mc="http://schemas.openxmlformats.org/markup-compatibility/2006" xmlns:p14="http://schemas.microsoft.com/office/powerpoint/2010/main">
    <mc:Choice Requires="p14">
      <p:transition spd="slow" p14:dur="2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1750"/>
                            </p:stCondLst>
                            <p:childTnLst>
                              <p:par>
                                <p:cTn id="9" presetID="14" presetClass="entr" presetSubtype="10" fill="hold" grpId="0" nodeType="afterEffect">
                                  <p:stCondLst>
                                    <p:cond delay="175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sz="4400" dirty="0">
                <a:solidFill>
                  <a:srgbClr val="00B0F0"/>
                </a:solidFill>
              </a:rPr>
              <a:t>Isaiah 64:6</a:t>
            </a:r>
          </a:p>
        </p:txBody>
      </p:sp>
      <p:sp>
        <p:nvSpPr>
          <p:cNvPr id="4" name="TextBox 3">
            <a:extLst>
              <a:ext uri="{FF2B5EF4-FFF2-40B4-BE49-F238E27FC236}">
                <a16:creationId xmlns:a16="http://schemas.microsoft.com/office/drawing/2014/main" id="{F6B50F49-FE59-45E0-9B84-B9A80BF4423B}"/>
              </a:ext>
            </a:extLst>
          </p:cNvPr>
          <p:cNvSpPr txBox="1"/>
          <p:nvPr/>
        </p:nvSpPr>
        <p:spPr>
          <a:xfrm>
            <a:off x="374264" y="1152983"/>
            <a:ext cx="11590638" cy="1200329"/>
          </a:xfrm>
          <a:prstGeom prst="rect">
            <a:avLst/>
          </a:prstGeom>
          <a:noFill/>
        </p:spPr>
        <p:txBody>
          <a:bodyPr wrap="square" rtlCol="0">
            <a:spAutoFit/>
          </a:bodyPr>
          <a:lstStyle/>
          <a:p>
            <a:pPr algn="just"/>
            <a:r>
              <a:rPr lang="en-US" sz="3600" i="1" dirty="0"/>
              <a:t>“all our righteous deeds are as a filthy garment” (NASB)</a:t>
            </a:r>
            <a:r>
              <a:rPr lang="en-US" sz="3600" dirty="0"/>
              <a:t> </a:t>
            </a:r>
          </a:p>
        </p:txBody>
      </p:sp>
      <p:sp>
        <p:nvSpPr>
          <p:cNvPr id="5" name="TextBox 4">
            <a:extLst>
              <a:ext uri="{FF2B5EF4-FFF2-40B4-BE49-F238E27FC236}">
                <a16:creationId xmlns:a16="http://schemas.microsoft.com/office/drawing/2014/main" id="{3C6402C2-17D9-4AA1-8043-428ECBCA4BB7}"/>
              </a:ext>
            </a:extLst>
          </p:cNvPr>
          <p:cNvSpPr txBox="1"/>
          <p:nvPr/>
        </p:nvSpPr>
        <p:spPr>
          <a:xfrm>
            <a:off x="361774" y="2864357"/>
            <a:ext cx="11590638" cy="1754326"/>
          </a:xfrm>
          <a:prstGeom prst="rect">
            <a:avLst/>
          </a:prstGeom>
          <a:noFill/>
        </p:spPr>
        <p:txBody>
          <a:bodyPr wrap="square" rtlCol="0">
            <a:spAutoFit/>
          </a:bodyPr>
          <a:lstStyle/>
          <a:p>
            <a:pPr algn="just"/>
            <a:r>
              <a:rPr lang="en-US" sz="3600" i="1" dirty="0"/>
              <a:t>“We are all like one who is unclean, all our so-called righteous acts are like a menstrual rag in [the LORD’s] sight.”</a:t>
            </a:r>
            <a:r>
              <a:rPr lang="en-US" sz="3600" dirty="0"/>
              <a:t> (New English Translation)</a:t>
            </a:r>
          </a:p>
        </p:txBody>
      </p:sp>
    </p:spTree>
    <p:extLst>
      <p:ext uri="{BB962C8B-B14F-4D97-AF65-F5344CB8AC3E}">
        <p14:creationId xmlns:p14="http://schemas.microsoft.com/office/powerpoint/2010/main" val="678346225"/>
      </p:ext>
    </p:extLst>
  </p:cSld>
  <p:clrMapOvr>
    <a:masterClrMapping/>
  </p:clrMapOvr>
  <mc:AlternateContent xmlns:mc="http://schemas.openxmlformats.org/markup-compatibility/2006" xmlns:p14="http://schemas.microsoft.com/office/powerpoint/2010/main">
    <mc:Choice Requires="p14">
      <p:transition spd="slow" p14:dur="2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1750"/>
                            </p:stCondLst>
                            <p:childTnLst>
                              <p:par>
                                <p:cTn id="9" presetID="10" presetClass="entr" presetSubtype="0" fill="hold" grpId="0" nodeType="afterEffect">
                                  <p:stCondLst>
                                    <p:cond delay="1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11443472" cy="1400530"/>
          </a:xfrm>
        </p:spPr>
        <p:txBody>
          <a:bodyPr/>
          <a:lstStyle/>
          <a:p>
            <a:r>
              <a:rPr lang="en-US" sz="4400" dirty="0">
                <a:solidFill>
                  <a:srgbClr val="00B0F0"/>
                </a:solidFill>
              </a:rPr>
              <a:t>How total depravity most manifests itself</a:t>
            </a:r>
          </a:p>
        </p:txBody>
      </p:sp>
      <p:sp>
        <p:nvSpPr>
          <p:cNvPr id="4" name="TextBox 3">
            <a:extLst>
              <a:ext uri="{FF2B5EF4-FFF2-40B4-BE49-F238E27FC236}">
                <a16:creationId xmlns:a16="http://schemas.microsoft.com/office/drawing/2014/main" id="{F6B50F49-FE59-45E0-9B84-B9A80BF4423B}"/>
              </a:ext>
            </a:extLst>
          </p:cNvPr>
          <p:cNvSpPr txBox="1"/>
          <p:nvPr/>
        </p:nvSpPr>
        <p:spPr>
          <a:xfrm>
            <a:off x="374264" y="1152983"/>
            <a:ext cx="11590638" cy="1938992"/>
          </a:xfrm>
          <a:prstGeom prst="rect">
            <a:avLst/>
          </a:prstGeom>
          <a:noFill/>
        </p:spPr>
        <p:txBody>
          <a:bodyPr wrap="square" rtlCol="0">
            <a:spAutoFit/>
          </a:bodyPr>
          <a:lstStyle/>
          <a:p>
            <a:pPr algn="just"/>
            <a:r>
              <a:rPr lang="en-US" sz="4000" dirty="0"/>
              <a:t>The greatest way in which depravity reveals itself in every person is the human tendency toward self-centeredness.</a:t>
            </a:r>
          </a:p>
        </p:txBody>
      </p:sp>
    </p:spTree>
    <p:extLst>
      <p:ext uri="{BB962C8B-B14F-4D97-AF65-F5344CB8AC3E}">
        <p14:creationId xmlns:p14="http://schemas.microsoft.com/office/powerpoint/2010/main" val="57906164"/>
      </p:ext>
    </p:extLst>
  </p:cSld>
  <p:clrMapOvr>
    <a:masterClrMapping/>
  </p:clrMapOvr>
  <mc:AlternateContent xmlns:mc="http://schemas.openxmlformats.org/markup-compatibility/2006" xmlns:p14="http://schemas.microsoft.com/office/powerpoint/2010/main">
    <mc:Choice Requires="p14">
      <p:transition spd="slow" p14:dur="2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8" y="184280"/>
            <a:ext cx="8825658" cy="861420"/>
          </a:xfrm>
        </p:spPr>
        <p:txBody>
          <a:bodyPr>
            <a:normAutofit/>
          </a:bodyPr>
          <a:lstStyle/>
          <a:p>
            <a:r>
              <a:rPr lang="en-US" sz="3600" dirty="0"/>
              <a:t>Big Idea:</a:t>
            </a:r>
          </a:p>
        </p:txBody>
      </p:sp>
      <p:sp>
        <p:nvSpPr>
          <p:cNvPr id="4" name="TextBox 3">
            <a:extLst>
              <a:ext uri="{FF2B5EF4-FFF2-40B4-BE49-F238E27FC236}">
                <a16:creationId xmlns:a16="http://schemas.microsoft.com/office/drawing/2014/main" id="{A6FA1D3C-DB85-4DE2-9982-137CCABF2722}"/>
              </a:ext>
            </a:extLst>
          </p:cNvPr>
          <p:cNvSpPr txBox="1"/>
          <p:nvPr/>
        </p:nvSpPr>
        <p:spPr>
          <a:xfrm>
            <a:off x="300681" y="797510"/>
            <a:ext cx="11590638" cy="4524315"/>
          </a:xfrm>
          <a:prstGeom prst="rect">
            <a:avLst/>
          </a:prstGeom>
          <a:noFill/>
        </p:spPr>
        <p:txBody>
          <a:bodyPr wrap="square" rtlCol="0">
            <a:spAutoFit/>
          </a:bodyPr>
          <a:lstStyle/>
          <a:p>
            <a:pPr algn="just"/>
            <a:r>
              <a:rPr lang="en-US" sz="3600" i="1" dirty="0"/>
              <a:t>Two questions you MUST ask that if answered thoughtfully and prayerfully will enable you to resist the tendency of your own self-centeredness are:</a:t>
            </a:r>
            <a:endParaRPr lang="en-US" sz="3600" dirty="0"/>
          </a:p>
          <a:p>
            <a:pPr algn="just"/>
            <a:endParaRPr lang="en-US" sz="3600" dirty="0"/>
          </a:p>
          <a:p>
            <a:pPr marL="571500" lvl="0" indent="-571500" algn="just">
              <a:buFont typeface="Wingdings" panose="05000000000000000000" pitchFamily="2" charset="2"/>
              <a:buChar char="§"/>
            </a:pPr>
            <a:r>
              <a:rPr lang="en-US" sz="3600" i="1" dirty="0"/>
              <a:t>Who is Jesus Christ?</a:t>
            </a:r>
          </a:p>
          <a:p>
            <a:pPr lvl="0" algn="just"/>
            <a:endParaRPr lang="en-US" sz="3600" dirty="0"/>
          </a:p>
          <a:p>
            <a:pPr marL="571500" lvl="0" indent="-571500" algn="just">
              <a:buFont typeface="Wingdings" panose="05000000000000000000" pitchFamily="2" charset="2"/>
              <a:buChar char="§"/>
            </a:pPr>
            <a:r>
              <a:rPr lang="en-US" sz="3600" i="1" dirty="0"/>
              <a:t>How will I respond to what Jesus has revealed to me?</a:t>
            </a:r>
            <a:endParaRPr lang="en-US" sz="3600" dirty="0"/>
          </a:p>
        </p:txBody>
      </p:sp>
    </p:spTree>
    <p:extLst>
      <p:ext uri="{BB962C8B-B14F-4D97-AF65-F5344CB8AC3E}">
        <p14:creationId xmlns:p14="http://schemas.microsoft.com/office/powerpoint/2010/main" val="1310733392"/>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47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par>
                          <p:cTn id="12" fill="hold">
                            <p:stCondLst>
                              <p:cond delay="8250"/>
                            </p:stCondLst>
                            <p:childTnLst>
                              <p:par>
                                <p:cTn id="13" presetID="10" presetClass="entr" presetSubtype="0" fill="hold" grpId="0" nodeType="afterEffect">
                                  <p:stCondLst>
                                    <p:cond delay="325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17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884F3-C0EE-4AF1-8AD3-4FAF5CF44C00}"/>
              </a:ext>
            </a:extLst>
          </p:cNvPr>
          <p:cNvSpPr>
            <a:spLocks noGrp="1"/>
          </p:cNvSpPr>
          <p:nvPr>
            <p:ph type="title"/>
          </p:nvPr>
        </p:nvSpPr>
        <p:spPr>
          <a:xfrm>
            <a:off x="374264" y="452718"/>
            <a:ext cx="9404723" cy="1400530"/>
          </a:xfrm>
        </p:spPr>
        <p:txBody>
          <a:bodyPr/>
          <a:lstStyle/>
          <a:p>
            <a:r>
              <a:rPr lang="en-US" sz="4400" dirty="0">
                <a:solidFill>
                  <a:srgbClr val="00B0F0"/>
                </a:solidFill>
              </a:rPr>
              <a:t>Mark 4:41</a:t>
            </a:r>
          </a:p>
        </p:txBody>
      </p:sp>
      <p:sp>
        <p:nvSpPr>
          <p:cNvPr id="4" name="TextBox 3">
            <a:extLst>
              <a:ext uri="{FF2B5EF4-FFF2-40B4-BE49-F238E27FC236}">
                <a16:creationId xmlns:a16="http://schemas.microsoft.com/office/drawing/2014/main" id="{F6B50F49-FE59-45E0-9B84-B9A80BF4423B}"/>
              </a:ext>
            </a:extLst>
          </p:cNvPr>
          <p:cNvSpPr txBox="1"/>
          <p:nvPr/>
        </p:nvSpPr>
        <p:spPr>
          <a:xfrm>
            <a:off x="374264" y="1152983"/>
            <a:ext cx="11590638" cy="1323439"/>
          </a:xfrm>
          <a:prstGeom prst="rect">
            <a:avLst/>
          </a:prstGeom>
          <a:noFill/>
        </p:spPr>
        <p:txBody>
          <a:bodyPr wrap="square" rtlCol="0">
            <a:spAutoFit/>
          </a:bodyPr>
          <a:lstStyle/>
          <a:p>
            <a:pPr algn="just"/>
            <a:r>
              <a:rPr lang="en-US" sz="4000" i="1" dirty="0"/>
              <a:t>“Who then is this, that even the wind and the sea obey Him?”</a:t>
            </a:r>
            <a:r>
              <a:rPr lang="en-US" sz="4000" dirty="0"/>
              <a:t> </a:t>
            </a:r>
          </a:p>
        </p:txBody>
      </p:sp>
    </p:spTree>
    <p:extLst>
      <p:ext uri="{BB962C8B-B14F-4D97-AF65-F5344CB8AC3E}">
        <p14:creationId xmlns:p14="http://schemas.microsoft.com/office/powerpoint/2010/main" val="2046989654"/>
      </p:ext>
    </p:extLst>
  </p:cSld>
  <p:clrMapOvr>
    <a:masterClrMapping/>
  </p:clrMapOvr>
  <mc:AlternateContent xmlns:mc="http://schemas.openxmlformats.org/markup-compatibility/2006" xmlns:p14="http://schemas.microsoft.com/office/powerpoint/2010/main">
    <mc:Choice Requires="p14">
      <p:transition spd="slow" p14:dur="225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rmAutofit/>
          </a:bodyPr>
          <a:lstStyle/>
          <a:p>
            <a:r>
              <a:rPr lang="en-US" sz="3600" dirty="0"/>
              <a:t>I.	This man’s depravity (1-7)</a:t>
            </a:r>
          </a:p>
        </p:txBody>
      </p:sp>
      <p:sp>
        <p:nvSpPr>
          <p:cNvPr id="4" name="TextBox 3">
            <a:extLst>
              <a:ext uri="{FF2B5EF4-FFF2-40B4-BE49-F238E27FC236}">
                <a16:creationId xmlns:a16="http://schemas.microsoft.com/office/drawing/2014/main" id="{A6FA1D3C-DB85-4DE2-9982-137CCABF2722}"/>
              </a:ext>
            </a:extLst>
          </p:cNvPr>
          <p:cNvSpPr txBox="1"/>
          <p:nvPr/>
        </p:nvSpPr>
        <p:spPr>
          <a:xfrm>
            <a:off x="207667" y="1120650"/>
            <a:ext cx="11590638" cy="2062103"/>
          </a:xfrm>
          <a:prstGeom prst="rect">
            <a:avLst/>
          </a:prstGeom>
          <a:noFill/>
        </p:spPr>
        <p:txBody>
          <a:bodyPr wrap="square" rtlCol="0">
            <a:spAutoFit/>
          </a:bodyPr>
          <a:lstStyle/>
          <a:p>
            <a:pPr marL="514350" indent="-514350" algn="just">
              <a:buAutoNum type="alphaUcPeriod"/>
            </a:pPr>
            <a:r>
              <a:rPr lang="en-US" sz="3200" dirty="0"/>
              <a:t>Depravity isolates [from God/others] (3a)</a:t>
            </a:r>
          </a:p>
          <a:p>
            <a:pPr marL="514350" indent="-514350" algn="just">
              <a:buAutoNum type="alphaUcPeriod"/>
            </a:pPr>
            <a:r>
              <a:rPr lang="en-US" sz="3200" dirty="0"/>
              <a:t>Depravity insulates [from help] (3b-4)</a:t>
            </a:r>
          </a:p>
          <a:p>
            <a:pPr marL="514350" indent="-514350" algn="just">
              <a:buAutoNum type="alphaUcPeriod"/>
            </a:pPr>
            <a:r>
              <a:rPr lang="en-US" sz="3200" dirty="0"/>
              <a:t>Depravity infects [with hopelessness(5)</a:t>
            </a:r>
          </a:p>
          <a:p>
            <a:pPr marL="514350" indent="-514350" algn="just">
              <a:buAutoNum type="alphaUcPeriod"/>
            </a:pPr>
            <a:r>
              <a:rPr lang="en-US" sz="3200" dirty="0"/>
              <a:t>Depravity is NOT irreparable (6-7)</a:t>
            </a:r>
            <a:endParaRPr lang="en-US" sz="2800" dirty="0"/>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2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2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rmAutofit/>
          </a:bodyPr>
          <a:lstStyle/>
          <a:p>
            <a:r>
              <a:rPr lang="en-US" sz="3600" dirty="0"/>
              <a:t>II.	The Master’s deliverance (8-16)</a:t>
            </a:r>
          </a:p>
        </p:txBody>
      </p:sp>
      <p:sp>
        <p:nvSpPr>
          <p:cNvPr id="4" name="TextBox 3">
            <a:extLst>
              <a:ext uri="{FF2B5EF4-FFF2-40B4-BE49-F238E27FC236}">
                <a16:creationId xmlns:a16="http://schemas.microsoft.com/office/drawing/2014/main" id="{A6FA1D3C-DB85-4DE2-9982-137CCABF2722}"/>
              </a:ext>
            </a:extLst>
          </p:cNvPr>
          <p:cNvSpPr txBox="1"/>
          <p:nvPr/>
        </p:nvSpPr>
        <p:spPr>
          <a:xfrm>
            <a:off x="207667" y="1120650"/>
            <a:ext cx="11590638" cy="2862322"/>
          </a:xfrm>
          <a:prstGeom prst="rect">
            <a:avLst/>
          </a:prstGeom>
          <a:noFill/>
        </p:spPr>
        <p:txBody>
          <a:bodyPr wrap="square" rtlCol="0">
            <a:spAutoFit/>
          </a:bodyPr>
          <a:lstStyle/>
          <a:p>
            <a:pPr marL="514350" indent="-514350" algn="just">
              <a:buAutoNum type="alphaUcPeriod"/>
            </a:pPr>
            <a:r>
              <a:rPr lang="en-US" sz="3200" dirty="0"/>
              <a:t>It was DIVINE deliverance (8-10)</a:t>
            </a:r>
          </a:p>
          <a:p>
            <a:pPr algn="just"/>
            <a:r>
              <a:rPr lang="en-US" sz="2800" i="1" dirty="0"/>
              <a:t>	only something Jesus could do</a:t>
            </a:r>
          </a:p>
          <a:p>
            <a:pPr marL="514350" indent="-514350" algn="just">
              <a:buFont typeface="+mj-lt"/>
              <a:buAutoNum type="alphaUcPeriod" startAt="2"/>
            </a:pPr>
            <a:r>
              <a:rPr lang="en-US" sz="3200" dirty="0"/>
              <a:t>It was DRAMATIC deliverance (11-14)</a:t>
            </a:r>
          </a:p>
          <a:p>
            <a:pPr algn="just"/>
            <a:r>
              <a:rPr lang="en-US" sz="2800" i="1" dirty="0"/>
              <a:t>	every genuine conversion to Christ is dramatic</a:t>
            </a:r>
          </a:p>
          <a:p>
            <a:pPr marL="514350" indent="-514350" algn="just">
              <a:buFont typeface="+mj-lt"/>
              <a:buAutoNum type="alphaUcPeriod" startAt="3"/>
            </a:pPr>
            <a:r>
              <a:rPr lang="en-US" sz="3200" dirty="0"/>
              <a:t>It was </a:t>
            </a:r>
            <a:r>
              <a:rPr lang="en-US" sz="3200" cap="all" dirty="0"/>
              <a:t>definite/demonstrable </a:t>
            </a:r>
            <a:r>
              <a:rPr lang="en-US" sz="3200" dirty="0"/>
              <a:t>deliverance (15-16)</a:t>
            </a:r>
          </a:p>
          <a:p>
            <a:pPr algn="just"/>
            <a:r>
              <a:rPr lang="en-US" sz="2800" i="1" dirty="0"/>
              <a:t>	conversion reveals itself in a person’s being and behavior</a:t>
            </a:r>
          </a:p>
        </p:txBody>
      </p:sp>
    </p:spTree>
    <p:extLst>
      <p:ext uri="{BB962C8B-B14F-4D97-AF65-F5344CB8AC3E}">
        <p14:creationId xmlns:p14="http://schemas.microsoft.com/office/powerpoint/2010/main" val="2150795688"/>
      </p:ext>
    </p:extLst>
  </p:cSld>
  <p:clrMapOvr>
    <a:masterClrMapping/>
  </p:clrMapOvr>
  <mc:AlternateContent xmlns:mc="http://schemas.openxmlformats.org/markup-compatibility/2006" xmlns:p14="http://schemas.microsoft.com/office/powerpoint/2010/main">
    <mc:Choice Requires="p14">
      <p:transition spd="slow" p14:dur="225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25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25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25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225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2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570</TotalTime>
  <Words>366</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Wingdings</vt:lpstr>
      <vt:lpstr>Wingdings 3</vt:lpstr>
      <vt:lpstr>Ion</vt:lpstr>
      <vt:lpstr>PowerPoint Presentation</vt:lpstr>
      <vt:lpstr>Proverbs 22:15</vt:lpstr>
      <vt:lpstr>Total Depravity</vt:lpstr>
      <vt:lpstr>Isaiah 64:6</vt:lpstr>
      <vt:lpstr>How total depravity most manifests itself</vt:lpstr>
      <vt:lpstr>PowerPoint Presentation</vt:lpstr>
      <vt:lpstr>Mark 4:41</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Respond to Jesus?</dc:title>
  <dc:creator>Ed Godfrey</dc:creator>
  <cp:lastModifiedBy>Ed Godfrey</cp:lastModifiedBy>
  <cp:revision>53</cp:revision>
  <dcterms:created xsi:type="dcterms:W3CDTF">2018-07-19T20:40:08Z</dcterms:created>
  <dcterms:modified xsi:type="dcterms:W3CDTF">2018-11-10T17:19:55Z</dcterms:modified>
</cp:coreProperties>
</file>