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omments/comment1.xml" ContentType="application/vnd.openxmlformats-officedocument.presentationml.comments+xml"/>
  <Override PartName="/ppt/comments/comment2.xml" ContentType="application/vnd.openxmlformats-officedocument.presentationml.comments+xml"/>
  <Override PartName="/ppt/comments/comment3.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390" r:id="rId2"/>
    <p:sldId id="397" r:id="rId3"/>
    <p:sldId id="392" r:id="rId4"/>
    <p:sldId id="391" r:id="rId5"/>
    <p:sldId id="393" r:id="rId6"/>
    <p:sldId id="394" r:id="rId7"/>
    <p:sldId id="257" r:id="rId8"/>
    <p:sldId id="395" r:id="rId9"/>
    <p:sldId id="396" r:id="rId10"/>
    <p:sldId id="398" r:id="rId11"/>
    <p:sldId id="399" r:id="rId12"/>
    <p:sldId id="400"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d Godfrey" initials="EG" lastIdx="1" clrIdx="0">
    <p:extLst>
      <p:ext uri="{19B8F6BF-5375-455C-9EA6-DF929625EA0E}">
        <p15:presenceInfo xmlns:p15="http://schemas.microsoft.com/office/powerpoint/2012/main" userId="61aa7c48ee0e3db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A2E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1" d="100"/>
          <a:sy n="81" d="100"/>
        </p:scale>
        <p:origin x="120" y="6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07-19T15:41:16.508" idx="1">
    <p:pos x="10" y="10"/>
    <p:text/>
    <p:extLst>
      <p:ext uri="{C676402C-5697-4E1C-873F-D02D1690AC5C}">
        <p15:threadingInfo xmlns:p15="http://schemas.microsoft.com/office/powerpoint/2012/main" timeZoneBias="30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8-07-19T15:41:16.508" idx="1">
    <p:pos x="10" y="10"/>
    <p:text/>
    <p:extLst>
      <p:ext uri="{C676402C-5697-4E1C-873F-D02D1690AC5C}">
        <p15:threadingInfo xmlns:p15="http://schemas.microsoft.com/office/powerpoint/2012/main" timeZoneBias="30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18-07-19T15:41:16.508" idx="1">
    <p:pos x="10" y="10"/>
    <p:text/>
    <p:extLst>
      <p:ext uri="{C676402C-5697-4E1C-873F-D02D1690AC5C}">
        <p15:threadingInfo xmlns:p15="http://schemas.microsoft.com/office/powerpoint/2012/main" timeZoneBias="30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663BBFF-77C1-4BF1-A3B2-2505841100BA}" type="datetimeFigureOut">
              <a:rPr lang="en-US" smtClean="0"/>
              <a:t>11/4/2018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74424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EC93879-1153-42D3-8EC7-7A3CC94658D3}" type="datetimeFigureOut">
              <a:rPr lang="en-US" smtClean="0"/>
              <a:t>11/4/2018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22546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382E1496-D8B1-4FDC-98A5-AD2561A2EE12}" type="datetimeFigureOut">
              <a:rPr lang="en-US" smtClean="0"/>
              <a:t>11/4/2018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776327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A3BB3B3F-C0CE-47CB-BCED-F49A710726FF}" type="datetimeFigureOut">
              <a:rPr lang="en-US" smtClean="0"/>
              <a:t>11/4/2018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586143902"/>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3BB3B3F-C0CE-47CB-BCED-F49A710726FF}" type="datetimeFigureOut">
              <a:rPr lang="en-US" smtClean="0"/>
              <a:t>11/4/2018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853495020"/>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33EE65E-8B04-4250-B4A9-5C65F355F1A2}" type="datetimeFigureOut">
              <a:rPr lang="en-US" smtClean="0"/>
              <a:t>11/4/2018</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054261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4F5881F-8E44-4F15-AB98-80B7869E49CA}" type="datetimeFigureOut">
              <a:rPr lang="en-US" smtClean="0"/>
              <a:t>11/4/2018</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829666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7D2069-43FA-49C5-9F0E-58E1EB237AEF}" type="datetimeFigureOut">
              <a:rPr lang="en-US" smtClean="0"/>
              <a:t>11/4/2018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521041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5854CA-19F4-4771-B6A2-DA5C0742B220}" type="datetimeFigureOut">
              <a:rPr lang="en-US" smtClean="0"/>
              <a:t>11/4/2018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87508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5FED2BB1-BB31-4EB8-A961-18800A74EAA8}" type="datetimeFigureOut">
              <a:rPr lang="en-US" smtClean="0"/>
              <a:t>11/4/2018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47570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40B886-74BB-4D5E-9EA9-584482FE40E6}" type="datetimeFigureOut">
              <a:rPr lang="en-US" smtClean="0"/>
              <a:t>11/4/2018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49207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CA4CCD1-3502-4C30-947C-75FC88992007}" type="datetimeFigureOut">
              <a:rPr lang="en-US" smtClean="0"/>
              <a:t>11/4/2018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13530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0B797A-E8AF-4231-9C64-308C5BB9ED3E}" type="datetimeFigureOut">
              <a:rPr lang="en-US" smtClean="0"/>
              <a:t>11/4/2018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10400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1EB24146-07E2-48CA-8629-5887ED47FCDB}" type="datetimeFigureOut">
              <a:rPr lang="en-US" smtClean="0"/>
              <a:t>11/4/2018</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59253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D407E718-B4F0-433E-A285-0013249184C0}" type="datetimeFigureOut">
              <a:rPr lang="en-US" smtClean="0"/>
              <a:t>11/4/2018</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23909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2B8E44C4-3D72-4D6E-86A4-F5491DC49E6D}" type="datetimeFigureOut">
              <a:rPr lang="en-US" smtClean="0"/>
              <a:t>11/4/2018</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41502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6B8EA14-E6AC-4B59-973C-7A06B0EDE3E3}" type="datetimeFigureOut">
              <a:rPr lang="en-US" smtClean="0"/>
              <a:t>11/4/2018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341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lumOff val="5000"/>
          </a:schemeClr>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A3BB3B3F-C0CE-47CB-BCED-F49A710726FF}" type="datetimeFigureOut">
              <a:rPr lang="en-US" smtClean="0"/>
              <a:t>11/4/2018</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543324815"/>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comments" Target="../comments/comment2.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comments" Target="../comments/comment3.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descr="A close up of a logo&#10;&#10;Description generated with very high confidence">
            <a:extLst>
              <a:ext uri="{FF2B5EF4-FFF2-40B4-BE49-F238E27FC236}">
                <a16:creationId xmlns:a16="http://schemas.microsoft.com/office/drawing/2014/main" id="{1E4E2569-4EF2-4774-A338-A6B8E06CE05B}"/>
              </a:ext>
            </a:extLst>
          </p:cNvPr>
          <p:cNvPicPr>
            <a:picLocks noChangeAspect="1"/>
          </p:cNvPicPr>
          <p:nvPr/>
        </p:nvPicPr>
        <p:blipFill>
          <a:blip r:embed="rId2"/>
          <a:stretch>
            <a:fillRect/>
          </a:stretch>
        </p:blipFill>
        <p:spPr>
          <a:xfrm>
            <a:off x="1389" y="0"/>
            <a:ext cx="12190611" cy="6858000"/>
          </a:xfrm>
          <a:prstGeom prst="rect">
            <a:avLst/>
          </a:prstGeom>
        </p:spPr>
      </p:pic>
      <p:sp>
        <p:nvSpPr>
          <p:cNvPr id="9" name="TextBox 8">
            <a:extLst>
              <a:ext uri="{FF2B5EF4-FFF2-40B4-BE49-F238E27FC236}">
                <a16:creationId xmlns:a16="http://schemas.microsoft.com/office/drawing/2014/main" id="{EC051709-ED78-4501-92E3-D448546CEED3}"/>
              </a:ext>
            </a:extLst>
          </p:cNvPr>
          <p:cNvSpPr txBox="1"/>
          <p:nvPr/>
        </p:nvSpPr>
        <p:spPr>
          <a:xfrm>
            <a:off x="0" y="337625"/>
            <a:ext cx="12192000" cy="6494085"/>
          </a:xfrm>
          <a:prstGeom prst="rect">
            <a:avLst/>
          </a:prstGeom>
          <a:noFill/>
        </p:spPr>
        <p:txBody>
          <a:bodyPr wrap="square" rtlCol="0">
            <a:spAutoFit/>
          </a:bodyPr>
          <a:lstStyle/>
          <a:p>
            <a:pPr algn="ctr"/>
            <a:r>
              <a:rPr lang="en-US" sz="5400" b="1" dirty="0">
                <a:solidFill>
                  <a:srgbClr val="7A2E26"/>
                </a:solidFill>
                <a:latin typeface="Abadi Extra Light" panose="020B0604020202020204" pitchFamily="34" charset="0"/>
              </a:rPr>
              <a:t>Hope Community Bible Church</a:t>
            </a:r>
            <a:endParaRPr lang="en-US" sz="1400" b="1" dirty="0">
              <a:solidFill>
                <a:srgbClr val="7A2E26"/>
              </a:solidFill>
              <a:latin typeface="Abadi Extra Light" panose="020B0604020202020204" pitchFamily="34" charset="0"/>
            </a:endParaRPr>
          </a:p>
          <a:p>
            <a:pPr algn="ctr"/>
            <a:endParaRPr lang="en-US" sz="1400" b="1" dirty="0">
              <a:latin typeface="Abadi Extra Light" panose="020B0604020202020204" pitchFamily="34" charset="0"/>
            </a:endParaRPr>
          </a:p>
          <a:p>
            <a:pPr algn="ctr"/>
            <a:endParaRPr lang="en-US" sz="1400" b="1" dirty="0">
              <a:latin typeface="Abadi Extra Light" panose="020B0604020202020204" pitchFamily="34" charset="0"/>
            </a:endParaRPr>
          </a:p>
          <a:p>
            <a:pPr algn="ctr"/>
            <a:endParaRPr lang="en-US" sz="1400" b="1" dirty="0">
              <a:latin typeface="Abadi Extra Light" panose="020B0604020202020204" pitchFamily="34" charset="0"/>
            </a:endParaRPr>
          </a:p>
          <a:p>
            <a:pPr algn="ctr"/>
            <a:endParaRPr lang="en-US" sz="1400" b="1" dirty="0">
              <a:latin typeface="Abadi Extra Light" panose="020B0604020202020204" pitchFamily="34" charset="0"/>
            </a:endParaRPr>
          </a:p>
          <a:p>
            <a:pPr algn="ctr"/>
            <a:endParaRPr lang="en-US" sz="1400" b="1" dirty="0">
              <a:latin typeface="Abadi Extra Light" panose="020B0604020202020204" pitchFamily="34" charset="0"/>
            </a:endParaRPr>
          </a:p>
          <a:p>
            <a:pPr algn="ctr"/>
            <a:endParaRPr lang="en-US" sz="1400" b="1" dirty="0">
              <a:latin typeface="Abadi Extra Light" panose="020B0604020202020204" pitchFamily="34" charset="0"/>
            </a:endParaRPr>
          </a:p>
          <a:p>
            <a:pPr algn="ctr"/>
            <a:endParaRPr lang="en-US" sz="1400" b="1" dirty="0">
              <a:latin typeface="Abadi Extra Light" panose="020B0604020202020204" pitchFamily="34" charset="0"/>
            </a:endParaRPr>
          </a:p>
          <a:p>
            <a:pPr algn="ctr"/>
            <a:endParaRPr lang="en-US" sz="1400" b="1" dirty="0">
              <a:latin typeface="Abadi Extra Light" panose="020B0604020202020204" pitchFamily="34" charset="0"/>
            </a:endParaRPr>
          </a:p>
          <a:p>
            <a:pPr algn="ctr"/>
            <a:endParaRPr lang="en-US" sz="1400" b="1" dirty="0">
              <a:latin typeface="Abadi Extra Light" panose="020B0604020202020204" pitchFamily="34" charset="0"/>
            </a:endParaRPr>
          </a:p>
          <a:p>
            <a:pPr algn="ctr"/>
            <a:endParaRPr lang="en-US" sz="1400" b="1" dirty="0">
              <a:latin typeface="Abadi Extra Light" panose="020B0604020202020204" pitchFamily="34" charset="0"/>
            </a:endParaRPr>
          </a:p>
          <a:p>
            <a:pPr algn="ctr"/>
            <a:endParaRPr lang="en-US" sz="1400" b="1" dirty="0">
              <a:latin typeface="Abadi Extra Light" panose="020B0604020202020204" pitchFamily="34" charset="0"/>
            </a:endParaRPr>
          </a:p>
          <a:p>
            <a:pPr algn="ctr"/>
            <a:endParaRPr lang="en-US" sz="1400" b="1" dirty="0">
              <a:latin typeface="Abadi Extra Light" panose="020B0604020202020204" pitchFamily="34" charset="0"/>
            </a:endParaRPr>
          </a:p>
          <a:p>
            <a:pPr algn="ctr"/>
            <a:endParaRPr lang="en-US" sz="1400" b="1" dirty="0">
              <a:latin typeface="Abadi Extra Light" panose="020B0604020202020204" pitchFamily="34" charset="0"/>
            </a:endParaRPr>
          </a:p>
          <a:p>
            <a:pPr algn="ctr"/>
            <a:endParaRPr lang="en-US" sz="1400" b="1" dirty="0">
              <a:latin typeface="Abadi Extra Light" panose="020B0604020202020204" pitchFamily="34" charset="0"/>
            </a:endParaRPr>
          </a:p>
          <a:p>
            <a:pPr algn="ctr"/>
            <a:endParaRPr lang="en-US" sz="1400" b="1" dirty="0">
              <a:latin typeface="Abadi Extra Light" panose="020B0604020202020204" pitchFamily="34" charset="0"/>
            </a:endParaRPr>
          </a:p>
          <a:p>
            <a:pPr algn="ctr"/>
            <a:endParaRPr lang="en-US" sz="1400" b="1" dirty="0">
              <a:latin typeface="Abadi Extra Light" panose="020B0604020202020204" pitchFamily="34" charset="0"/>
            </a:endParaRPr>
          </a:p>
          <a:p>
            <a:pPr algn="ctr"/>
            <a:endParaRPr lang="en-US" sz="1400" b="1" dirty="0">
              <a:latin typeface="Abadi Extra Light" panose="020B0604020202020204" pitchFamily="34" charset="0"/>
            </a:endParaRPr>
          </a:p>
          <a:p>
            <a:pPr algn="ctr"/>
            <a:endParaRPr lang="en-US" sz="1400" b="1" dirty="0">
              <a:latin typeface="Abadi Extra Light" panose="020B0604020202020204" pitchFamily="34" charset="0"/>
            </a:endParaRPr>
          </a:p>
          <a:p>
            <a:pPr algn="ctr"/>
            <a:endParaRPr lang="en-US" sz="1400" b="1" dirty="0">
              <a:latin typeface="Abadi Extra Light" panose="020B0604020202020204" pitchFamily="34" charset="0"/>
            </a:endParaRPr>
          </a:p>
          <a:p>
            <a:pPr algn="ctr"/>
            <a:endParaRPr lang="en-US" sz="1400" b="1" dirty="0">
              <a:latin typeface="Abadi Extra Light" panose="020B0604020202020204" pitchFamily="34" charset="0"/>
            </a:endParaRPr>
          </a:p>
          <a:p>
            <a:pPr algn="ctr"/>
            <a:endParaRPr lang="en-US" sz="1400" b="1" dirty="0">
              <a:latin typeface="Abadi Extra Light" panose="020B0604020202020204" pitchFamily="34" charset="0"/>
            </a:endParaRPr>
          </a:p>
          <a:p>
            <a:pPr algn="ctr"/>
            <a:endParaRPr lang="en-US" sz="1400" b="1" dirty="0">
              <a:latin typeface="Abadi Extra Light" panose="020B0604020202020204" pitchFamily="34" charset="0"/>
            </a:endParaRPr>
          </a:p>
          <a:p>
            <a:pPr algn="ctr"/>
            <a:r>
              <a:rPr lang="en-US" sz="5400" b="1" dirty="0">
                <a:solidFill>
                  <a:srgbClr val="7A2E26"/>
                </a:solidFill>
                <a:latin typeface="Abadi Extra Light" panose="020B0604020202020204" pitchFamily="34" charset="0"/>
              </a:rPr>
              <a:t>Lord’s Supper Series</a:t>
            </a:r>
          </a:p>
        </p:txBody>
      </p:sp>
    </p:spTree>
    <p:extLst>
      <p:ext uri="{BB962C8B-B14F-4D97-AF65-F5344CB8AC3E}">
        <p14:creationId xmlns:p14="http://schemas.microsoft.com/office/powerpoint/2010/main" val="13263085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rmAutofit/>
          </a:bodyPr>
          <a:lstStyle/>
          <a:p>
            <a:pPr marL="857250" indent="-857250">
              <a:buFont typeface="+mj-lt"/>
              <a:buAutoNum type="romanUcPeriod" startAt="3"/>
            </a:pPr>
            <a:r>
              <a:rPr lang="en-US" sz="3600" dirty="0"/>
              <a:t>Salvation is easily evaded</a:t>
            </a:r>
          </a:p>
        </p:txBody>
      </p:sp>
      <p:sp>
        <p:nvSpPr>
          <p:cNvPr id="4" name="TextBox 3">
            <a:extLst>
              <a:ext uri="{FF2B5EF4-FFF2-40B4-BE49-F238E27FC236}">
                <a16:creationId xmlns:a16="http://schemas.microsoft.com/office/drawing/2014/main" id="{A6FA1D3C-DB85-4DE2-9982-137CCABF2722}"/>
              </a:ext>
            </a:extLst>
          </p:cNvPr>
          <p:cNvSpPr txBox="1"/>
          <p:nvPr/>
        </p:nvSpPr>
        <p:spPr>
          <a:xfrm>
            <a:off x="207667" y="925780"/>
            <a:ext cx="11590638" cy="1754326"/>
          </a:xfrm>
          <a:prstGeom prst="rect">
            <a:avLst/>
          </a:prstGeom>
          <a:noFill/>
        </p:spPr>
        <p:txBody>
          <a:bodyPr wrap="square" rtlCol="0">
            <a:spAutoFit/>
          </a:bodyPr>
          <a:lstStyle/>
          <a:p>
            <a:pPr marL="514350" indent="-514350" algn="just">
              <a:buAutoNum type="alphaUcPeriod"/>
            </a:pPr>
            <a:r>
              <a:rPr lang="en-US" sz="3600" dirty="0"/>
              <a:t>The </a:t>
            </a:r>
            <a:r>
              <a:rPr lang="en-US" sz="3600" b="1" u="sng" dirty="0"/>
              <a:t>cause</a:t>
            </a:r>
            <a:r>
              <a:rPr lang="en-US" sz="3600" dirty="0"/>
              <a:t> of spiritual drifting: “neglect”</a:t>
            </a:r>
          </a:p>
          <a:p>
            <a:pPr marL="514350" indent="-514350" algn="just">
              <a:buAutoNum type="alphaUcPeriod"/>
            </a:pPr>
            <a:r>
              <a:rPr lang="en-US" sz="3600" dirty="0"/>
              <a:t>The </a:t>
            </a:r>
            <a:r>
              <a:rPr lang="en-US" sz="3600" b="1" u="sng" dirty="0"/>
              <a:t>cure</a:t>
            </a:r>
            <a:r>
              <a:rPr lang="en-US" sz="3600" dirty="0"/>
              <a:t> for spiritual drifting: “pay much closer attention”</a:t>
            </a:r>
          </a:p>
        </p:txBody>
      </p:sp>
    </p:spTree>
    <p:extLst>
      <p:ext uri="{BB962C8B-B14F-4D97-AF65-F5344CB8AC3E}">
        <p14:creationId xmlns:p14="http://schemas.microsoft.com/office/powerpoint/2010/main" val="483731609"/>
      </p:ext>
    </p:extLst>
  </p:cSld>
  <p:clrMapOvr>
    <a:masterClrMapping/>
  </p:clrMapOvr>
  <mc:AlternateContent xmlns:mc="http://schemas.openxmlformats.org/markup-compatibility/2006" xmlns:p14="http://schemas.microsoft.com/office/powerpoint/2010/main">
    <mc:Choice Requires="p14">
      <p:transition spd="slow" p14:dur="225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225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8" y="184280"/>
            <a:ext cx="8825658" cy="861420"/>
          </a:xfrm>
        </p:spPr>
        <p:txBody>
          <a:bodyPr>
            <a:normAutofit/>
          </a:bodyPr>
          <a:lstStyle/>
          <a:p>
            <a:r>
              <a:rPr lang="en-US" sz="3600" dirty="0"/>
              <a:t>Big Idea:</a:t>
            </a:r>
          </a:p>
        </p:txBody>
      </p:sp>
      <p:sp>
        <p:nvSpPr>
          <p:cNvPr id="4" name="TextBox 3">
            <a:extLst>
              <a:ext uri="{FF2B5EF4-FFF2-40B4-BE49-F238E27FC236}">
                <a16:creationId xmlns:a16="http://schemas.microsoft.com/office/drawing/2014/main" id="{A6FA1D3C-DB85-4DE2-9982-137CCABF2722}"/>
              </a:ext>
            </a:extLst>
          </p:cNvPr>
          <p:cNvSpPr txBox="1"/>
          <p:nvPr/>
        </p:nvSpPr>
        <p:spPr>
          <a:xfrm>
            <a:off x="300681" y="797510"/>
            <a:ext cx="11590638" cy="3170099"/>
          </a:xfrm>
          <a:prstGeom prst="rect">
            <a:avLst/>
          </a:prstGeom>
          <a:noFill/>
        </p:spPr>
        <p:txBody>
          <a:bodyPr wrap="square" rtlCol="0">
            <a:spAutoFit/>
          </a:bodyPr>
          <a:lstStyle/>
          <a:p>
            <a:pPr algn="ctr"/>
            <a:r>
              <a:rPr lang="en-US" sz="4000" dirty="0"/>
              <a:t>“In light of the work of Christ for the salvation of sinners; you are either drawing near to God because of intentional attention and effort; or you are drifting away from God because of personal neglect and idleness.” </a:t>
            </a:r>
          </a:p>
        </p:txBody>
      </p:sp>
    </p:spTree>
    <p:extLst>
      <p:ext uri="{BB962C8B-B14F-4D97-AF65-F5344CB8AC3E}">
        <p14:creationId xmlns:p14="http://schemas.microsoft.com/office/powerpoint/2010/main" val="432431518"/>
      </p:ext>
    </p:extLst>
  </p:cSld>
  <p:clrMapOvr>
    <a:masterClrMapping/>
  </p:clrMapOvr>
  <mc:AlternateContent xmlns:mc="http://schemas.openxmlformats.org/markup-compatibility/2006" xmlns:p14="http://schemas.microsoft.com/office/powerpoint/2010/main">
    <mc:Choice Requires="p14">
      <p:transition spd="slow" p14:dur="3900">
        <p14:glitter dir="u" pattern="hexagon"/>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 up of a logo&#10;&#10;Description generated with very high confidence">
            <a:extLst>
              <a:ext uri="{FF2B5EF4-FFF2-40B4-BE49-F238E27FC236}">
                <a16:creationId xmlns:a16="http://schemas.microsoft.com/office/drawing/2014/main" id="{1E4E2569-4EF2-4774-A338-A6B8E06CE05B}"/>
              </a:ext>
            </a:extLst>
          </p:cNvPr>
          <p:cNvPicPr>
            <a:picLocks noChangeAspect="1"/>
          </p:cNvPicPr>
          <p:nvPr/>
        </p:nvPicPr>
        <p:blipFill>
          <a:blip r:embed="rId2"/>
          <a:stretch>
            <a:fillRect/>
          </a:stretch>
        </p:blipFill>
        <p:spPr>
          <a:xfrm>
            <a:off x="1389" y="0"/>
            <a:ext cx="12190611" cy="6858000"/>
          </a:xfrm>
          <a:prstGeom prst="rect">
            <a:avLst/>
          </a:prstGeom>
        </p:spPr>
      </p:pic>
      <p:sp>
        <p:nvSpPr>
          <p:cNvPr id="9" name="TextBox 8">
            <a:extLst>
              <a:ext uri="{FF2B5EF4-FFF2-40B4-BE49-F238E27FC236}">
                <a16:creationId xmlns:a16="http://schemas.microsoft.com/office/drawing/2014/main" id="{EC051709-ED78-4501-92E3-D448546CEED3}"/>
              </a:ext>
            </a:extLst>
          </p:cNvPr>
          <p:cNvSpPr txBox="1"/>
          <p:nvPr/>
        </p:nvSpPr>
        <p:spPr>
          <a:xfrm>
            <a:off x="0" y="337625"/>
            <a:ext cx="12192000" cy="6494085"/>
          </a:xfrm>
          <a:prstGeom prst="rect">
            <a:avLst/>
          </a:prstGeom>
          <a:noFill/>
        </p:spPr>
        <p:txBody>
          <a:bodyPr wrap="square" rtlCol="0">
            <a:spAutoFit/>
          </a:bodyPr>
          <a:lstStyle/>
          <a:p>
            <a:pPr algn="ctr"/>
            <a:r>
              <a:rPr lang="en-US" sz="5400" b="1" dirty="0">
                <a:solidFill>
                  <a:srgbClr val="7A2E26"/>
                </a:solidFill>
                <a:latin typeface="Abadi Extra Light" panose="020B0604020202020204" pitchFamily="34" charset="0"/>
              </a:rPr>
              <a:t>Hope Community Bible Church</a:t>
            </a:r>
            <a:endParaRPr lang="en-US" sz="1400" b="1" dirty="0">
              <a:solidFill>
                <a:srgbClr val="7A2E26"/>
              </a:solidFill>
              <a:latin typeface="Abadi Extra Light" panose="020B0604020202020204" pitchFamily="34" charset="0"/>
            </a:endParaRPr>
          </a:p>
          <a:p>
            <a:pPr algn="ctr"/>
            <a:endParaRPr lang="en-US" sz="1400" b="1" dirty="0">
              <a:latin typeface="Abadi Extra Light" panose="020B0604020202020204" pitchFamily="34" charset="0"/>
            </a:endParaRPr>
          </a:p>
          <a:p>
            <a:pPr algn="ctr"/>
            <a:endParaRPr lang="en-US" sz="1400" b="1" dirty="0">
              <a:latin typeface="Abadi Extra Light" panose="020B0604020202020204" pitchFamily="34" charset="0"/>
            </a:endParaRPr>
          </a:p>
          <a:p>
            <a:pPr algn="ctr"/>
            <a:endParaRPr lang="en-US" sz="1400" b="1" dirty="0">
              <a:latin typeface="Abadi Extra Light" panose="020B0604020202020204" pitchFamily="34" charset="0"/>
            </a:endParaRPr>
          </a:p>
          <a:p>
            <a:pPr algn="ctr"/>
            <a:endParaRPr lang="en-US" sz="1400" b="1" dirty="0">
              <a:latin typeface="Abadi Extra Light" panose="020B0604020202020204" pitchFamily="34" charset="0"/>
            </a:endParaRPr>
          </a:p>
          <a:p>
            <a:pPr algn="ctr"/>
            <a:endParaRPr lang="en-US" sz="1400" b="1" dirty="0">
              <a:latin typeface="Abadi Extra Light" panose="020B0604020202020204" pitchFamily="34" charset="0"/>
            </a:endParaRPr>
          </a:p>
          <a:p>
            <a:pPr algn="ctr"/>
            <a:endParaRPr lang="en-US" sz="1400" b="1" dirty="0">
              <a:latin typeface="Abadi Extra Light" panose="020B0604020202020204" pitchFamily="34" charset="0"/>
            </a:endParaRPr>
          </a:p>
          <a:p>
            <a:pPr algn="ctr"/>
            <a:endParaRPr lang="en-US" sz="1400" b="1" dirty="0">
              <a:latin typeface="Abadi Extra Light" panose="020B0604020202020204" pitchFamily="34" charset="0"/>
            </a:endParaRPr>
          </a:p>
          <a:p>
            <a:pPr algn="ctr"/>
            <a:endParaRPr lang="en-US" sz="1400" b="1" dirty="0">
              <a:latin typeface="Abadi Extra Light" panose="020B0604020202020204" pitchFamily="34" charset="0"/>
            </a:endParaRPr>
          </a:p>
          <a:p>
            <a:pPr algn="ctr"/>
            <a:endParaRPr lang="en-US" sz="1400" b="1" dirty="0">
              <a:latin typeface="Abadi Extra Light" panose="020B0604020202020204" pitchFamily="34" charset="0"/>
            </a:endParaRPr>
          </a:p>
          <a:p>
            <a:pPr algn="ctr"/>
            <a:endParaRPr lang="en-US" sz="1400" b="1" dirty="0">
              <a:latin typeface="Abadi Extra Light" panose="020B0604020202020204" pitchFamily="34" charset="0"/>
            </a:endParaRPr>
          </a:p>
          <a:p>
            <a:pPr algn="ctr"/>
            <a:endParaRPr lang="en-US" sz="1400" b="1" dirty="0">
              <a:latin typeface="Abadi Extra Light" panose="020B0604020202020204" pitchFamily="34" charset="0"/>
            </a:endParaRPr>
          </a:p>
          <a:p>
            <a:pPr algn="ctr"/>
            <a:endParaRPr lang="en-US" sz="1400" b="1" dirty="0">
              <a:latin typeface="Abadi Extra Light" panose="020B0604020202020204" pitchFamily="34" charset="0"/>
            </a:endParaRPr>
          </a:p>
          <a:p>
            <a:pPr algn="ctr"/>
            <a:endParaRPr lang="en-US" sz="1400" b="1" dirty="0">
              <a:latin typeface="Abadi Extra Light" panose="020B0604020202020204" pitchFamily="34" charset="0"/>
            </a:endParaRPr>
          </a:p>
          <a:p>
            <a:pPr algn="ctr"/>
            <a:endParaRPr lang="en-US" sz="1400" b="1" dirty="0">
              <a:latin typeface="Abadi Extra Light" panose="020B0604020202020204" pitchFamily="34" charset="0"/>
            </a:endParaRPr>
          </a:p>
          <a:p>
            <a:pPr algn="ctr"/>
            <a:endParaRPr lang="en-US" sz="1400" b="1" dirty="0">
              <a:latin typeface="Abadi Extra Light" panose="020B0604020202020204" pitchFamily="34" charset="0"/>
            </a:endParaRPr>
          </a:p>
          <a:p>
            <a:pPr algn="ctr"/>
            <a:endParaRPr lang="en-US" sz="1400" b="1" dirty="0">
              <a:latin typeface="Abadi Extra Light" panose="020B0604020202020204" pitchFamily="34" charset="0"/>
            </a:endParaRPr>
          </a:p>
          <a:p>
            <a:pPr algn="ctr"/>
            <a:endParaRPr lang="en-US" sz="1400" b="1" dirty="0">
              <a:latin typeface="Abadi Extra Light" panose="020B0604020202020204" pitchFamily="34" charset="0"/>
            </a:endParaRPr>
          </a:p>
          <a:p>
            <a:pPr algn="ctr"/>
            <a:endParaRPr lang="en-US" sz="1400" b="1" dirty="0">
              <a:latin typeface="Abadi Extra Light" panose="020B0604020202020204" pitchFamily="34" charset="0"/>
            </a:endParaRPr>
          </a:p>
          <a:p>
            <a:pPr algn="ctr"/>
            <a:endParaRPr lang="en-US" sz="1400" b="1" dirty="0">
              <a:latin typeface="Abadi Extra Light" panose="020B0604020202020204" pitchFamily="34" charset="0"/>
            </a:endParaRPr>
          </a:p>
          <a:p>
            <a:pPr algn="ctr"/>
            <a:endParaRPr lang="en-US" sz="1400" b="1" dirty="0">
              <a:latin typeface="Abadi Extra Light" panose="020B0604020202020204" pitchFamily="34" charset="0"/>
            </a:endParaRPr>
          </a:p>
          <a:p>
            <a:pPr algn="ctr"/>
            <a:endParaRPr lang="en-US" sz="1400" b="1" dirty="0">
              <a:latin typeface="Abadi Extra Light" panose="020B0604020202020204" pitchFamily="34" charset="0"/>
            </a:endParaRPr>
          </a:p>
          <a:p>
            <a:pPr algn="ctr"/>
            <a:endParaRPr lang="en-US" sz="1400" b="1" dirty="0">
              <a:latin typeface="Abadi Extra Light" panose="020B0604020202020204" pitchFamily="34" charset="0"/>
            </a:endParaRPr>
          </a:p>
          <a:p>
            <a:pPr algn="ctr"/>
            <a:r>
              <a:rPr lang="en-US" sz="5400" b="1" dirty="0">
                <a:solidFill>
                  <a:srgbClr val="7A2E26"/>
                </a:solidFill>
                <a:latin typeface="Abadi Extra Light" panose="020B0604020202020204" pitchFamily="34" charset="0"/>
              </a:rPr>
              <a:t>Lord’s Supper Series</a:t>
            </a:r>
          </a:p>
        </p:txBody>
      </p:sp>
    </p:spTree>
    <p:extLst>
      <p:ext uri="{BB962C8B-B14F-4D97-AF65-F5344CB8AC3E}">
        <p14:creationId xmlns:p14="http://schemas.microsoft.com/office/powerpoint/2010/main" val="22195696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884F3-C0EE-4AF1-8AD3-4FAF5CF44C00}"/>
              </a:ext>
            </a:extLst>
          </p:cNvPr>
          <p:cNvSpPr>
            <a:spLocks noGrp="1"/>
          </p:cNvSpPr>
          <p:nvPr>
            <p:ph type="title"/>
          </p:nvPr>
        </p:nvSpPr>
        <p:spPr>
          <a:xfrm>
            <a:off x="374264" y="452718"/>
            <a:ext cx="9404723" cy="1400530"/>
          </a:xfrm>
        </p:spPr>
        <p:txBody>
          <a:bodyPr/>
          <a:lstStyle/>
          <a:p>
            <a:r>
              <a:rPr lang="en-US" sz="4400" dirty="0">
                <a:solidFill>
                  <a:srgbClr val="00B0F0"/>
                </a:solidFill>
              </a:rPr>
              <a:t>Hebrews 2:1-4</a:t>
            </a:r>
          </a:p>
        </p:txBody>
      </p:sp>
      <p:sp>
        <p:nvSpPr>
          <p:cNvPr id="4" name="TextBox 3">
            <a:extLst>
              <a:ext uri="{FF2B5EF4-FFF2-40B4-BE49-F238E27FC236}">
                <a16:creationId xmlns:a16="http://schemas.microsoft.com/office/drawing/2014/main" id="{F6B50F49-FE59-45E0-9B84-B9A80BF4423B}"/>
              </a:ext>
            </a:extLst>
          </p:cNvPr>
          <p:cNvSpPr txBox="1"/>
          <p:nvPr/>
        </p:nvSpPr>
        <p:spPr>
          <a:xfrm>
            <a:off x="374264" y="1152983"/>
            <a:ext cx="11590638" cy="5170646"/>
          </a:xfrm>
          <a:prstGeom prst="rect">
            <a:avLst/>
          </a:prstGeom>
          <a:noFill/>
        </p:spPr>
        <p:txBody>
          <a:bodyPr wrap="square" rtlCol="0">
            <a:spAutoFit/>
          </a:bodyPr>
          <a:lstStyle/>
          <a:p>
            <a:pPr algn="just"/>
            <a:r>
              <a:rPr lang="en-US" sz="3300" i="1" dirty="0"/>
              <a:t>1 For this reason we must pay much closer attention to what we have heard, so that we do not drift away from it. 2 For if the word spoken through angels proved unalterable, and every transgression and disobedience received a just penalty, 3 how will we escape if we neglect so great a salvation? After it was at the first spoken through the Lord, it was confirmed to us by those who heard, 4 God also testifying with them, both by signs and wonders and by various miracles and by gifts of the Holy Spirit according to His own will. </a:t>
            </a:r>
            <a:endParaRPr lang="en-US" sz="3300" dirty="0"/>
          </a:p>
        </p:txBody>
      </p:sp>
    </p:spTree>
    <p:extLst>
      <p:ext uri="{BB962C8B-B14F-4D97-AF65-F5344CB8AC3E}">
        <p14:creationId xmlns:p14="http://schemas.microsoft.com/office/powerpoint/2010/main" val="433518382"/>
      </p:ext>
    </p:extLst>
  </p:cSld>
  <p:clrMapOvr>
    <a:masterClrMapping/>
  </p:clrMapOvr>
  <mc:AlternateContent xmlns:mc="http://schemas.openxmlformats.org/markup-compatibility/2006" xmlns:p14="http://schemas.microsoft.com/office/powerpoint/2010/main">
    <mc:Choice Requires="p14">
      <p:transition spd="slow" p14:dur="225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8" y="184280"/>
            <a:ext cx="8825658" cy="861420"/>
          </a:xfrm>
        </p:spPr>
        <p:txBody>
          <a:bodyPr>
            <a:normAutofit/>
          </a:bodyPr>
          <a:lstStyle/>
          <a:p>
            <a:r>
              <a:rPr lang="en-US" sz="3600" dirty="0"/>
              <a:t>Big Idea:</a:t>
            </a:r>
          </a:p>
        </p:txBody>
      </p:sp>
      <p:sp>
        <p:nvSpPr>
          <p:cNvPr id="4" name="TextBox 3">
            <a:extLst>
              <a:ext uri="{FF2B5EF4-FFF2-40B4-BE49-F238E27FC236}">
                <a16:creationId xmlns:a16="http://schemas.microsoft.com/office/drawing/2014/main" id="{A6FA1D3C-DB85-4DE2-9982-137CCABF2722}"/>
              </a:ext>
            </a:extLst>
          </p:cNvPr>
          <p:cNvSpPr txBox="1"/>
          <p:nvPr/>
        </p:nvSpPr>
        <p:spPr>
          <a:xfrm>
            <a:off x="300681" y="797510"/>
            <a:ext cx="11590638" cy="3170099"/>
          </a:xfrm>
          <a:prstGeom prst="rect">
            <a:avLst/>
          </a:prstGeom>
          <a:noFill/>
        </p:spPr>
        <p:txBody>
          <a:bodyPr wrap="square" rtlCol="0">
            <a:spAutoFit/>
          </a:bodyPr>
          <a:lstStyle/>
          <a:p>
            <a:pPr algn="ctr"/>
            <a:r>
              <a:rPr lang="en-US" sz="4000" dirty="0"/>
              <a:t>“In light of the work of Christ for the salvation of sinners; you are either drawing near to God because of intentional attention and effort; or you are drifting away from God because of personal neglect and idleness.” </a:t>
            </a:r>
          </a:p>
        </p:txBody>
      </p:sp>
    </p:spTree>
    <p:extLst>
      <p:ext uri="{BB962C8B-B14F-4D97-AF65-F5344CB8AC3E}">
        <p14:creationId xmlns:p14="http://schemas.microsoft.com/office/powerpoint/2010/main" val="1310733392"/>
      </p:ext>
    </p:extLst>
  </p:cSld>
  <p:clrMapOvr>
    <a:masterClrMapping/>
  </p:clrMapOvr>
  <mc:AlternateContent xmlns:mc="http://schemas.openxmlformats.org/markup-compatibility/2006" xmlns:p14="http://schemas.microsoft.com/office/powerpoint/2010/main">
    <mc:Choice Requires="p14">
      <p:transition spd="slow" p14:dur="3900">
        <p14:glitter dir="u" pattern="hexagon"/>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rmAutofit/>
          </a:bodyPr>
          <a:lstStyle/>
          <a:p>
            <a:pPr marL="857250" indent="-857250">
              <a:buAutoNum type="romanUcPeriod"/>
            </a:pPr>
            <a:r>
              <a:rPr lang="en-US" sz="3600" dirty="0"/>
              <a:t>Salvation is exceedingly extraordinary</a:t>
            </a:r>
          </a:p>
        </p:txBody>
      </p:sp>
      <p:sp>
        <p:nvSpPr>
          <p:cNvPr id="4" name="TextBox 3">
            <a:extLst>
              <a:ext uri="{FF2B5EF4-FFF2-40B4-BE49-F238E27FC236}">
                <a16:creationId xmlns:a16="http://schemas.microsoft.com/office/drawing/2014/main" id="{A6FA1D3C-DB85-4DE2-9982-137CCABF2722}"/>
              </a:ext>
            </a:extLst>
          </p:cNvPr>
          <p:cNvSpPr txBox="1"/>
          <p:nvPr/>
        </p:nvSpPr>
        <p:spPr>
          <a:xfrm>
            <a:off x="207667" y="1120650"/>
            <a:ext cx="11590638" cy="4770537"/>
          </a:xfrm>
          <a:prstGeom prst="rect">
            <a:avLst/>
          </a:prstGeom>
          <a:noFill/>
        </p:spPr>
        <p:txBody>
          <a:bodyPr wrap="square" rtlCol="0">
            <a:spAutoFit/>
          </a:bodyPr>
          <a:lstStyle/>
          <a:p>
            <a:pPr marL="514350" indent="-514350" algn="just">
              <a:buAutoNum type="alphaUcPeriod"/>
            </a:pPr>
            <a:r>
              <a:rPr lang="en-US" sz="3200" dirty="0"/>
              <a:t>Salvation is exceedingly extraordinary because it is </a:t>
            </a:r>
            <a:r>
              <a:rPr lang="en-US" sz="3200" b="1" u="sng" dirty="0"/>
              <a:t>universal</a:t>
            </a:r>
            <a:r>
              <a:rPr lang="en-US" sz="3200" dirty="0"/>
              <a:t> (everyone needs it).</a:t>
            </a:r>
          </a:p>
          <a:p>
            <a:pPr marL="514350" indent="-514350" algn="just">
              <a:buFontTx/>
              <a:buAutoNum type="alphaUcPeriod"/>
            </a:pPr>
            <a:r>
              <a:rPr lang="en-US" sz="3200" dirty="0"/>
              <a:t>Salvation is exceedingly extraordinary because it is </a:t>
            </a:r>
            <a:r>
              <a:rPr lang="en-US" sz="3200" b="1" u="sng" dirty="0"/>
              <a:t>unique</a:t>
            </a:r>
            <a:r>
              <a:rPr lang="en-US" sz="3200" dirty="0"/>
              <a:t> (it comes only from the Lord).</a:t>
            </a:r>
          </a:p>
          <a:p>
            <a:pPr marL="514350" indent="-514350" algn="just">
              <a:buFontTx/>
              <a:buAutoNum type="alphaUcPeriod"/>
            </a:pPr>
            <a:r>
              <a:rPr lang="en-US" sz="3200" dirty="0"/>
              <a:t>Salvation is exceedingly extraordinary because it is </a:t>
            </a:r>
            <a:r>
              <a:rPr lang="en-US" sz="3200" b="1" u="sng" dirty="0"/>
              <a:t>undeniable</a:t>
            </a:r>
            <a:r>
              <a:rPr lang="en-US" sz="3200" dirty="0"/>
              <a:t> (factual).</a:t>
            </a:r>
          </a:p>
          <a:p>
            <a:pPr marL="971550" lvl="1" indent="-514350" algn="just">
              <a:buFont typeface="+mj-lt"/>
              <a:buAutoNum type="arabicPeriod"/>
            </a:pPr>
            <a:r>
              <a:rPr lang="en-US" sz="2800" dirty="0"/>
              <a:t>The testimony of eyewitnesses confirmed this salvation as being true.</a:t>
            </a:r>
          </a:p>
          <a:p>
            <a:pPr marL="971550" lvl="1" indent="-514350" algn="just">
              <a:buFont typeface="+mj-lt"/>
              <a:buAutoNum type="arabicPeriod"/>
            </a:pPr>
            <a:r>
              <a:rPr lang="en-US" sz="2800" dirty="0"/>
              <a:t>The testimony of God Himself by confirming the message of the apostles. </a:t>
            </a:r>
          </a:p>
        </p:txBody>
      </p:sp>
    </p:spTree>
    <p:extLst>
      <p:ext uri="{BB962C8B-B14F-4D97-AF65-F5344CB8AC3E}">
        <p14:creationId xmlns:p14="http://schemas.microsoft.com/office/powerpoint/2010/main" val="1032651326"/>
      </p:ext>
    </p:extLst>
  </p:cSld>
  <p:clrMapOvr>
    <a:masterClrMapping/>
  </p:clrMapOvr>
  <mc:AlternateContent xmlns:mc="http://schemas.openxmlformats.org/markup-compatibility/2006" xmlns:p14="http://schemas.microsoft.com/office/powerpoint/2010/main">
    <mc:Choice Requires="p14">
      <p:transition spd="slow" p14:dur="225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25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225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225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225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225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rmAutofit/>
          </a:bodyPr>
          <a:lstStyle/>
          <a:p>
            <a:pPr marL="857250" indent="-857250">
              <a:buFont typeface="+mj-lt"/>
              <a:buAutoNum type="romanUcPeriod" startAt="2"/>
            </a:pPr>
            <a:r>
              <a:rPr lang="en-US" sz="3600" dirty="0"/>
              <a:t>Salvation is extremely essential</a:t>
            </a:r>
          </a:p>
        </p:txBody>
      </p:sp>
      <p:sp>
        <p:nvSpPr>
          <p:cNvPr id="4" name="TextBox 3">
            <a:extLst>
              <a:ext uri="{FF2B5EF4-FFF2-40B4-BE49-F238E27FC236}">
                <a16:creationId xmlns:a16="http://schemas.microsoft.com/office/drawing/2014/main" id="{A6FA1D3C-DB85-4DE2-9982-137CCABF2722}"/>
              </a:ext>
            </a:extLst>
          </p:cNvPr>
          <p:cNvSpPr txBox="1"/>
          <p:nvPr/>
        </p:nvSpPr>
        <p:spPr>
          <a:xfrm>
            <a:off x="207667" y="925780"/>
            <a:ext cx="11590638" cy="5755422"/>
          </a:xfrm>
          <a:prstGeom prst="rect">
            <a:avLst/>
          </a:prstGeom>
          <a:noFill/>
        </p:spPr>
        <p:txBody>
          <a:bodyPr wrap="square" rtlCol="0">
            <a:spAutoFit/>
          </a:bodyPr>
          <a:lstStyle/>
          <a:p>
            <a:pPr marL="514350" indent="-514350" algn="just">
              <a:buAutoNum type="alphaUcPeriod"/>
            </a:pPr>
            <a:r>
              <a:rPr lang="en-US" sz="3200" dirty="0"/>
              <a:t>How can we know if we are saved?</a:t>
            </a:r>
          </a:p>
          <a:p>
            <a:pPr marL="971550" lvl="1" indent="-514350" algn="just">
              <a:buFont typeface="Wingdings" panose="05000000000000000000" pitchFamily="2" charset="2"/>
              <a:buChar char="§"/>
            </a:pPr>
            <a:r>
              <a:rPr lang="en-US" sz="2800" dirty="0">
                <a:solidFill>
                  <a:schemeClr val="accent5">
                    <a:lumMod val="40000"/>
                    <a:lumOff val="60000"/>
                  </a:schemeClr>
                </a:solidFill>
              </a:rPr>
              <a:t>Is there such a thing as a “carnal Christian?”</a:t>
            </a:r>
          </a:p>
          <a:p>
            <a:pPr marL="971550" lvl="1" indent="-514350" algn="just">
              <a:buFont typeface="Wingdings" panose="05000000000000000000" pitchFamily="2" charset="2"/>
              <a:buChar char="§"/>
            </a:pPr>
            <a:r>
              <a:rPr lang="en-US" sz="2800" dirty="0"/>
              <a:t>No, there is no biblical category of “carnal Christian”</a:t>
            </a:r>
          </a:p>
          <a:p>
            <a:pPr marL="971550" lvl="1" indent="-514350" algn="just">
              <a:buFont typeface="Wingdings" panose="05000000000000000000" pitchFamily="2" charset="2"/>
              <a:buChar char="§"/>
            </a:pPr>
            <a:r>
              <a:rPr lang="en-US" sz="2800" dirty="0">
                <a:solidFill>
                  <a:schemeClr val="accent5">
                    <a:lumMod val="40000"/>
                    <a:lumOff val="60000"/>
                  </a:schemeClr>
                </a:solidFill>
              </a:rPr>
              <a:t>Impossible to receive Jesus as Savior while devesting Him of His Lordship</a:t>
            </a:r>
          </a:p>
          <a:p>
            <a:pPr marL="971550" lvl="1" indent="-514350" algn="just">
              <a:buFont typeface="Wingdings" panose="05000000000000000000" pitchFamily="2" charset="2"/>
              <a:buChar char="§"/>
            </a:pPr>
            <a:r>
              <a:rPr lang="en-US" sz="2800" dirty="0"/>
              <a:t>Jesus is only and always Savior and Lord</a:t>
            </a:r>
          </a:p>
          <a:p>
            <a:pPr marL="971550" lvl="1" indent="-514350" algn="just">
              <a:buFont typeface="Wingdings" panose="05000000000000000000" pitchFamily="2" charset="2"/>
              <a:buChar char="§"/>
            </a:pPr>
            <a:r>
              <a:rPr lang="en-US" sz="2800" dirty="0">
                <a:solidFill>
                  <a:schemeClr val="accent5">
                    <a:lumMod val="40000"/>
                    <a:lumOff val="60000"/>
                  </a:schemeClr>
                </a:solidFill>
              </a:rPr>
              <a:t>This is what it means to receive salvation; Jesus is Savior (saving you from the penalty of sin); and Jesus is Lord (directing your actions and attitudes in life).</a:t>
            </a:r>
          </a:p>
          <a:p>
            <a:pPr marL="971550" lvl="1" indent="-514350" algn="just">
              <a:buFont typeface="Wingdings" panose="05000000000000000000" pitchFamily="2" charset="2"/>
              <a:buChar char="§"/>
            </a:pPr>
            <a:r>
              <a:rPr lang="en-US" sz="2800" i="1" dirty="0"/>
              <a:t>God did not save us so that we might continue to sin; may it never be; rather God saves us to bring Him glory by confessing Jesus as Lord and Savior; demonstrating such by both word and deed (see Ephesians 2:10).</a:t>
            </a:r>
            <a:endParaRPr lang="en-US" sz="2800" dirty="0"/>
          </a:p>
        </p:txBody>
      </p:sp>
    </p:spTree>
    <p:extLst>
      <p:ext uri="{BB962C8B-B14F-4D97-AF65-F5344CB8AC3E}">
        <p14:creationId xmlns:p14="http://schemas.microsoft.com/office/powerpoint/2010/main" val="1086655380"/>
      </p:ext>
    </p:extLst>
  </p:cSld>
  <p:clrMapOvr>
    <a:masterClrMapping/>
  </p:clrMapOvr>
  <mc:AlternateContent xmlns:mc="http://schemas.openxmlformats.org/markup-compatibility/2006" xmlns:p14="http://schemas.microsoft.com/office/powerpoint/2010/main">
    <mc:Choice Requires="p14">
      <p:transition spd="slow" p14:dur="225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250"/>
                                        <p:tgtEl>
                                          <p:spTgt spid="4">
                                            <p:txEl>
                                              <p:pRg st="0" end="0"/>
                                            </p:txEl>
                                          </p:spTgt>
                                        </p:tgtEl>
                                      </p:cBhvr>
                                    </p:animEffect>
                                  </p:childTnLst>
                                </p:cTn>
                              </p:par>
                            </p:childTnLst>
                          </p:cTn>
                        </p:par>
                        <p:par>
                          <p:cTn id="8" fill="hold">
                            <p:stCondLst>
                              <p:cond delay="2250"/>
                            </p:stCondLst>
                            <p:childTnLst>
                              <p:par>
                                <p:cTn id="9" presetID="10" presetClass="entr" presetSubtype="0" fill="hold" grpId="0" nodeType="afterEffect">
                                  <p:stCondLst>
                                    <p:cond delay="375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2250"/>
                                        <p:tgtEl>
                                          <p:spTgt spid="4">
                                            <p:txEl>
                                              <p:pRg st="1" end="1"/>
                                            </p:txEl>
                                          </p:spTgt>
                                        </p:tgtEl>
                                      </p:cBhvr>
                                    </p:animEffect>
                                  </p:childTnLst>
                                </p:cTn>
                              </p:par>
                            </p:childTnLst>
                          </p:cTn>
                        </p:par>
                        <p:par>
                          <p:cTn id="12" fill="hold">
                            <p:stCondLst>
                              <p:cond delay="8250"/>
                            </p:stCondLst>
                            <p:childTnLst>
                              <p:par>
                                <p:cTn id="13" presetID="10" presetClass="entr" presetSubtype="0" fill="hold" grpId="0" nodeType="afterEffect">
                                  <p:stCondLst>
                                    <p:cond delay="225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2250"/>
                                        <p:tgtEl>
                                          <p:spTgt spid="4">
                                            <p:txEl>
                                              <p:pRg st="2" end="2"/>
                                            </p:txEl>
                                          </p:spTgt>
                                        </p:tgtEl>
                                      </p:cBhvr>
                                    </p:animEffect>
                                  </p:childTnLst>
                                </p:cTn>
                              </p:par>
                            </p:childTnLst>
                          </p:cTn>
                        </p:par>
                        <p:par>
                          <p:cTn id="16" fill="hold">
                            <p:stCondLst>
                              <p:cond delay="12750"/>
                            </p:stCondLst>
                            <p:childTnLst>
                              <p:par>
                                <p:cTn id="17" presetID="10" presetClass="entr" presetSubtype="0" fill="hold" grpId="0" nodeType="afterEffect">
                                  <p:stCondLst>
                                    <p:cond delay="225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fade">
                                      <p:cBhvr>
                                        <p:cTn id="19" dur="2250"/>
                                        <p:tgtEl>
                                          <p:spTgt spid="4">
                                            <p:txEl>
                                              <p:pRg st="3" end="3"/>
                                            </p:txEl>
                                          </p:spTgt>
                                        </p:tgtEl>
                                      </p:cBhvr>
                                    </p:animEffect>
                                  </p:childTnLst>
                                </p:cTn>
                              </p:par>
                            </p:childTnLst>
                          </p:cTn>
                        </p:par>
                        <p:par>
                          <p:cTn id="20" fill="hold">
                            <p:stCondLst>
                              <p:cond delay="17250"/>
                            </p:stCondLst>
                            <p:childTnLst>
                              <p:par>
                                <p:cTn id="21" presetID="10" presetClass="entr" presetSubtype="0" fill="hold" grpId="0" nodeType="afterEffect">
                                  <p:stCondLst>
                                    <p:cond delay="225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fade">
                                      <p:cBhvr>
                                        <p:cTn id="23" dur="2250"/>
                                        <p:tgtEl>
                                          <p:spTgt spid="4">
                                            <p:txEl>
                                              <p:pRg st="4" end="4"/>
                                            </p:txEl>
                                          </p:spTgt>
                                        </p:tgtEl>
                                      </p:cBhvr>
                                    </p:animEffect>
                                  </p:childTnLst>
                                </p:cTn>
                              </p:par>
                            </p:childTnLst>
                          </p:cTn>
                        </p:par>
                        <p:par>
                          <p:cTn id="24" fill="hold">
                            <p:stCondLst>
                              <p:cond delay="21750"/>
                            </p:stCondLst>
                            <p:childTnLst>
                              <p:par>
                                <p:cTn id="25" presetID="10" presetClass="entr" presetSubtype="0" fill="hold" grpId="0" nodeType="afterEffect">
                                  <p:stCondLst>
                                    <p:cond delay="225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fade">
                                      <p:cBhvr>
                                        <p:cTn id="27" dur="2250"/>
                                        <p:tgtEl>
                                          <p:spTgt spid="4">
                                            <p:txEl>
                                              <p:pRg st="5" end="5"/>
                                            </p:txEl>
                                          </p:spTgt>
                                        </p:tgtEl>
                                      </p:cBhvr>
                                    </p:animEffect>
                                  </p:childTnLst>
                                </p:cTn>
                              </p:par>
                            </p:childTnLst>
                          </p:cTn>
                        </p:par>
                        <p:par>
                          <p:cTn id="28" fill="hold">
                            <p:stCondLst>
                              <p:cond delay="26250"/>
                            </p:stCondLst>
                            <p:childTnLst>
                              <p:par>
                                <p:cTn id="29" presetID="10" presetClass="entr" presetSubtype="0" fill="hold" grpId="0" nodeType="afterEffect">
                                  <p:stCondLst>
                                    <p:cond delay="3000"/>
                                  </p:stCondLst>
                                  <p:childTnLst>
                                    <p:set>
                                      <p:cBhvr>
                                        <p:cTn id="30" dur="1" fill="hold">
                                          <p:stCondLst>
                                            <p:cond delay="0"/>
                                          </p:stCondLst>
                                        </p:cTn>
                                        <p:tgtEl>
                                          <p:spTgt spid="4">
                                            <p:txEl>
                                              <p:pRg st="6" end="6"/>
                                            </p:txEl>
                                          </p:spTgt>
                                        </p:tgtEl>
                                        <p:attrNameLst>
                                          <p:attrName>style.visibility</p:attrName>
                                        </p:attrNameLst>
                                      </p:cBhvr>
                                      <p:to>
                                        <p:strVal val="visible"/>
                                      </p:to>
                                    </p:set>
                                    <p:animEffect transition="in" filter="fade">
                                      <p:cBhvr>
                                        <p:cTn id="31" dur="225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rmAutofit/>
          </a:bodyPr>
          <a:lstStyle/>
          <a:p>
            <a:pPr marL="857250" indent="-857250">
              <a:buFont typeface="+mj-lt"/>
              <a:buAutoNum type="romanUcPeriod" startAt="2"/>
            </a:pPr>
            <a:r>
              <a:rPr lang="en-US" sz="3600" dirty="0"/>
              <a:t>Salvation is extremely essential</a:t>
            </a:r>
          </a:p>
        </p:txBody>
      </p:sp>
      <p:sp>
        <p:nvSpPr>
          <p:cNvPr id="4" name="TextBox 3">
            <a:extLst>
              <a:ext uri="{FF2B5EF4-FFF2-40B4-BE49-F238E27FC236}">
                <a16:creationId xmlns:a16="http://schemas.microsoft.com/office/drawing/2014/main" id="{A6FA1D3C-DB85-4DE2-9982-137CCABF2722}"/>
              </a:ext>
            </a:extLst>
          </p:cNvPr>
          <p:cNvSpPr txBox="1"/>
          <p:nvPr/>
        </p:nvSpPr>
        <p:spPr>
          <a:xfrm>
            <a:off x="207667" y="925780"/>
            <a:ext cx="11590638" cy="3046988"/>
          </a:xfrm>
          <a:prstGeom prst="rect">
            <a:avLst/>
          </a:prstGeom>
          <a:noFill/>
        </p:spPr>
        <p:txBody>
          <a:bodyPr wrap="square" rtlCol="0">
            <a:spAutoFit/>
          </a:bodyPr>
          <a:lstStyle/>
          <a:p>
            <a:pPr marL="514350" indent="-514350" algn="just">
              <a:buAutoNum type="alphaUcPeriod"/>
            </a:pPr>
            <a:r>
              <a:rPr lang="en-US" sz="3200" dirty="0"/>
              <a:t>How can we know if we are saved?</a:t>
            </a:r>
          </a:p>
          <a:p>
            <a:pPr marL="514350" indent="-514350" algn="just">
              <a:buFontTx/>
              <a:buAutoNum type="alphaUcPeriod"/>
            </a:pPr>
            <a:r>
              <a:rPr lang="en-US" sz="3200" dirty="0"/>
              <a:t>The neglect of the Law of God imposed frightening penalties.</a:t>
            </a:r>
          </a:p>
          <a:p>
            <a:pPr marL="514350" indent="-514350" algn="just">
              <a:buFontTx/>
              <a:buAutoNum type="alphaUcPeriod"/>
            </a:pPr>
            <a:r>
              <a:rPr lang="en-US" sz="3200" dirty="0"/>
              <a:t>The neglect of the gospel of Christ will bring more dire consequences.</a:t>
            </a:r>
          </a:p>
          <a:p>
            <a:pPr marL="514350" indent="-514350" algn="just">
              <a:buAutoNum type="alphaUcPeriod"/>
            </a:pPr>
            <a:endParaRPr lang="en-US" sz="3200" dirty="0"/>
          </a:p>
        </p:txBody>
      </p:sp>
    </p:spTree>
    <p:extLst>
      <p:ext uri="{BB962C8B-B14F-4D97-AF65-F5344CB8AC3E}">
        <p14:creationId xmlns:p14="http://schemas.microsoft.com/office/powerpoint/2010/main" val="91847799"/>
      </p:ext>
    </p:extLst>
  </p:cSld>
  <p:clrMapOvr>
    <a:masterClrMapping/>
  </p:clrMapOvr>
  <mc:AlternateContent xmlns:mc="http://schemas.openxmlformats.org/markup-compatibility/2006" xmlns:p14="http://schemas.microsoft.com/office/powerpoint/2010/main">
    <mc:Choice Requires="p14">
      <p:transition spd="slow" p14:dur="225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5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225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75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225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884F3-C0EE-4AF1-8AD3-4FAF5CF44C00}"/>
              </a:ext>
            </a:extLst>
          </p:cNvPr>
          <p:cNvSpPr>
            <a:spLocks noGrp="1"/>
          </p:cNvSpPr>
          <p:nvPr>
            <p:ph type="title"/>
          </p:nvPr>
        </p:nvSpPr>
        <p:spPr>
          <a:xfrm>
            <a:off x="374264" y="452718"/>
            <a:ext cx="9404723" cy="1400530"/>
          </a:xfrm>
        </p:spPr>
        <p:txBody>
          <a:bodyPr/>
          <a:lstStyle/>
          <a:p>
            <a:r>
              <a:rPr lang="en-US" sz="4400" dirty="0">
                <a:solidFill>
                  <a:srgbClr val="00B0F0"/>
                </a:solidFill>
              </a:rPr>
              <a:t>Hebrews 10:29</a:t>
            </a:r>
          </a:p>
        </p:txBody>
      </p:sp>
      <p:sp>
        <p:nvSpPr>
          <p:cNvPr id="3" name="TextBox 2">
            <a:extLst>
              <a:ext uri="{FF2B5EF4-FFF2-40B4-BE49-F238E27FC236}">
                <a16:creationId xmlns:a16="http://schemas.microsoft.com/office/drawing/2014/main" id="{5957D658-74E0-41CC-B141-4FB1E3312A7D}"/>
              </a:ext>
            </a:extLst>
          </p:cNvPr>
          <p:cNvSpPr txBox="1"/>
          <p:nvPr/>
        </p:nvSpPr>
        <p:spPr>
          <a:xfrm>
            <a:off x="358346" y="1186242"/>
            <a:ext cx="11590638" cy="3785652"/>
          </a:xfrm>
          <a:prstGeom prst="rect">
            <a:avLst/>
          </a:prstGeom>
          <a:noFill/>
        </p:spPr>
        <p:txBody>
          <a:bodyPr wrap="square" rtlCol="0">
            <a:spAutoFit/>
          </a:bodyPr>
          <a:lstStyle/>
          <a:p>
            <a:pPr algn="just"/>
            <a:r>
              <a:rPr lang="en-US" sz="4000" i="1" dirty="0"/>
              <a:t>“How much severer punishment do you think he will deserve who has trampled under foot the Son of God, and has regarded as unclean the blood of the covenant by which he was sanctified, and has insulted the Spirit of grace?”</a:t>
            </a:r>
            <a:r>
              <a:rPr lang="en-US" sz="4000" dirty="0"/>
              <a:t> </a:t>
            </a:r>
          </a:p>
        </p:txBody>
      </p:sp>
    </p:spTree>
    <p:extLst>
      <p:ext uri="{BB962C8B-B14F-4D97-AF65-F5344CB8AC3E}">
        <p14:creationId xmlns:p14="http://schemas.microsoft.com/office/powerpoint/2010/main" val="41119440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rmAutofit/>
          </a:bodyPr>
          <a:lstStyle/>
          <a:p>
            <a:pPr marL="857250" indent="-857250">
              <a:buFont typeface="+mj-lt"/>
              <a:buAutoNum type="romanUcPeriod" startAt="3"/>
            </a:pPr>
            <a:r>
              <a:rPr lang="en-US" sz="3600" dirty="0"/>
              <a:t>Salvation is easily evaded</a:t>
            </a:r>
          </a:p>
        </p:txBody>
      </p:sp>
      <p:sp>
        <p:nvSpPr>
          <p:cNvPr id="4" name="TextBox 3">
            <a:extLst>
              <a:ext uri="{FF2B5EF4-FFF2-40B4-BE49-F238E27FC236}">
                <a16:creationId xmlns:a16="http://schemas.microsoft.com/office/drawing/2014/main" id="{A6FA1D3C-DB85-4DE2-9982-137CCABF2722}"/>
              </a:ext>
            </a:extLst>
          </p:cNvPr>
          <p:cNvSpPr txBox="1"/>
          <p:nvPr/>
        </p:nvSpPr>
        <p:spPr>
          <a:xfrm>
            <a:off x="207667" y="925780"/>
            <a:ext cx="11590638" cy="646331"/>
          </a:xfrm>
          <a:prstGeom prst="rect">
            <a:avLst/>
          </a:prstGeom>
          <a:noFill/>
        </p:spPr>
        <p:txBody>
          <a:bodyPr wrap="square" rtlCol="0">
            <a:spAutoFit/>
          </a:bodyPr>
          <a:lstStyle/>
          <a:p>
            <a:pPr marL="514350" indent="-514350" algn="just">
              <a:buAutoNum type="alphaUcPeriod"/>
            </a:pPr>
            <a:r>
              <a:rPr lang="en-US" sz="3600" dirty="0"/>
              <a:t>The </a:t>
            </a:r>
            <a:r>
              <a:rPr lang="en-US" sz="3600" b="1" u="sng" dirty="0"/>
              <a:t>cause</a:t>
            </a:r>
            <a:r>
              <a:rPr lang="en-US" sz="3600" dirty="0"/>
              <a:t> of spiritual drifting: “neglect”</a:t>
            </a:r>
          </a:p>
        </p:txBody>
      </p:sp>
    </p:spTree>
    <p:extLst>
      <p:ext uri="{BB962C8B-B14F-4D97-AF65-F5344CB8AC3E}">
        <p14:creationId xmlns:p14="http://schemas.microsoft.com/office/powerpoint/2010/main" val="2525151048"/>
      </p:ext>
    </p:extLst>
  </p:cSld>
  <p:clrMapOvr>
    <a:masterClrMapping/>
  </p:clrMapOvr>
  <mc:AlternateContent xmlns:mc="http://schemas.openxmlformats.org/markup-compatibility/2006" xmlns:p14="http://schemas.microsoft.com/office/powerpoint/2010/main">
    <mc:Choice Requires="p14">
      <p:transition spd="slow" p14:dur="225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884F3-C0EE-4AF1-8AD3-4FAF5CF44C00}"/>
              </a:ext>
            </a:extLst>
          </p:cNvPr>
          <p:cNvSpPr>
            <a:spLocks noGrp="1"/>
          </p:cNvSpPr>
          <p:nvPr>
            <p:ph type="title"/>
          </p:nvPr>
        </p:nvSpPr>
        <p:spPr>
          <a:xfrm>
            <a:off x="374264" y="452718"/>
            <a:ext cx="9404723" cy="1400530"/>
          </a:xfrm>
        </p:spPr>
        <p:txBody>
          <a:bodyPr/>
          <a:lstStyle/>
          <a:p>
            <a:r>
              <a:rPr lang="en-US" sz="4400" dirty="0">
                <a:solidFill>
                  <a:srgbClr val="00B0F0"/>
                </a:solidFill>
              </a:rPr>
              <a:t>Matthew 22:5</a:t>
            </a:r>
          </a:p>
        </p:txBody>
      </p:sp>
      <p:sp>
        <p:nvSpPr>
          <p:cNvPr id="3" name="TextBox 2">
            <a:extLst>
              <a:ext uri="{FF2B5EF4-FFF2-40B4-BE49-F238E27FC236}">
                <a16:creationId xmlns:a16="http://schemas.microsoft.com/office/drawing/2014/main" id="{5957D658-74E0-41CC-B141-4FB1E3312A7D}"/>
              </a:ext>
            </a:extLst>
          </p:cNvPr>
          <p:cNvSpPr txBox="1"/>
          <p:nvPr/>
        </p:nvSpPr>
        <p:spPr>
          <a:xfrm>
            <a:off x="358346" y="1186242"/>
            <a:ext cx="11590638" cy="1938992"/>
          </a:xfrm>
          <a:prstGeom prst="rect">
            <a:avLst/>
          </a:prstGeom>
          <a:noFill/>
        </p:spPr>
        <p:txBody>
          <a:bodyPr wrap="square" rtlCol="0">
            <a:spAutoFit/>
          </a:bodyPr>
          <a:lstStyle/>
          <a:p>
            <a:pPr algn="just"/>
            <a:r>
              <a:rPr lang="en-US" sz="4000" i="1" dirty="0"/>
              <a:t>"But they </a:t>
            </a:r>
            <a:r>
              <a:rPr lang="en-US" sz="4000" b="1" i="1" dirty="0"/>
              <a:t>paid no attention </a:t>
            </a:r>
            <a:r>
              <a:rPr lang="en-US" sz="4000" i="1" dirty="0"/>
              <a:t>and went their way, one to his own farm, another to his business…”</a:t>
            </a:r>
          </a:p>
        </p:txBody>
      </p:sp>
    </p:spTree>
    <p:extLst>
      <p:ext uri="{BB962C8B-B14F-4D97-AF65-F5344CB8AC3E}">
        <p14:creationId xmlns:p14="http://schemas.microsoft.com/office/powerpoint/2010/main" val="332480173"/>
      </p:ext>
    </p:extLst>
  </p:cSld>
  <p:clrMapOvr>
    <a:masterClrMapping/>
  </p:clrMapOvr>
  <mc:AlternateContent xmlns:mc="http://schemas.openxmlformats.org/markup-compatibility/2006" xmlns:p14="http://schemas.microsoft.com/office/powerpoint/2010/main">
    <mc:Choice Requires="p14">
      <p:transition spd="slow" p14:dur="2250">
        <p:push dir="u"/>
      </p:transition>
    </mc:Choice>
    <mc:Fallback xmlns="">
      <p:transition spd="slow">
        <p:push dir="u"/>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515</TotalTime>
  <Words>566</Words>
  <Application>Microsoft Office PowerPoint</Application>
  <PresentationFormat>Widescreen</PresentationFormat>
  <Paragraphs>81</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Abadi Extra Light</vt:lpstr>
      <vt:lpstr>Arial</vt:lpstr>
      <vt:lpstr>Century Gothic</vt:lpstr>
      <vt:lpstr>Wingdings</vt:lpstr>
      <vt:lpstr>Wingdings 3</vt:lpstr>
      <vt:lpstr>Ion</vt:lpstr>
      <vt:lpstr>PowerPoint Presentation</vt:lpstr>
      <vt:lpstr>Hebrews 2:1-4</vt:lpstr>
      <vt:lpstr>PowerPoint Presentation</vt:lpstr>
      <vt:lpstr>PowerPoint Presentation</vt:lpstr>
      <vt:lpstr>PowerPoint Presentation</vt:lpstr>
      <vt:lpstr>PowerPoint Presentation</vt:lpstr>
      <vt:lpstr>Hebrews 10:29</vt:lpstr>
      <vt:lpstr>PowerPoint Presentation</vt:lpstr>
      <vt:lpstr>Matthew 22:5</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Do You Respond to Jesus?</dc:title>
  <dc:creator>Ed Godfrey</dc:creator>
  <cp:lastModifiedBy>webmaster@hopecbc.org</cp:lastModifiedBy>
  <cp:revision>48</cp:revision>
  <dcterms:created xsi:type="dcterms:W3CDTF">2018-07-19T20:40:08Z</dcterms:created>
  <dcterms:modified xsi:type="dcterms:W3CDTF">2018-11-04T17:21:05Z</dcterms:modified>
</cp:coreProperties>
</file>