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43" r:id="rId2"/>
    <p:sldId id="257" r:id="rId3"/>
    <p:sldId id="401" r:id="rId4"/>
    <p:sldId id="345" r:id="rId5"/>
    <p:sldId id="403" r:id="rId6"/>
    <p:sldId id="404" r:id="rId7"/>
    <p:sldId id="405" r:id="rId8"/>
    <p:sldId id="406" r:id="rId9"/>
    <p:sldId id="402" r:id="rId10"/>
    <p:sldId id="327" r:id="rId11"/>
    <p:sldId id="396" r:id="rId12"/>
    <p:sldId id="397" r:id="rId13"/>
    <p:sldId id="385" r:id="rId14"/>
    <p:sldId id="407" r:id="rId15"/>
    <p:sldId id="408" r:id="rId16"/>
    <p:sldId id="398" r:id="rId17"/>
    <p:sldId id="409" r:id="rId18"/>
    <p:sldId id="41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10/26/2018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10/26/2018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10/26/2018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10/26/2018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10/26/2018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10/26/2018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10/26/2018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a:xfrm>
            <a:off x="1266165" y="99419"/>
            <a:ext cx="8825658" cy="3329581"/>
          </a:xfrm>
        </p:spPr>
        <p:txBody>
          <a:bodyPr/>
          <a:lstStyle/>
          <a:p>
            <a:pPr algn="just"/>
            <a:r>
              <a:rPr lang="en-US" sz="6000" b="1" dirty="0"/>
              <a:t>Do You Still Have No Faith?</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1290880" y="3405781"/>
            <a:ext cx="8825658" cy="861420"/>
          </a:xfrm>
        </p:spPr>
        <p:txBody>
          <a:bodyPr>
            <a:normAutofit/>
          </a:bodyPr>
          <a:lstStyle/>
          <a:p>
            <a:r>
              <a:rPr lang="en-US" sz="3600" dirty="0"/>
              <a:t>Mark 4:35-41</a:t>
            </a:r>
          </a:p>
        </p:txBody>
      </p:sp>
    </p:spTree>
    <p:extLst>
      <p:ext uri="{BB962C8B-B14F-4D97-AF65-F5344CB8AC3E}">
        <p14:creationId xmlns:p14="http://schemas.microsoft.com/office/powerpoint/2010/main" val="2480320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1140714"/>
            <a:ext cx="11578281" cy="646331"/>
          </a:xfrm>
          <a:prstGeom prst="rect">
            <a:avLst/>
          </a:prstGeom>
          <a:noFill/>
        </p:spPr>
        <p:txBody>
          <a:bodyPr wrap="square" rtlCol="0">
            <a:spAutoFit/>
          </a:bodyPr>
          <a:lstStyle/>
          <a:p>
            <a:pPr marL="400050" indent="-400050">
              <a:buFont typeface="+mj-lt"/>
              <a:buAutoNum type="romanUcPeriod"/>
            </a:pPr>
            <a:r>
              <a:rPr lang="en-US" sz="3600" dirty="0"/>
              <a:t>Faith is obedience </a:t>
            </a:r>
            <a:r>
              <a:rPr lang="en-US" sz="3600" baseline="30000" dirty="0"/>
              <a:t>(4:35-36)</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779125"/>
            <a:ext cx="11578281" cy="1200329"/>
          </a:xfrm>
          <a:prstGeom prst="rect">
            <a:avLst/>
          </a:prstGeom>
          <a:noFill/>
        </p:spPr>
        <p:txBody>
          <a:bodyPr wrap="square" rtlCol="0">
            <a:spAutoFit/>
          </a:bodyPr>
          <a:lstStyle/>
          <a:p>
            <a:pPr algn="just"/>
            <a:r>
              <a:rPr lang="en-US" sz="2400" i="1" dirty="0"/>
              <a:t>35 On that day, when evening came, He said to them, "Let us go over to the other side." 36 Leaving the crowd, they took Him along with them in the boat, just as He was; and other boats were with Him.</a:t>
            </a:r>
            <a:endParaRPr lang="en-US" sz="2400" dirty="0"/>
          </a:p>
        </p:txBody>
      </p:sp>
    </p:spTree>
    <p:extLst>
      <p:ext uri="{BB962C8B-B14F-4D97-AF65-F5344CB8AC3E}">
        <p14:creationId xmlns:p14="http://schemas.microsoft.com/office/powerpoint/2010/main" val="143712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0"/>
                                        <p:tgtEl>
                                          <p:spTgt spid="5"/>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1140714"/>
            <a:ext cx="11578281" cy="646331"/>
          </a:xfrm>
          <a:prstGeom prst="rect">
            <a:avLst/>
          </a:prstGeom>
          <a:noFill/>
        </p:spPr>
        <p:txBody>
          <a:bodyPr wrap="square" rtlCol="0">
            <a:spAutoFit/>
          </a:bodyPr>
          <a:lstStyle/>
          <a:p>
            <a:pPr marL="857250" indent="-857250">
              <a:buFont typeface="+mj-lt"/>
              <a:buAutoNum type="romanUcPeriod" startAt="2"/>
            </a:pPr>
            <a:r>
              <a:rPr lang="en-US" sz="3600" dirty="0"/>
              <a:t>Faith will be challenged </a:t>
            </a:r>
            <a:r>
              <a:rPr lang="en-US" sz="3600" baseline="30000" dirty="0"/>
              <a:t>(4:37, 39)</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779125"/>
            <a:ext cx="11578281" cy="1569660"/>
          </a:xfrm>
          <a:prstGeom prst="rect">
            <a:avLst/>
          </a:prstGeom>
          <a:noFill/>
        </p:spPr>
        <p:txBody>
          <a:bodyPr wrap="square" rtlCol="0">
            <a:spAutoFit/>
          </a:bodyPr>
          <a:lstStyle/>
          <a:p>
            <a:pPr algn="just"/>
            <a:r>
              <a:rPr lang="en-US" sz="2400" i="1" dirty="0"/>
              <a:t>37 And there arose a fierce gale of wind, and the waves were breaking over the boat so much that the boat was already filling up… 39And He got up and rebuked the wind and said to the sea, "Hush, be still." And the wind died down and it became perfectly calm.</a:t>
            </a:r>
            <a:endParaRPr lang="en-US" sz="2400" dirty="0"/>
          </a:p>
        </p:txBody>
      </p:sp>
      <p:sp>
        <p:nvSpPr>
          <p:cNvPr id="4" name="TextBox 3">
            <a:extLst>
              <a:ext uri="{FF2B5EF4-FFF2-40B4-BE49-F238E27FC236}">
                <a16:creationId xmlns:a16="http://schemas.microsoft.com/office/drawing/2014/main" id="{EB604ABB-DBD9-4AAE-B501-6253B55992EF}"/>
              </a:ext>
            </a:extLst>
          </p:cNvPr>
          <p:cNvSpPr txBox="1"/>
          <p:nvPr/>
        </p:nvSpPr>
        <p:spPr>
          <a:xfrm>
            <a:off x="218639" y="3535467"/>
            <a:ext cx="11578281" cy="1569660"/>
          </a:xfrm>
          <a:prstGeom prst="rect">
            <a:avLst/>
          </a:prstGeom>
          <a:noFill/>
        </p:spPr>
        <p:txBody>
          <a:bodyPr wrap="square" rtlCol="0">
            <a:spAutoFit/>
          </a:bodyPr>
          <a:lstStyle/>
          <a:p>
            <a:pPr marL="457200" indent="-457200" algn="just">
              <a:buAutoNum type="alphaUcPeriod"/>
            </a:pPr>
            <a:r>
              <a:rPr lang="en-US" sz="3200" i="1" dirty="0"/>
              <a:t>The instantaneousness of the storm</a:t>
            </a:r>
          </a:p>
          <a:p>
            <a:pPr marL="457200" indent="-457200" algn="just">
              <a:buAutoNum type="alphaUcPeriod"/>
            </a:pPr>
            <a:r>
              <a:rPr lang="en-US" sz="3200" i="1" dirty="0"/>
              <a:t>The intensity of the storm</a:t>
            </a:r>
          </a:p>
          <a:p>
            <a:pPr marL="457200" indent="-457200" algn="just">
              <a:buAutoNum type="alphaUcPeriod"/>
            </a:pPr>
            <a:r>
              <a:rPr lang="en-US" sz="3200" i="1" dirty="0"/>
              <a:t>The initiator of the storm</a:t>
            </a:r>
            <a:endParaRPr lang="en-US" sz="3200" dirty="0"/>
          </a:p>
        </p:txBody>
      </p:sp>
    </p:spTree>
    <p:extLst>
      <p:ext uri="{BB962C8B-B14F-4D97-AF65-F5344CB8AC3E}">
        <p14:creationId xmlns:p14="http://schemas.microsoft.com/office/powerpoint/2010/main" val="291983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0"/>
                                        <p:tgtEl>
                                          <p:spTgt spid="5"/>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75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75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275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2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1140714"/>
            <a:ext cx="11578281" cy="646331"/>
          </a:xfrm>
          <a:prstGeom prst="rect">
            <a:avLst/>
          </a:prstGeom>
          <a:noFill/>
        </p:spPr>
        <p:txBody>
          <a:bodyPr wrap="square" rtlCol="0">
            <a:spAutoFit/>
          </a:bodyPr>
          <a:lstStyle/>
          <a:p>
            <a:pPr marL="857250" indent="-857250">
              <a:buFont typeface="+mj-lt"/>
              <a:buAutoNum type="romanUcPeriod" startAt="3"/>
            </a:pPr>
            <a:r>
              <a:rPr lang="en-US" sz="3600" dirty="0"/>
              <a:t>Faith </a:t>
            </a:r>
            <a:r>
              <a:rPr lang="en-US" sz="3600" baseline="30000" dirty="0"/>
              <a:t>(or lack thereof) </a:t>
            </a:r>
            <a:r>
              <a:rPr lang="en-US" sz="3600" dirty="0"/>
              <a:t>will be exposed </a:t>
            </a:r>
            <a:r>
              <a:rPr lang="en-US" sz="3600" baseline="30000" dirty="0"/>
              <a:t>(4:38)</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779125"/>
            <a:ext cx="11578281" cy="830997"/>
          </a:xfrm>
          <a:prstGeom prst="rect">
            <a:avLst/>
          </a:prstGeom>
          <a:noFill/>
        </p:spPr>
        <p:txBody>
          <a:bodyPr wrap="square" rtlCol="0">
            <a:spAutoFit/>
          </a:bodyPr>
          <a:lstStyle/>
          <a:p>
            <a:r>
              <a:rPr lang="en-US" sz="2400" i="1" dirty="0"/>
              <a:t>Jesus Himself was in the stern, asleep on the cushion; and they woke Him and said to Him, "Teacher, do You not care that we are perishing?"</a:t>
            </a:r>
            <a:endParaRPr lang="en-US" sz="2400" dirty="0"/>
          </a:p>
        </p:txBody>
      </p:sp>
      <p:sp>
        <p:nvSpPr>
          <p:cNvPr id="4" name="TextBox 3">
            <a:extLst>
              <a:ext uri="{FF2B5EF4-FFF2-40B4-BE49-F238E27FC236}">
                <a16:creationId xmlns:a16="http://schemas.microsoft.com/office/drawing/2014/main" id="{D2FD9CF1-2A0C-4FA9-977C-A5641A74F450}"/>
              </a:ext>
            </a:extLst>
          </p:cNvPr>
          <p:cNvSpPr txBox="1"/>
          <p:nvPr/>
        </p:nvSpPr>
        <p:spPr>
          <a:xfrm>
            <a:off x="218639" y="2755977"/>
            <a:ext cx="11578281" cy="584775"/>
          </a:xfrm>
          <a:prstGeom prst="rect">
            <a:avLst/>
          </a:prstGeom>
          <a:noFill/>
        </p:spPr>
        <p:txBody>
          <a:bodyPr wrap="square" rtlCol="0">
            <a:spAutoFit/>
          </a:bodyPr>
          <a:lstStyle/>
          <a:p>
            <a:pPr marL="457200" indent="-457200" algn="just">
              <a:buAutoNum type="alphaUcPeriod"/>
            </a:pPr>
            <a:r>
              <a:rPr lang="en-US" sz="3200" i="1" dirty="0"/>
              <a:t>They doubted Jesus’ concern</a:t>
            </a:r>
            <a:endParaRPr lang="en-US" sz="3200" dirty="0"/>
          </a:p>
        </p:txBody>
      </p:sp>
    </p:spTree>
    <p:extLst>
      <p:ext uri="{BB962C8B-B14F-4D97-AF65-F5344CB8AC3E}">
        <p14:creationId xmlns:p14="http://schemas.microsoft.com/office/powerpoint/2010/main" val="275422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0"/>
                                        <p:tgtEl>
                                          <p:spTgt spid="5"/>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75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Hebrews 4:14-16</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078313"/>
          </a:xfrm>
          <a:prstGeom prst="rect">
            <a:avLst/>
          </a:prstGeom>
          <a:noFill/>
        </p:spPr>
        <p:txBody>
          <a:bodyPr wrap="square" rtlCol="0">
            <a:spAutoFit/>
          </a:bodyPr>
          <a:lstStyle/>
          <a:p>
            <a:pPr lvl="0" algn="just"/>
            <a:r>
              <a:rPr lang="en-US" sz="3600" i="1" dirty="0"/>
              <a:t>“14 Therefore, since we have a great high priest who has passed through the heavens, Jesus the Son of God, let us hold fast our confession. 15 For we do not have a high priest who cannot sympathize with our weaknesses, but One who has been tempted in all things as we are, yet without sin. 16 Therefore let us draw near with confidence to the throne of grace, so that we may receive mercy and find grace to help in time of need</a:t>
            </a:r>
            <a:endParaRPr lang="en-US" sz="3600" dirty="0"/>
          </a:p>
        </p:txBody>
      </p:sp>
    </p:spTree>
    <p:extLst>
      <p:ext uri="{BB962C8B-B14F-4D97-AF65-F5344CB8AC3E}">
        <p14:creationId xmlns:p14="http://schemas.microsoft.com/office/powerpoint/2010/main" val="3700674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Lamentations 3:21-26</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078313"/>
          </a:xfrm>
          <a:prstGeom prst="rect">
            <a:avLst/>
          </a:prstGeom>
          <a:noFill/>
        </p:spPr>
        <p:txBody>
          <a:bodyPr wrap="square" rtlCol="0">
            <a:spAutoFit/>
          </a:bodyPr>
          <a:lstStyle/>
          <a:p>
            <a:pPr lvl="0" algn="just"/>
            <a:r>
              <a:rPr lang="en-US" sz="3600" i="1" dirty="0"/>
              <a:t>21 This I recall to my mind, Therefore I have hope. 22 The LORD's </a:t>
            </a:r>
            <a:r>
              <a:rPr lang="en-US" sz="3600" i="1" dirty="0" err="1"/>
              <a:t>lovingkindnesses</a:t>
            </a:r>
            <a:r>
              <a:rPr lang="en-US" sz="3600" i="1" dirty="0"/>
              <a:t> indeed never cease, For His compassions never fail. 23 They are new every morning; Great is Your faithfulness. 24 “The LORD is my portion,” says my soul, “Therefore I have hope in Him.”  25 The LORD is good to those who wait for Him, To the person who seeks Him. 26 It is good that he waits silently For the salvation of the LORD.</a:t>
            </a:r>
            <a:r>
              <a:rPr lang="en-US" sz="3600" dirty="0"/>
              <a:t> </a:t>
            </a:r>
          </a:p>
        </p:txBody>
      </p:sp>
    </p:spTree>
    <p:extLst>
      <p:ext uri="{BB962C8B-B14F-4D97-AF65-F5344CB8AC3E}">
        <p14:creationId xmlns:p14="http://schemas.microsoft.com/office/powerpoint/2010/main" val="3084399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1140714"/>
            <a:ext cx="11578281" cy="646331"/>
          </a:xfrm>
          <a:prstGeom prst="rect">
            <a:avLst/>
          </a:prstGeom>
          <a:noFill/>
        </p:spPr>
        <p:txBody>
          <a:bodyPr wrap="square" rtlCol="0">
            <a:spAutoFit/>
          </a:bodyPr>
          <a:lstStyle/>
          <a:p>
            <a:pPr marL="857250" indent="-857250">
              <a:buFont typeface="+mj-lt"/>
              <a:buAutoNum type="romanUcPeriod" startAt="3"/>
            </a:pPr>
            <a:r>
              <a:rPr lang="en-US" sz="3600" dirty="0"/>
              <a:t>Faith </a:t>
            </a:r>
            <a:r>
              <a:rPr lang="en-US" sz="3600" baseline="30000" dirty="0"/>
              <a:t>(or lack thereof) </a:t>
            </a:r>
            <a:r>
              <a:rPr lang="en-US" sz="3600" dirty="0"/>
              <a:t>will be exposed </a:t>
            </a:r>
            <a:r>
              <a:rPr lang="en-US" sz="3600" baseline="30000" dirty="0"/>
              <a:t>(4:38)</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779125"/>
            <a:ext cx="11578281" cy="830997"/>
          </a:xfrm>
          <a:prstGeom prst="rect">
            <a:avLst/>
          </a:prstGeom>
          <a:noFill/>
        </p:spPr>
        <p:txBody>
          <a:bodyPr wrap="square" rtlCol="0">
            <a:spAutoFit/>
          </a:bodyPr>
          <a:lstStyle/>
          <a:p>
            <a:r>
              <a:rPr lang="en-US" sz="2400" i="1" dirty="0"/>
              <a:t>Jesus Himself was in the stern, asleep on the cushion; and they woke Him and said to Him, "Teacher, do You not care that we are perishing?"</a:t>
            </a:r>
            <a:endParaRPr lang="en-US" sz="2400" dirty="0"/>
          </a:p>
        </p:txBody>
      </p:sp>
      <p:sp>
        <p:nvSpPr>
          <p:cNvPr id="4" name="TextBox 3">
            <a:extLst>
              <a:ext uri="{FF2B5EF4-FFF2-40B4-BE49-F238E27FC236}">
                <a16:creationId xmlns:a16="http://schemas.microsoft.com/office/drawing/2014/main" id="{D2FD9CF1-2A0C-4FA9-977C-A5641A74F450}"/>
              </a:ext>
            </a:extLst>
          </p:cNvPr>
          <p:cNvSpPr txBox="1"/>
          <p:nvPr/>
        </p:nvSpPr>
        <p:spPr>
          <a:xfrm>
            <a:off x="218639" y="2755977"/>
            <a:ext cx="11578281" cy="1569660"/>
          </a:xfrm>
          <a:prstGeom prst="rect">
            <a:avLst/>
          </a:prstGeom>
          <a:noFill/>
        </p:spPr>
        <p:txBody>
          <a:bodyPr wrap="square" rtlCol="0">
            <a:spAutoFit/>
          </a:bodyPr>
          <a:lstStyle/>
          <a:p>
            <a:pPr marL="457200" indent="-457200" algn="just">
              <a:buAutoNum type="alphaUcPeriod"/>
            </a:pPr>
            <a:r>
              <a:rPr lang="en-US" sz="3200" i="1" dirty="0"/>
              <a:t>They doubted Jesus’ concern</a:t>
            </a:r>
          </a:p>
          <a:p>
            <a:pPr marL="457200" indent="-457200" algn="just">
              <a:buAutoNum type="alphaUcPeriod"/>
            </a:pPr>
            <a:r>
              <a:rPr lang="en-US" sz="3200" i="1" dirty="0"/>
              <a:t>They doubted Jesus’ control</a:t>
            </a:r>
          </a:p>
          <a:p>
            <a:pPr marL="457200" indent="-457200" algn="just">
              <a:buAutoNum type="alphaUcPeriod"/>
            </a:pPr>
            <a:r>
              <a:rPr lang="en-US" sz="3200" i="1" dirty="0"/>
              <a:t>They doubted Jesus’ covenant</a:t>
            </a:r>
            <a:endParaRPr lang="en-US" sz="3200" dirty="0"/>
          </a:p>
        </p:txBody>
      </p:sp>
    </p:spTree>
    <p:extLst>
      <p:ext uri="{BB962C8B-B14F-4D97-AF65-F5344CB8AC3E}">
        <p14:creationId xmlns:p14="http://schemas.microsoft.com/office/powerpoint/2010/main" val="131050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7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75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1140714"/>
            <a:ext cx="11578281" cy="646331"/>
          </a:xfrm>
          <a:prstGeom prst="rect">
            <a:avLst/>
          </a:prstGeom>
          <a:noFill/>
        </p:spPr>
        <p:txBody>
          <a:bodyPr wrap="square" rtlCol="0">
            <a:spAutoFit/>
          </a:bodyPr>
          <a:lstStyle/>
          <a:p>
            <a:pPr marL="857250" indent="-857250">
              <a:buFont typeface="+mj-lt"/>
              <a:buAutoNum type="romanUcPeriod" startAt="4"/>
            </a:pPr>
            <a:r>
              <a:rPr lang="en-US" sz="3600" dirty="0"/>
              <a:t>Faith must be learned </a:t>
            </a:r>
            <a:r>
              <a:rPr lang="en-US" sz="3600" baseline="30000" dirty="0"/>
              <a:t>(4:38-41)</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779125"/>
            <a:ext cx="11578281" cy="1938992"/>
          </a:xfrm>
          <a:prstGeom prst="rect">
            <a:avLst/>
          </a:prstGeom>
          <a:noFill/>
        </p:spPr>
        <p:txBody>
          <a:bodyPr wrap="square" rtlCol="0">
            <a:spAutoFit/>
          </a:bodyPr>
          <a:lstStyle/>
          <a:p>
            <a:pPr algn="just"/>
            <a:r>
              <a:rPr lang="en-US" sz="2400" i="1" dirty="0"/>
              <a:t>39 And He got up and rebuked the wind and said to the sea, "Hush, be still." And the wind died down and it became perfectly calm. 40 And He said to them, "Why are you afraid? Do you still have no faith?" 41 They became very much afraid and said to one another, "Who then is this, that even the wind and the sea obey Him?"</a:t>
            </a:r>
            <a:endParaRPr lang="en-US" sz="2400" dirty="0"/>
          </a:p>
        </p:txBody>
      </p:sp>
      <p:sp>
        <p:nvSpPr>
          <p:cNvPr id="4" name="TextBox 3">
            <a:extLst>
              <a:ext uri="{FF2B5EF4-FFF2-40B4-BE49-F238E27FC236}">
                <a16:creationId xmlns:a16="http://schemas.microsoft.com/office/drawing/2014/main" id="{CE379748-A983-4434-AE42-72894C860BBE}"/>
              </a:ext>
            </a:extLst>
          </p:cNvPr>
          <p:cNvSpPr txBox="1"/>
          <p:nvPr/>
        </p:nvSpPr>
        <p:spPr>
          <a:xfrm>
            <a:off x="233629" y="3775315"/>
            <a:ext cx="11578281" cy="1815882"/>
          </a:xfrm>
          <a:prstGeom prst="rect">
            <a:avLst/>
          </a:prstGeom>
          <a:noFill/>
        </p:spPr>
        <p:txBody>
          <a:bodyPr wrap="square" rtlCol="0">
            <a:spAutoFit/>
          </a:bodyPr>
          <a:lstStyle/>
          <a:p>
            <a:pPr marL="514350" indent="-514350" algn="just">
              <a:buAutoNum type="alphaUcPeriod"/>
            </a:pPr>
            <a:r>
              <a:rPr lang="en-US" sz="2800" dirty="0"/>
              <a:t>They learned about Jesus’ power</a:t>
            </a:r>
          </a:p>
          <a:p>
            <a:pPr marL="514350" indent="-514350" algn="just">
              <a:buAutoNum type="alphaUcPeriod"/>
            </a:pPr>
            <a:r>
              <a:rPr lang="en-US" sz="2800" dirty="0"/>
              <a:t>They learned about Jesus’ promises</a:t>
            </a:r>
          </a:p>
          <a:p>
            <a:pPr marL="514350" indent="-514350" algn="just">
              <a:buAutoNum type="alphaUcPeriod"/>
            </a:pPr>
            <a:r>
              <a:rPr lang="en-US" sz="2800" dirty="0"/>
              <a:t>They learned about Jesus’ purposes</a:t>
            </a:r>
          </a:p>
          <a:p>
            <a:pPr marL="514350" indent="-514350" algn="just">
              <a:buAutoNum type="alphaUcPeriod"/>
            </a:pPr>
            <a:r>
              <a:rPr lang="en-US" sz="2800" dirty="0"/>
              <a:t>They learned about Jesus’ Person</a:t>
            </a:r>
          </a:p>
        </p:txBody>
      </p:sp>
      <p:sp>
        <p:nvSpPr>
          <p:cNvPr id="6" name="TextBox 5">
            <a:extLst>
              <a:ext uri="{FF2B5EF4-FFF2-40B4-BE49-F238E27FC236}">
                <a16:creationId xmlns:a16="http://schemas.microsoft.com/office/drawing/2014/main" id="{1A2BF96B-C0FF-4117-BDA7-618CD4422B5E}"/>
              </a:ext>
            </a:extLst>
          </p:cNvPr>
          <p:cNvSpPr txBox="1"/>
          <p:nvPr/>
        </p:nvSpPr>
        <p:spPr>
          <a:xfrm>
            <a:off x="236129" y="5711541"/>
            <a:ext cx="11578281" cy="954107"/>
          </a:xfrm>
          <a:prstGeom prst="rect">
            <a:avLst/>
          </a:prstGeom>
          <a:noFill/>
        </p:spPr>
        <p:txBody>
          <a:bodyPr wrap="square" rtlCol="0">
            <a:spAutoFit/>
          </a:bodyPr>
          <a:lstStyle/>
          <a:p>
            <a:pPr algn="just"/>
            <a:r>
              <a:rPr lang="en-US" sz="2800" i="1" dirty="0"/>
              <a:t>“A little faith will bring your soul to heaven; a great faith will bring heaven to your soul.” ~Spurgeon</a:t>
            </a:r>
            <a:endParaRPr lang="en-US" sz="2800" dirty="0"/>
          </a:p>
        </p:txBody>
      </p:sp>
    </p:spTree>
    <p:extLst>
      <p:ext uri="{BB962C8B-B14F-4D97-AF65-F5344CB8AC3E}">
        <p14:creationId xmlns:p14="http://schemas.microsoft.com/office/powerpoint/2010/main" val="115459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0"/>
                                        <p:tgtEl>
                                          <p:spTgt spid="5"/>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750"/>
                                        <p:tgtEl>
                                          <p:spTgt spid="3"/>
                                        </p:tgtEl>
                                      </p:cBhvr>
                                    </p:animEffect>
                                  </p:childTnLst>
                                </p:cTn>
                              </p:par>
                            </p:childTnLst>
                          </p:cTn>
                        </p:par>
                        <p:par>
                          <p:cTn id="12" fill="hold">
                            <p:stCondLst>
                              <p:cond delay="6500"/>
                            </p:stCondLst>
                            <p:childTnLst>
                              <p:par>
                                <p:cTn id="13" presetID="10" presetClass="entr" presetSubtype="0" fill="hold" grpId="0" nodeType="afterEffect">
                                  <p:stCondLst>
                                    <p:cond delay="275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275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75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75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275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275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275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fade">
                                      <p:cBhvr>
                                        <p:cTn id="30" dur="2750"/>
                                        <p:tgtEl>
                                          <p:spTgt spid="4">
                                            <p:txEl>
                                              <p:pRg st="3" end="3"/>
                                            </p:txEl>
                                          </p:spTgt>
                                        </p:tgtEl>
                                      </p:cBhvr>
                                    </p:animEffect>
                                  </p:childTnLst>
                                </p:cTn>
                              </p:par>
                            </p:childTnLst>
                          </p:cTn>
                        </p:par>
                        <p:par>
                          <p:cTn id="31" fill="hold">
                            <p:stCondLst>
                              <p:cond delay="5500"/>
                            </p:stCondLst>
                            <p:childTnLst>
                              <p:par>
                                <p:cTn id="32" presetID="10" presetClass="entr" presetSubtype="0" fill="hold" grpId="0" nodeType="afterEffect">
                                  <p:stCondLst>
                                    <p:cond delay="275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fade">
                                      <p:cBhvr>
                                        <p:cTn id="34" dur="27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uiExpand="1" build="p"/>
      <p:bldP spid="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The Big Idea:</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324030"/>
            <a:ext cx="11590638" cy="1754326"/>
          </a:xfrm>
          <a:prstGeom prst="rect">
            <a:avLst/>
          </a:prstGeom>
          <a:noFill/>
        </p:spPr>
        <p:txBody>
          <a:bodyPr wrap="square" rtlCol="0">
            <a:spAutoFit/>
          </a:bodyPr>
          <a:lstStyle/>
          <a:p>
            <a:pPr algn="just"/>
            <a:r>
              <a:rPr lang="en-US" sz="3600" b="1" i="1" dirty="0"/>
              <a:t>HOW</a:t>
            </a:r>
            <a:r>
              <a:rPr lang="en-US" sz="3600" i="1" dirty="0"/>
              <a:t> can we doubt the plans and promises of the Lord </a:t>
            </a:r>
            <a:r>
              <a:rPr lang="en-US" sz="3600" b="1" i="1" dirty="0"/>
              <a:t>IF</a:t>
            </a:r>
            <a:r>
              <a:rPr lang="en-US" sz="3600" i="1" dirty="0"/>
              <a:t> we truly know who He is and what He has done? </a:t>
            </a:r>
          </a:p>
        </p:txBody>
      </p:sp>
    </p:spTree>
    <p:extLst>
      <p:ext uri="{BB962C8B-B14F-4D97-AF65-F5344CB8AC3E}">
        <p14:creationId xmlns:p14="http://schemas.microsoft.com/office/powerpoint/2010/main" val="1593959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a:xfrm>
            <a:off x="1266165" y="99419"/>
            <a:ext cx="8825658" cy="3329581"/>
          </a:xfrm>
        </p:spPr>
        <p:txBody>
          <a:bodyPr/>
          <a:lstStyle/>
          <a:p>
            <a:pPr algn="just"/>
            <a:r>
              <a:rPr lang="en-US" sz="6000" b="1" dirty="0"/>
              <a:t>Do You Still Have No Faith?</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1290880" y="3405781"/>
            <a:ext cx="8825658" cy="861420"/>
          </a:xfrm>
        </p:spPr>
        <p:txBody>
          <a:bodyPr>
            <a:normAutofit/>
          </a:bodyPr>
          <a:lstStyle/>
          <a:p>
            <a:r>
              <a:rPr lang="en-US" sz="3600" dirty="0"/>
              <a:t>Mark 4:35-41</a:t>
            </a:r>
          </a:p>
        </p:txBody>
      </p:sp>
    </p:spTree>
    <p:extLst>
      <p:ext uri="{BB962C8B-B14F-4D97-AF65-F5344CB8AC3E}">
        <p14:creationId xmlns:p14="http://schemas.microsoft.com/office/powerpoint/2010/main" val="941826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Mark 4:35-38</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632311"/>
          </a:xfrm>
          <a:prstGeom prst="rect">
            <a:avLst/>
          </a:prstGeom>
          <a:noFill/>
        </p:spPr>
        <p:txBody>
          <a:bodyPr wrap="square" rtlCol="0">
            <a:spAutoFit/>
          </a:bodyPr>
          <a:lstStyle/>
          <a:p>
            <a:pPr algn="just"/>
            <a:r>
              <a:rPr lang="en-US" sz="3600" i="1" dirty="0"/>
              <a:t>35 On that day, when evening came, He said to them, "Let us go over to the other side." 36 Leaving the crowd, they took Him along with them in the boat, just as He was; and other boats were with Him. 37 And there arose a fierce gale of wind, and the waves were breaking over the boat so much that the boat was already filling up. 38 Jesus Himself was in the stern, asleep on the cushion; and they woke Him and said to Him, "Teacher, do You not care that we are perishing?"</a:t>
            </a:r>
            <a:endParaRPr lang="en-US" sz="3600" dirty="0"/>
          </a:p>
        </p:txBody>
      </p:sp>
    </p:spTree>
    <p:extLst>
      <p:ext uri="{BB962C8B-B14F-4D97-AF65-F5344CB8AC3E}">
        <p14:creationId xmlns:p14="http://schemas.microsoft.com/office/powerpoint/2010/main" val="411194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Mark 4:39-41</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3970318"/>
          </a:xfrm>
          <a:prstGeom prst="rect">
            <a:avLst/>
          </a:prstGeom>
          <a:noFill/>
        </p:spPr>
        <p:txBody>
          <a:bodyPr wrap="square" rtlCol="0">
            <a:spAutoFit/>
          </a:bodyPr>
          <a:lstStyle/>
          <a:p>
            <a:pPr algn="just"/>
            <a:r>
              <a:rPr lang="en-US" sz="3600" i="1" dirty="0"/>
              <a:t>39 And He got up and rebuked the wind and said to the sea, "Hush, be still." And the wind died down and it became perfectly calm. 40 And He said to them, </a:t>
            </a:r>
            <a:r>
              <a:rPr lang="en-US" sz="3600" b="1" i="1" dirty="0"/>
              <a:t>"Why are you afraid? Do you still have no faith?" </a:t>
            </a:r>
            <a:r>
              <a:rPr lang="en-US" sz="3600" i="1" dirty="0"/>
              <a:t>41 They became very much afraid and said to one another, "Who then is this, that even the wind and the sea obey Him?"</a:t>
            </a:r>
            <a:endParaRPr lang="en-US" sz="3600" dirty="0"/>
          </a:p>
        </p:txBody>
      </p:sp>
    </p:spTree>
    <p:extLst>
      <p:ext uri="{BB962C8B-B14F-4D97-AF65-F5344CB8AC3E}">
        <p14:creationId xmlns:p14="http://schemas.microsoft.com/office/powerpoint/2010/main" val="1863284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Humanistic Approaches to Doubt</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324030"/>
            <a:ext cx="11590638" cy="1569660"/>
          </a:xfrm>
          <a:prstGeom prst="rect">
            <a:avLst/>
          </a:prstGeom>
          <a:noFill/>
        </p:spPr>
        <p:txBody>
          <a:bodyPr wrap="square" rtlCol="0">
            <a:spAutoFit/>
          </a:bodyPr>
          <a:lstStyle/>
          <a:p>
            <a:pPr algn="just"/>
            <a:r>
              <a:rPr lang="en-US" sz="3200" dirty="0"/>
              <a:t>“</a:t>
            </a:r>
            <a:r>
              <a:rPr lang="en-US" sz="3200" i="1" dirty="0"/>
              <a:t>If you would be a real seeker after truth, it is necessary that at least once in your life you doubt, as far as possible, all things.” (Rene Descartes – 1596-1650)</a:t>
            </a:r>
            <a:endParaRPr lang="en-US" sz="3200" dirty="0"/>
          </a:p>
        </p:txBody>
      </p:sp>
      <p:sp>
        <p:nvSpPr>
          <p:cNvPr id="5" name="TextBox 4">
            <a:extLst>
              <a:ext uri="{FF2B5EF4-FFF2-40B4-BE49-F238E27FC236}">
                <a16:creationId xmlns:a16="http://schemas.microsoft.com/office/drawing/2014/main" id="{7249729E-E6A7-4D1C-9A7A-F6DD92C74516}"/>
              </a:ext>
            </a:extLst>
          </p:cNvPr>
          <p:cNvSpPr txBox="1"/>
          <p:nvPr/>
        </p:nvSpPr>
        <p:spPr>
          <a:xfrm>
            <a:off x="347908" y="3555746"/>
            <a:ext cx="11590638" cy="584775"/>
          </a:xfrm>
          <a:prstGeom prst="rect">
            <a:avLst/>
          </a:prstGeom>
          <a:noFill/>
        </p:spPr>
        <p:txBody>
          <a:bodyPr wrap="square" rtlCol="0">
            <a:spAutoFit/>
          </a:bodyPr>
          <a:lstStyle/>
          <a:p>
            <a:pPr algn="just"/>
            <a:r>
              <a:rPr lang="en-US" sz="3200" i="1" dirty="0"/>
              <a:t>“Doubt everything. Find your own light.”</a:t>
            </a:r>
            <a:r>
              <a:rPr lang="en-US" sz="3200" dirty="0"/>
              <a:t> </a:t>
            </a:r>
            <a:r>
              <a:rPr lang="en-US" sz="3200" i="1" dirty="0"/>
              <a:t>(Buddhism)</a:t>
            </a:r>
            <a:endParaRPr lang="en-US" sz="3200" dirty="0"/>
          </a:p>
        </p:txBody>
      </p:sp>
    </p:spTree>
    <p:extLst>
      <p:ext uri="{BB962C8B-B14F-4D97-AF65-F5344CB8AC3E}">
        <p14:creationId xmlns:p14="http://schemas.microsoft.com/office/powerpoint/2010/main" val="351193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250"/>
                                        <p:tgtEl>
                                          <p:spTgt spid="4"/>
                                        </p:tgtEl>
                                      </p:cBhvr>
                                    </p:animEffect>
                                  </p:childTnLst>
                                </p:cTn>
                              </p:par>
                            </p:childTnLst>
                          </p:cTn>
                        </p:par>
                        <p:par>
                          <p:cTn id="8" fill="hold">
                            <p:stCondLst>
                              <p:cond delay="5000"/>
                            </p:stCondLst>
                            <p:childTnLst>
                              <p:par>
                                <p:cTn id="9" presetID="10" presetClass="entr" presetSubtype="0" fill="hold" grpId="0" nodeType="afterEffect">
                                  <p:stCondLst>
                                    <p:cond delay="37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4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What is doubt?</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324030"/>
            <a:ext cx="11590638" cy="1077218"/>
          </a:xfrm>
          <a:prstGeom prst="rect">
            <a:avLst/>
          </a:prstGeom>
          <a:noFill/>
        </p:spPr>
        <p:txBody>
          <a:bodyPr wrap="square" rtlCol="0">
            <a:spAutoFit/>
          </a:bodyPr>
          <a:lstStyle/>
          <a:p>
            <a:pPr algn="just"/>
            <a:r>
              <a:rPr lang="en-US" sz="3200" dirty="0"/>
              <a:t>Basic definition: “to be uncertain; to lack confidence, or to consider unlikely.”</a:t>
            </a:r>
          </a:p>
        </p:txBody>
      </p:sp>
      <p:sp>
        <p:nvSpPr>
          <p:cNvPr id="5" name="TextBox 4">
            <a:extLst>
              <a:ext uri="{FF2B5EF4-FFF2-40B4-BE49-F238E27FC236}">
                <a16:creationId xmlns:a16="http://schemas.microsoft.com/office/drawing/2014/main" id="{7249729E-E6A7-4D1C-9A7A-F6DD92C74516}"/>
              </a:ext>
            </a:extLst>
          </p:cNvPr>
          <p:cNvSpPr txBox="1"/>
          <p:nvPr/>
        </p:nvSpPr>
        <p:spPr>
          <a:xfrm>
            <a:off x="347908" y="2591244"/>
            <a:ext cx="11590638" cy="2062103"/>
          </a:xfrm>
          <a:prstGeom prst="rect">
            <a:avLst/>
          </a:prstGeom>
          <a:noFill/>
        </p:spPr>
        <p:txBody>
          <a:bodyPr wrap="square" rtlCol="0">
            <a:spAutoFit/>
          </a:bodyPr>
          <a:lstStyle/>
          <a:p>
            <a:pPr marL="457200" indent="-457200" algn="just">
              <a:buFont typeface="Wingdings" panose="05000000000000000000" pitchFamily="2" charset="2"/>
              <a:buChar char="§"/>
            </a:pPr>
            <a:r>
              <a:rPr lang="en-US" sz="3200" dirty="0"/>
              <a:t>The first expression of doubt in the Bible is found in Genesis 3, when Satan tempted Eve. </a:t>
            </a:r>
          </a:p>
          <a:p>
            <a:pPr marL="457200" indent="-457200" algn="just">
              <a:buFont typeface="Wingdings" panose="05000000000000000000" pitchFamily="2" charset="2"/>
              <a:buChar char="§"/>
            </a:pPr>
            <a:r>
              <a:rPr lang="en-US" sz="3200" dirty="0"/>
              <a:t>We are responsible for our own doubting (Zechariah – Luke 1)</a:t>
            </a:r>
          </a:p>
        </p:txBody>
      </p:sp>
    </p:spTree>
    <p:extLst>
      <p:ext uri="{BB962C8B-B14F-4D97-AF65-F5344CB8AC3E}">
        <p14:creationId xmlns:p14="http://schemas.microsoft.com/office/powerpoint/2010/main" val="208682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250"/>
                                        <p:tgtEl>
                                          <p:spTgt spid="4"/>
                                        </p:tgtEl>
                                      </p:cBhvr>
                                    </p:animEffect>
                                  </p:childTnLst>
                                </p:cTn>
                              </p:par>
                            </p:childTnLst>
                          </p:cTn>
                        </p:par>
                        <p:par>
                          <p:cTn id="8" fill="hold">
                            <p:stCondLst>
                              <p:cond delay="5000"/>
                            </p:stCondLst>
                            <p:childTnLst>
                              <p:par>
                                <p:cTn id="9" presetID="10" presetClass="entr" presetSubtype="0" fill="hold" grpId="0" nodeType="afterEffect">
                                  <p:stCondLst>
                                    <p:cond delay="375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425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42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James 1:5-8</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4524315"/>
          </a:xfrm>
          <a:prstGeom prst="rect">
            <a:avLst/>
          </a:prstGeom>
          <a:noFill/>
        </p:spPr>
        <p:txBody>
          <a:bodyPr wrap="square" rtlCol="0">
            <a:spAutoFit/>
          </a:bodyPr>
          <a:lstStyle/>
          <a:p>
            <a:pPr algn="just"/>
            <a:r>
              <a:rPr lang="en-US" sz="3600" i="1" dirty="0"/>
              <a:t>5 But if any of you lacks wisdom, let him ask of God, who gives to all generously and without reproach, and it will be given to him. </a:t>
            </a:r>
            <a:r>
              <a:rPr lang="en-US" sz="3600" b="1" i="1" dirty="0"/>
              <a:t>6 But he must ask in faith without any doubting, for the one who doubts is like the surf of the sea, driven and tossed by the wind.</a:t>
            </a:r>
            <a:r>
              <a:rPr lang="en-US" sz="3600" i="1" dirty="0"/>
              <a:t> 7 For that man ought not to expect that he will receive anything from the Lord, 8 being a double-minded man, unstable in all his ways. </a:t>
            </a:r>
          </a:p>
        </p:txBody>
      </p:sp>
    </p:spTree>
    <p:extLst>
      <p:ext uri="{BB962C8B-B14F-4D97-AF65-F5344CB8AC3E}">
        <p14:creationId xmlns:p14="http://schemas.microsoft.com/office/powerpoint/2010/main" val="281286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Thought:</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324030"/>
            <a:ext cx="11590638" cy="2062103"/>
          </a:xfrm>
          <a:prstGeom prst="rect">
            <a:avLst/>
          </a:prstGeom>
          <a:noFill/>
        </p:spPr>
        <p:txBody>
          <a:bodyPr wrap="square" rtlCol="0">
            <a:spAutoFit/>
          </a:bodyPr>
          <a:lstStyle/>
          <a:p>
            <a:pPr algn="just"/>
            <a:r>
              <a:rPr lang="en-US" sz="3200" dirty="0"/>
              <a:t>God has given us His Word as a testimony – a constant reminder of all that He has done in the past so that we have ample reason to trust Him for the present and the future. </a:t>
            </a:r>
          </a:p>
        </p:txBody>
      </p:sp>
      <p:sp>
        <p:nvSpPr>
          <p:cNvPr id="5" name="TextBox 4">
            <a:extLst>
              <a:ext uri="{FF2B5EF4-FFF2-40B4-BE49-F238E27FC236}">
                <a16:creationId xmlns:a16="http://schemas.microsoft.com/office/drawing/2014/main" id="{7249729E-E6A7-4D1C-9A7A-F6DD92C74516}"/>
              </a:ext>
            </a:extLst>
          </p:cNvPr>
          <p:cNvSpPr txBox="1"/>
          <p:nvPr/>
        </p:nvSpPr>
        <p:spPr>
          <a:xfrm>
            <a:off x="347908" y="3555746"/>
            <a:ext cx="11590638" cy="3046988"/>
          </a:xfrm>
          <a:prstGeom prst="rect">
            <a:avLst/>
          </a:prstGeom>
          <a:noFill/>
        </p:spPr>
        <p:txBody>
          <a:bodyPr wrap="square" rtlCol="0">
            <a:spAutoFit/>
          </a:bodyPr>
          <a:lstStyle/>
          <a:p>
            <a:pPr algn="just"/>
            <a:r>
              <a:rPr lang="en-US" sz="3200" i="1" dirty="0"/>
              <a:t>“11 I shall remember the deeds of the Lord; Surely I will remember Your wonders of old. 12 I will meditate on all Your work And muse on Your deeds. 13 Your way, O God, is holy; What god is great like our God? 14 You are the God who works wonders; You have made known Your strength among the peoples.”</a:t>
            </a:r>
            <a:r>
              <a:rPr lang="en-US" sz="3200" dirty="0"/>
              <a:t> (Asaph – Psalm 77:11-14)</a:t>
            </a:r>
          </a:p>
        </p:txBody>
      </p:sp>
    </p:spTree>
    <p:extLst>
      <p:ext uri="{BB962C8B-B14F-4D97-AF65-F5344CB8AC3E}">
        <p14:creationId xmlns:p14="http://schemas.microsoft.com/office/powerpoint/2010/main" val="99413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250"/>
                                        <p:tgtEl>
                                          <p:spTgt spid="4"/>
                                        </p:tgtEl>
                                      </p:cBhvr>
                                    </p:animEffect>
                                  </p:childTnLst>
                                </p:cTn>
                              </p:par>
                            </p:childTnLst>
                          </p:cTn>
                        </p:par>
                        <p:par>
                          <p:cTn id="8" fill="hold">
                            <p:stCondLst>
                              <p:cond delay="5000"/>
                            </p:stCondLst>
                            <p:childTnLst>
                              <p:par>
                                <p:cTn id="9" presetID="10" presetClass="entr" presetSubtype="0" fill="hold" grpId="0" nodeType="afterEffect">
                                  <p:stCondLst>
                                    <p:cond delay="37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4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Hebrews 11:1</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1200329"/>
          </a:xfrm>
          <a:prstGeom prst="rect">
            <a:avLst/>
          </a:prstGeom>
          <a:noFill/>
        </p:spPr>
        <p:txBody>
          <a:bodyPr wrap="square" rtlCol="0">
            <a:spAutoFit/>
          </a:bodyPr>
          <a:lstStyle/>
          <a:p>
            <a:pPr algn="just"/>
            <a:r>
              <a:rPr lang="en-US" sz="3600" i="1" dirty="0"/>
              <a:t>“Now faith is the assurance of things hoped for, the conviction of things not seen.”</a:t>
            </a:r>
            <a:r>
              <a:rPr lang="en-US" sz="3600" dirty="0"/>
              <a:t> </a:t>
            </a:r>
            <a:endParaRPr lang="en-US" sz="3600" i="1" dirty="0"/>
          </a:p>
        </p:txBody>
      </p:sp>
    </p:spTree>
    <p:extLst>
      <p:ext uri="{BB962C8B-B14F-4D97-AF65-F5344CB8AC3E}">
        <p14:creationId xmlns:p14="http://schemas.microsoft.com/office/powerpoint/2010/main" val="1236701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The Big Idea:</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324030"/>
            <a:ext cx="11590638" cy="1754326"/>
          </a:xfrm>
          <a:prstGeom prst="rect">
            <a:avLst/>
          </a:prstGeom>
          <a:noFill/>
        </p:spPr>
        <p:txBody>
          <a:bodyPr wrap="square" rtlCol="0">
            <a:spAutoFit/>
          </a:bodyPr>
          <a:lstStyle/>
          <a:p>
            <a:pPr algn="just"/>
            <a:r>
              <a:rPr lang="en-US" sz="3600" b="1" i="1" dirty="0"/>
              <a:t>HOW</a:t>
            </a:r>
            <a:r>
              <a:rPr lang="en-US" sz="3600" i="1" dirty="0"/>
              <a:t> can we doubt the plans and promises of the Lord </a:t>
            </a:r>
            <a:r>
              <a:rPr lang="en-US" sz="3600" b="1" i="1" dirty="0"/>
              <a:t>IF</a:t>
            </a:r>
            <a:r>
              <a:rPr lang="en-US" sz="3600" i="1" dirty="0"/>
              <a:t> we truly know who He is and what He has done? </a:t>
            </a:r>
          </a:p>
        </p:txBody>
      </p:sp>
    </p:spTree>
    <p:extLst>
      <p:ext uri="{BB962C8B-B14F-4D97-AF65-F5344CB8AC3E}">
        <p14:creationId xmlns:p14="http://schemas.microsoft.com/office/powerpoint/2010/main" val="368560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1685</TotalTime>
  <Words>1183</Words>
  <Application>Microsoft Office PowerPoint</Application>
  <PresentationFormat>Widescreen</PresentationFormat>
  <Paragraphs>52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Wingdings</vt:lpstr>
      <vt:lpstr>Wingdings 3</vt:lpstr>
      <vt:lpstr>Ion</vt:lpstr>
      <vt:lpstr>Do You Still Have No Faith?</vt:lpstr>
      <vt:lpstr>Mark 4:35-38</vt:lpstr>
      <vt:lpstr>Mark 4:39-41</vt:lpstr>
      <vt:lpstr>Humanistic Approaches to Doubt</vt:lpstr>
      <vt:lpstr>What is doubt?</vt:lpstr>
      <vt:lpstr>James 1:5-8</vt:lpstr>
      <vt:lpstr>Thought:</vt:lpstr>
      <vt:lpstr>Hebrews 11:1</vt:lpstr>
      <vt:lpstr>The Big Idea:</vt:lpstr>
      <vt:lpstr>PowerPoint Presentation</vt:lpstr>
      <vt:lpstr>PowerPoint Presentation</vt:lpstr>
      <vt:lpstr>PowerPoint Presentation</vt:lpstr>
      <vt:lpstr>Hebrews 4:14-16</vt:lpstr>
      <vt:lpstr>Lamentations 3:21-26</vt:lpstr>
      <vt:lpstr>PowerPoint Presentation</vt:lpstr>
      <vt:lpstr>PowerPoint Presentation</vt:lpstr>
      <vt:lpstr>The Big Idea:</vt:lpstr>
      <vt:lpstr>Do You Still Have No Faith?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Respond to Jesus?</dc:title>
  <dc:creator>Ed Godfrey</dc:creator>
  <cp:lastModifiedBy>Ed Godfrey</cp:lastModifiedBy>
  <cp:revision>50</cp:revision>
  <dcterms:created xsi:type="dcterms:W3CDTF">2018-07-19T20:40:08Z</dcterms:created>
  <dcterms:modified xsi:type="dcterms:W3CDTF">2018-10-27T15:20:15Z</dcterms:modified>
</cp:coreProperties>
</file>