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43" r:id="rId2"/>
    <p:sldId id="257" r:id="rId3"/>
    <p:sldId id="345" r:id="rId4"/>
    <p:sldId id="327" r:id="rId5"/>
    <p:sldId id="384" r:id="rId6"/>
    <p:sldId id="396" r:id="rId7"/>
    <p:sldId id="397" r:id="rId8"/>
    <p:sldId id="385" r:id="rId9"/>
    <p:sldId id="386" r:id="rId10"/>
    <p:sldId id="398" r:id="rId11"/>
    <p:sldId id="370" r:id="rId12"/>
    <p:sldId id="399" r:id="rId13"/>
    <p:sldId id="40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10/19/2018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10/19/2018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10/19/2018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10/19/2018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10/19/2018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10/19/2018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10/19/2018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10/19/2018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10/19/2018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a:xfrm>
            <a:off x="1266165" y="99419"/>
            <a:ext cx="8825658" cy="3329581"/>
          </a:xfrm>
        </p:spPr>
        <p:txBody>
          <a:bodyPr/>
          <a:lstStyle/>
          <a:p>
            <a:pPr algn="just"/>
            <a:r>
              <a:rPr lang="en-US" sz="6000" b="1" dirty="0"/>
              <a:t>The Parable of the Mustard Seed</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1290880" y="3405781"/>
            <a:ext cx="8825658" cy="861420"/>
          </a:xfrm>
        </p:spPr>
        <p:txBody>
          <a:bodyPr>
            <a:normAutofit/>
          </a:bodyPr>
          <a:lstStyle/>
          <a:p>
            <a:r>
              <a:rPr lang="en-US" sz="3600" dirty="0"/>
              <a:t>Mark 4:30-34</a:t>
            </a:r>
          </a:p>
        </p:txBody>
      </p:sp>
    </p:spTree>
    <p:extLst>
      <p:ext uri="{BB962C8B-B14F-4D97-AF65-F5344CB8AC3E}">
        <p14:creationId xmlns:p14="http://schemas.microsoft.com/office/powerpoint/2010/main" val="2480320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1140714"/>
            <a:ext cx="11578281" cy="646331"/>
          </a:xfrm>
          <a:prstGeom prst="rect">
            <a:avLst/>
          </a:prstGeom>
          <a:noFill/>
        </p:spPr>
        <p:txBody>
          <a:bodyPr wrap="square" rtlCol="0">
            <a:spAutoFit/>
          </a:bodyPr>
          <a:lstStyle/>
          <a:p>
            <a:pPr marL="857250" indent="-857250">
              <a:buFont typeface="+mj-lt"/>
              <a:buAutoNum type="romanUcPeriod" startAt="4"/>
            </a:pPr>
            <a:r>
              <a:rPr lang="en-US" sz="3600" dirty="0"/>
              <a:t>The purpose: of this and other parables </a:t>
            </a:r>
            <a:r>
              <a:rPr lang="en-US" sz="3600" baseline="30000" dirty="0"/>
              <a:t>(4:33-34)</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779125"/>
            <a:ext cx="11578281" cy="1200329"/>
          </a:xfrm>
          <a:prstGeom prst="rect">
            <a:avLst/>
          </a:prstGeom>
          <a:noFill/>
        </p:spPr>
        <p:txBody>
          <a:bodyPr wrap="square" rtlCol="0">
            <a:spAutoFit/>
          </a:bodyPr>
          <a:lstStyle/>
          <a:p>
            <a:pPr algn="just"/>
            <a:r>
              <a:rPr lang="en-US" sz="2400" i="1" dirty="0"/>
              <a:t>33 And with many such parables He was speaking the word to them as they were able to hear it; 34 and He did not speak to them without a parable; but He was explaining everything privately to His own disciples. </a:t>
            </a:r>
            <a:endParaRPr lang="en-US" sz="2400" dirty="0"/>
          </a:p>
        </p:txBody>
      </p:sp>
      <p:sp>
        <p:nvSpPr>
          <p:cNvPr id="4" name="TextBox 3">
            <a:extLst>
              <a:ext uri="{FF2B5EF4-FFF2-40B4-BE49-F238E27FC236}">
                <a16:creationId xmlns:a16="http://schemas.microsoft.com/office/drawing/2014/main" id="{CE379748-A983-4434-AE42-72894C860BBE}"/>
              </a:ext>
            </a:extLst>
          </p:cNvPr>
          <p:cNvSpPr txBox="1"/>
          <p:nvPr/>
        </p:nvSpPr>
        <p:spPr>
          <a:xfrm>
            <a:off x="233629" y="3205688"/>
            <a:ext cx="11578281" cy="954107"/>
          </a:xfrm>
          <a:prstGeom prst="rect">
            <a:avLst/>
          </a:prstGeom>
          <a:noFill/>
        </p:spPr>
        <p:txBody>
          <a:bodyPr wrap="square" rtlCol="0">
            <a:spAutoFit/>
          </a:bodyPr>
          <a:lstStyle/>
          <a:p>
            <a:pPr algn="just"/>
            <a:r>
              <a:rPr lang="en-US" sz="2800" dirty="0"/>
              <a:t>Mark 4 emphasizes “hearing” ten times in 4:1-34 - (3, 9, 12, 15, 16, 18, 20, 23, 24, and 33). </a:t>
            </a:r>
          </a:p>
        </p:txBody>
      </p:sp>
    </p:spTree>
    <p:extLst>
      <p:ext uri="{BB962C8B-B14F-4D97-AF65-F5344CB8AC3E}">
        <p14:creationId xmlns:p14="http://schemas.microsoft.com/office/powerpoint/2010/main" val="115459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750"/>
                                        <p:tgtEl>
                                          <p:spTgt spid="3"/>
                                        </p:tgtEl>
                                      </p:cBhvr>
                                    </p:animEffect>
                                  </p:childTnLst>
                                </p:cTn>
                              </p:par>
                            </p:childTnLst>
                          </p:cTn>
                        </p:par>
                        <p:par>
                          <p:cTn id="12" fill="hold">
                            <p:stCondLst>
                              <p:cond delay="6500"/>
                            </p:stCondLst>
                            <p:childTnLst>
                              <p:par>
                                <p:cTn id="13" presetID="10" presetClass="entr" presetSubtype="0" fill="hold" grpId="0" nodeType="afterEffect">
                                  <p:stCondLst>
                                    <p:cond delay="275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Applications</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1815882"/>
          </a:xfrm>
          <a:prstGeom prst="rect">
            <a:avLst/>
          </a:prstGeom>
          <a:noFill/>
        </p:spPr>
        <p:txBody>
          <a:bodyPr wrap="square" rtlCol="0">
            <a:spAutoFit/>
          </a:bodyPr>
          <a:lstStyle/>
          <a:p>
            <a:pPr marL="514350" indent="-514350" algn="just">
              <a:buAutoNum type="arabicPeriod"/>
            </a:pPr>
            <a:r>
              <a:rPr lang="en-US" sz="2800" i="1" dirty="0"/>
              <a:t>Let your light shine (i.e. – share the gospel; Mark 4:21-22; Matthew 5:16)</a:t>
            </a:r>
          </a:p>
          <a:p>
            <a:pPr marL="514350" indent="-514350" algn="just">
              <a:buAutoNum type="arabicPeriod"/>
            </a:pPr>
            <a:r>
              <a:rPr lang="en-US" sz="2800" i="1" dirty="0"/>
              <a:t>Be encouraged by the promised victory of God’s kingdom (Mark 4:30-34)</a:t>
            </a:r>
            <a:endParaRPr lang="en-US" sz="2800" dirty="0"/>
          </a:p>
        </p:txBody>
      </p:sp>
    </p:spTree>
    <p:extLst>
      <p:ext uri="{BB962C8B-B14F-4D97-AF65-F5344CB8AC3E}">
        <p14:creationId xmlns:p14="http://schemas.microsoft.com/office/powerpoint/2010/main" val="2711180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The Big Idea:</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324030"/>
            <a:ext cx="11590638" cy="1938992"/>
          </a:xfrm>
          <a:prstGeom prst="rect">
            <a:avLst/>
          </a:prstGeom>
          <a:noFill/>
        </p:spPr>
        <p:txBody>
          <a:bodyPr wrap="square" rtlCol="0">
            <a:spAutoFit/>
          </a:bodyPr>
          <a:lstStyle/>
          <a:p>
            <a:pPr algn="just"/>
            <a:r>
              <a:rPr lang="en-US" sz="4000" i="1" dirty="0"/>
              <a:t>God uses the seemingly smallest and most insignificant of things to accomplish great and mighty things for His glory.</a:t>
            </a:r>
            <a:endParaRPr lang="en-US" sz="4000" dirty="0"/>
          </a:p>
        </p:txBody>
      </p:sp>
    </p:spTree>
    <p:extLst>
      <p:ext uri="{BB962C8B-B14F-4D97-AF65-F5344CB8AC3E}">
        <p14:creationId xmlns:p14="http://schemas.microsoft.com/office/powerpoint/2010/main" val="97245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a:xfrm>
            <a:off x="1266165" y="99419"/>
            <a:ext cx="8825658" cy="3329581"/>
          </a:xfrm>
        </p:spPr>
        <p:txBody>
          <a:bodyPr/>
          <a:lstStyle/>
          <a:p>
            <a:pPr algn="just"/>
            <a:r>
              <a:rPr lang="en-US" sz="6000" b="1" dirty="0"/>
              <a:t>The Parable of the Mustard Seed</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1290880" y="3405781"/>
            <a:ext cx="8825658" cy="861420"/>
          </a:xfrm>
        </p:spPr>
        <p:txBody>
          <a:bodyPr>
            <a:normAutofit/>
          </a:bodyPr>
          <a:lstStyle/>
          <a:p>
            <a:r>
              <a:rPr lang="en-US" sz="3600" dirty="0"/>
              <a:t>Mark 4:30-34</a:t>
            </a:r>
          </a:p>
        </p:txBody>
      </p:sp>
    </p:spTree>
    <p:extLst>
      <p:ext uri="{BB962C8B-B14F-4D97-AF65-F5344CB8AC3E}">
        <p14:creationId xmlns:p14="http://schemas.microsoft.com/office/powerpoint/2010/main" val="2347431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Mark 4:30-34</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509200"/>
          </a:xfrm>
          <a:prstGeom prst="rect">
            <a:avLst/>
          </a:prstGeom>
          <a:noFill/>
        </p:spPr>
        <p:txBody>
          <a:bodyPr wrap="square" rtlCol="0">
            <a:spAutoFit/>
          </a:bodyPr>
          <a:lstStyle/>
          <a:p>
            <a:pPr algn="just"/>
            <a:r>
              <a:rPr lang="en-US" sz="3200" i="1" dirty="0"/>
              <a:t>30 And He said, "How shall we picture the kingdom of God, or by what parable shall we present it? 31 "It is like a mustard seed, which, when sown upon the soil, though it is smaller than all the seeds that are upon the soil, 32 yet when it is sown, it grows up and becomes larger than all the garden plants and forms large branches; so that THE BIRDS OF THE AIR can NEST UNDER ITS SHADE." 33 With many such parables He was speaking the word to them, so far as they were able to hear it; 34 and He did not speak to them without a parable; but He was explaining everything privately to His own disciples. </a:t>
            </a:r>
            <a:endParaRPr lang="en-US" sz="3200" dirty="0"/>
          </a:p>
        </p:txBody>
      </p:sp>
    </p:spTree>
    <p:extLst>
      <p:ext uri="{BB962C8B-B14F-4D97-AF65-F5344CB8AC3E}">
        <p14:creationId xmlns:p14="http://schemas.microsoft.com/office/powerpoint/2010/main" val="411194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The Big Idea:</a:t>
            </a:r>
          </a:p>
        </p:txBody>
      </p:sp>
      <p:sp>
        <p:nvSpPr>
          <p:cNvPr id="4" name="TextBox 3">
            <a:extLst>
              <a:ext uri="{FF2B5EF4-FFF2-40B4-BE49-F238E27FC236}">
                <a16:creationId xmlns:a16="http://schemas.microsoft.com/office/drawing/2014/main" id="{42490F1F-61CA-4B7C-9E89-9E6828D0E888}"/>
              </a:ext>
            </a:extLst>
          </p:cNvPr>
          <p:cNvSpPr txBox="1"/>
          <p:nvPr/>
        </p:nvSpPr>
        <p:spPr>
          <a:xfrm>
            <a:off x="358346" y="1324030"/>
            <a:ext cx="11590638" cy="1938992"/>
          </a:xfrm>
          <a:prstGeom prst="rect">
            <a:avLst/>
          </a:prstGeom>
          <a:noFill/>
        </p:spPr>
        <p:txBody>
          <a:bodyPr wrap="square" rtlCol="0">
            <a:spAutoFit/>
          </a:bodyPr>
          <a:lstStyle/>
          <a:p>
            <a:pPr algn="just"/>
            <a:r>
              <a:rPr lang="en-US" sz="4000" i="1" dirty="0"/>
              <a:t>God uses the seemingly smallest and most insignificant of things to accomplish great and mighty things for His glory.</a:t>
            </a:r>
            <a:endParaRPr lang="en-US" sz="4000" dirty="0"/>
          </a:p>
        </p:txBody>
      </p:sp>
    </p:spTree>
    <p:extLst>
      <p:ext uri="{BB962C8B-B14F-4D97-AF65-F5344CB8AC3E}">
        <p14:creationId xmlns:p14="http://schemas.microsoft.com/office/powerpoint/2010/main" val="351193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1140714"/>
            <a:ext cx="11578281" cy="646331"/>
          </a:xfrm>
          <a:prstGeom prst="rect">
            <a:avLst/>
          </a:prstGeom>
          <a:noFill/>
        </p:spPr>
        <p:txBody>
          <a:bodyPr wrap="square" rtlCol="0">
            <a:spAutoFit/>
          </a:bodyPr>
          <a:lstStyle/>
          <a:p>
            <a:pPr marL="400050" indent="-400050">
              <a:buFont typeface="+mj-lt"/>
              <a:buAutoNum type="romanUcPeriod"/>
            </a:pPr>
            <a:r>
              <a:rPr lang="en-US" sz="3600" dirty="0"/>
              <a:t>The point: the kingdom of God </a:t>
            </a:r>
            <a:r>
              <a:rPr lang="en-US" sz="3600" baseline="30000" dirty="0"/>
              <a:t>(4:30)</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779125"/>
            <a:ext cx="11578281" cy="830997"/>
          </a:xfrm>
          <a:prstGeom prst="rect">
            <a:avLst/>
          </a:prstGeom>
          <a:noFill/>
        </p:spPr>
        <p:txBody>
          <a:bodyPr wrap="square" rtlCol="0">
            <a:spAutoFit/>
          </a:bodyPr>
          <a:lstStyle/>
          <a:p>
            <a:pPr algn="just"/>
            <a:r>
              <a:rPr lang="en-US" sz="2400" i="1" dirty="0"/>
              <a:t>And He said, “How shall we picture the kingdom of God, or by what parable shall we present it?” </a:t>
            </a:r>
            <a:endParaRPr lang="en-US" sz="2400" dirty="0"/>
          </a:p>
        </p:txBody>
      </p:sp>
    </p:spTree>
    <p:extLst>
      <p:ext uri="{BB962C8B-B14F-4D97-AF65-F5344CB8AC3E}">
        <p14:creationId xmlns:p14="http://schemas.microsoft.com/office/powerpoint/2010/main" val="143712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What is the kingdom of God?</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4524315"/>
          </a:xfrm>
          <a:prstGeom prst="rect">
            <a:avLst/>
          </a:prstGeom>
          <a:noFill/>
        </p:spPr>
        <p:txBody>
          <a:bodyPr wrap="square" rtlCol="0">
            <a:spAutoFit/>
          </a:bodyPr>
          <a:lstStyle/>
          <a:p>
            <a:pPr marL="457200" lvl="0" indent="-457200" algn="just">
              <a:buFont typeface="Wingdings" panose="05000000000000000000" pitchFamily="2" charset="2"/>
              <a:buChar char="§"/>
            </a:pPr>
            <a:r>
              <a:rPr lang="en-US" sz="3600" dirty="0"/>
              <a:t>In a broad sense, the kingdom of God is God’s eternal, sovereign rule over all the universe.  </a:t>
            </a:r>
          </a:p>
          <a:p>
            <a:pPr marL="457200" lvl="0" indent="-457200" algn="just">
              <a:buFont typeface="Wingdings" panose="05000000000000000000" pitchFamily="2" charset="2"/>
              <a:buChar char="§"/>
            </a:pPr>
            <a:r>
              <a:rPr lang="en-US" sz="3600" dirty="0"/>
              <a:t>In a narrow sense, the kingdom of God is a spiritual rule over the hearts and lives of those who willingly submit to God’s authority.  </a:t>
            </a:r>
          </a:p>
          <a:p>
            <a:pPr marL="457200" lvl="0" indent="-457200" algn="just">
              <a:buFont typeface="Wingdings" panose="05000000000000000000" pitchFamily="2" charset="2"/>
              <a:buChar char="§"/>
            </a:pPr>
            <a:r>
              <a:rPr lang="en-US" sz="3600" dirty="0"/>
              <a:t>In a special and physical sense, the kingdom of God speaks of a coming, literal 1,000-year rule and reign of Christ on the earth. </a:t>
            </a:r>
          </a:p>
        </p:txBody>
      </p:sp>
    </p:spTree>
    <p:extLst>
      <p:ext uri="{BB962C8B-B14F-4D97-AF65-F5344CB8AC3E}">
        <p14:creationId xmlns:p14="http://schemas.microsoft.com/office/powerpoint/2010/main" val="162695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4500"/>
                            </p:stCondLst>
                            <p:childTnLst>
                              <p:par>
                                <p:cTn id="9" presetID="10" presetClass="entr" presetSubtype="0" fill="hold" nodeType="afterEffect">
                                  <p:stCondLst>
                                    <p:cond delay="2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9000"/>
                            </p:stCondLst>
                            <p:childTnLst>
                              <p:par>
                                <p:cTn id="13" presetID="10" presetClass="entr" presetSubtype="0" fill="hold" nodeType="afterEffect">
                                  <p:stCondLst>
                                    <p:cond delay="2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1140714"/>
            <a:ext cx="11578281" cy="646331"/>
          </a:xfrm>
          <a:prstGeom prst="rect">
            <a:avLst/>
          </a:prstGeom>
          <a:noFill/>
        </p:spPr>
        <p:txBody>
          <a:bodyPr wrap="square" rtlCol="0">
            <a:spAutoFit/>
          </a:bodyPr>
          <a:lstStyle/>
          <a:p>
            <a:pPr marL="857250" indent="-857250">
              <a:buFont typeface="+mj-lt"/>
              <a:buAutoNum type="romanUcPeriod" startAt="2"/>
            </a:pPr>
            <a:r>
              <a:rPr lang="en-US" sz="3600" dirty="0"/>
              <a:t>The plant: a mustard seed </a:t>
            </a:r>
            <a:r>
              <a:rPr lang="en-US" sz="3600" baseline="30000" dirty="0"/>
              <a:t>(4:31)</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779125"/>
            <a:ext cx="11578281" cy="830997"/>
          </a:xfrm>
          <a:prstGeom prst="rect">
            <a:avLst/>
          </a:prstGeom>
          <a:noFill/>
        </p:spPr>
        <p:txBody>
          <a:bodyPr wrap="square" rtlCol="0">
            <a:spAutoFit/>
          </a:bodyPr>
          <a:lstStyle/>
          <a:p>
            <a:pPr algn="just"/>
            <a:r>
              <a:rPr lang="en-US" sz="2400" i="1" dirty="0"/>
              <a:t>It is like a mustard seed, which, when sown upon the soil, though it is smaller than all the seeds that are upon the soil, </a:t>
            </a:r>
            <a:endParaRPr lang="en-US" sz="2400" dirty="0"/>
          </a:p>
        </p:txBody>
      </p:sp>
    </p:spTree>
    <p:extLst>
      <p:ext uri="{BB962C8B-B14F-4D97-AF65-F5344CB8AC3E}">
        <p14:creationId xmlns:p14="http://schemas.microsoft.com/office/powerpoint/2010/main" val="291983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3A2B1D-E554-4AA3-809A-A177C5FCE076}"/>
              </a:ext>
            </a:extLst>
          </p:cNvPr>
          <p:cNvSpPr txBox="1"/>
          <p:nvPr/>
        </p:nvSpPr>
        <p:spPr>
          <a:xfrm>
            <a:off x="222422" y="1140714"/>
            <a:ext cx="11578281" cy="646331"/>
          </a:xfrm>
          <a:prstGeom prst="rect">
            <a:avLst/>
          </a:prstGeom>
          <a:noFill/>
        </p:spPr>
        <p:txBody>
          <a:bodyPr wrap="square" rtlCol="0">
            <a:spAutoFit/>
          </a:bodyPr>
          <a:lstStyle/>
          <a:p>
            <a:pPr marL="857250" indent="-857250">
              <a:buFont typeface="+mj-lt"/>
              <a:buAutoNum type="romanUcPeriod" startAt="3"/>
            </a:pPr>
            <a:r>
              <a:rPr lang="en-US" sz="3600" dirty="0"/>
              <a:t>The produce: provision and protection </a:t>
            </a:r>
            <a:r>
              <a:rPr lang="en-US" sz="3600" baseline="30000" dirty="0"/>
              <a:t>(4:32)</a:t>
            </a:r>
          </a:p>
        </p:txBody>
      </p:sp>
      <p:sp>
        <p:nvSpPr>
          <p:cNvPr id="3" name="TextBox 2">
            <a:extLst>
              <a:ext uri="{FF2B5EF4-FFF2-40B4-BE49-F238E27FC236}">
                <a16:creationId xmlns:a16="http://schemas.microsoft.com/office/drawing/2014/main" id="{F997F719-520F-4449-90A7-4A59B92744A4}"/>
              </a:ext>
            </a:extLst>
          </p:cNvPr>
          <p:cNvSpPr txBox="1"/>
          <p:nvPr/>
        </p:nvSpPr>
        <p:spPr>
          <a:xfrm>
            <a:off x="231129" y="1779125"/>
            <a:ext cx="11578281" cy="1200329"/>
          </a:xfrm>
          <a:prstGeom prst="rect">
            <a:avLst/>
          </a:prstGeom>
          <a:noFill/>
        </p:spPr>
        <p:txBody>
          <a:bodyPr wrap="square" rtlCol="0">
            <a:spAutoFit/>
          </a:bodyPr>
          <a:lstStyle/>
          <a:p>
            <a:pPr algn="just"/>
            <a:r>
              <a:rPr lang="en-US" sz="2400" i="1" dirty="0"/>
              <a:t>yet when it is sown, grows up and becomes larger than all the garden plants and forms large branches; so that THE BIRDS OF THE AIR can NEST UNDER ITS SHADE.</a:t>
            </a:r>
            <a:endParaRPr lang="en-US" sz="2400" dirty="0"/>
          </a:p>
        </p:txBody>
      </p:sp>
    </p:spTree>
    <p:extLst>
      <p:ext uri="{BB962C8B-B14F-4D97-AF65-F5344CB8AC3E}">
        <p14:creationId xmlns:p14="http://schemas.microsoft.com/office/powerpoint/2010/main" val="275422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Ezekiel 31:2-6</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262979"/>
          </a:xfrm>
          <a:prstGeom prst="rect">
            <a:avLst/>
          </a:prstGeom>
          <a:noFill/>
        </p:spPr>
        <p:txBody>
          <a:bodyPr wrap="square" rtlCol="0">
            <a:spAutoFit/>
          </a:bodyPr>
          <a:lstStyle/>
          <a:p>
            <a:pPr lvl="0" algn="just"/>
            <a:r>
              <a:rPr lang="en-US" sz="2800" i="1" dirty="0"/>
              <a:t>2“Son of man, say to Pharaoh king of Egypt, and to his multitude, ‘Whom are you like in your greatness? 3 Behold, Assyria was a cedar in Lebanon With beautiful branches and forest shade, And very high; And its top was among the clouds. 4 The waters made it grow, the deep made it high. With its rivers it continually extended all around its planting place, And it sent out its channels to all the trees of the field. 5 Therefore its height was loftier than all the trees of the field And its boughs became many and its branches long Because of many waters as it spread them out. 6 All the birds of the heavens nested in its boughs, And under its branches all the beasts of the field gave birth, And all great nations lived under its shade.”</a:t>
            </a:r>
            <a:endParaRPr lang="en-US" sz="2800" dirty="0"/>
          </a:p>
        </p:txBody>
      </p:sp>
    </p:spTree>
    <p:extLst>
      <p:ext uri="{BB962C8B-B14F-4D97-AF65-F5344CB8AC3E}">
        <p14:creationId xmlns:p14="http://schemas.microsoft.com/office/powerpoint/2010/main" val="3700674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dirty="0"/>
              <a:t>Daniel 4:10; 21-22</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186242"/>
            <a:ext cx="11590638" cy="5509200"/>
          </a:xfrm>
          <a:prstGeom prst="rect">
            <a:avLst/>
          </a:prstGeom>
          <a:noFill/>
        </p:spPr>
        <p:txBody>
          <a:bodyPr wrap="square" rtlCol="0">
            <a:spAutoFit/>
          </a:bodyPr>
          <a:lstStyle/>
          <a:p>
            <a:pPr lvl="0" algn="just"/>
            <a:r>
              <a:rPr lang="en-US" sz="3200" i="1" dirty="0"/>
              <a:t>“Now these were the visions in my mind as I lay on my bed: I was looking, and behold, there was a tree in the midst of the earth, and its height was great.”</a:t>
            </a:r>
            <a:r>
              <a:rPr lang="en-US" sz="3200" b="1" i="1" dirty="0"/>
              <a:t> </a:t>
            </a:r>
          </a:p>
          <a:p>
            <a:pPr lvl="0" algn="just"/>
            <a:endParaRPr lang="en-US" sz="3200" b="1" i="1" dirty="0"/>
          </a:p>
          <a:p>
            <a:pPr lvl="0" algn="just"/>
            <a:r>
              <a:rPr lang="en-US" sz="3200" i="1" dirty="0"/>
              <a:t>“21 and whose foliage was beautiful and its fruit abundant, and in which was food for all, under which the beasts of the field dwelt and in whose branches the birds of the sky lodged-- 22 it is you, O king; for you have become great and grown strong, and your majesty has become great and reached to the sky and your dominion to the end of the earth” </a:t>
            </a:r>
            <a:endParaRPr lang="en-US" sz="3200" dirty="0"/>
          </a:p>
        </p:txBody>
      </p:sp>
    </p:spTree>
    <p:extLst>
      <p:ext uri="{BB962C8B-B14F-4D97-AF65-F5344CB8AC3E}">
        <p14:creationId xmlns:p14="http://schemas.microsoft.com/office/powerpoint/2010/main" val="1981401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11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382</TotalTime>
  <Words>803</Words>
  <Application>Microsoft Office PowerPoint</Application>
  <PresentationFormat>Widescreen</PresentationFormat>
  <Paragraphs>32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Wingdings</vt:lpstr>
      <vt:lpstr>Wingdings 3</vt:lpstr>
      <vt:lpstr>Ion</vt:lpstr>
      <vt:lpstr>The Parable of the Mustard Seed</vt:lpstr>
      <vt:lpstr>Mark 4:30-34</vt:lpstr>
      <vt:lpstr>The Big Idea:</vt:lpstr>
      <vt:lpstr>PowerPoint Presentation</vt:lpstr>
      <vt:lpstr>What is the kingdom of God?</vt:lpstr>
      <vt:lpstr>PowerPoint Presentation</vt:lpstr>
      <vt:lpstr>PowerPoint Presentation</vt:lpstr>
      <vt:lpstr>Ezekiel 31:2-6</vt:lpstr>
      <vt:lpstr>Daniel 4:10; 21-22</vt:lpstr>
      <vt:lpstr>PowerPoint Presentation</vt:lpstr>
      <vt:lpstr>Applications</vt:lpstr>
      <vt:lpstr>The Big Idea:</vt:lpstr>
      <vt:lpstr>The Parable of the Mustard Seed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Respond to Jesus?</dc:title>
  <dc:creator>Ed Godfrey</dc:creator>
  <cp:lastModifiedBy>Ed Godfrey</cp:lastModifiedBy>
  <cp:revision>45</cp:revision>
  <dcterms:created xsi:type="dcterms:W3CDTF">2018-07-19T20:40:08Z</dcterms:created>
  <dcterms:modified xsi:type="dcterms:W3CDTF">2018-10-19T17:26:04Z</dcterms:modified>
</cp:coreProperties>
</file>