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345" r:id="rId4"/>
    <p:sldId id="327" r:id="rId5"/>
    <p:sldId id="384" r:id="rId6"/>
    <p:sldId id="385" r:id="rId7"/>
    <p:sldId id="386" r:id="rId8"/>
    <p:sldId id="370" r:id="rId9"/>
    <p:sldId id="387" r:id="rId10"/>
    <p:sldId id="389" r:id="rId11"/>
    <p:sldId id="371" r:id="rId12"/>
    <p:sldId id="372" r:id="rId13"/>
    <p:sldId id="390" r:id="rId14"/>
    <p:sldId id="391" r:id="rId15"/>
    <p:sldId id="392" r:id="rId16"/>
    <p:sldId id="393" r:id="rId17"/>
    <p:sldId id="394" r:id="rId18"/>
    <p:sldId id="39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10/12/2018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10/12/2018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10/12/2018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10/12/2018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10/12/2018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10/12/2018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The Parable of the Growing Seed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4:26-29</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r>
              <a:rPr lang="en-US" sz="3600" dirty="0"/>
              <a:t>I.  This work demands our </a:t>
            </a:r>
            <a:r>
              <a:rPr lang="en-US" sz="3600" b="1" u="sng" dirty="0"/>
              <a:t>faithfulness</a:t>
            </a:r>
            <a:r>
              <a:rPr lang="en-US" sz="3600" dirty="0"/>
              <a:t> </a:t>
            </a:r>
            <a:r>
              <a:rPr lang="en-US" sz="3600" baseline="30000" dirty="0"/>
              <a:t>(26-27a)</a:t>
            </a:r>
          </a:p>
        </p:txBody>
      </p:sp>
      <p:sp>
        <p:nvSpPr>
          <p:cNvPr id="4" name="TextBox 3">
            <a:extLst>
              <a:ext uri="{FF2B5EF4-FFF2-40B4-BE49-F238E27FC236}">
                <a16:creationId xmlns:a16="http://schemas.microsoft.com/office/drawing/2014/main" id="{BB73F830-E9C2-4DC8-9DCD-0DBD5D6E9395}"/>
              </a:ext>
            </a:extLst>
          </p:cNvPr>
          <p:cNvSpPr txBox="1"/>
          <p:nvPr/>
        </p:nvSpPr>
        <p:spPr>
          <a:xfrm>
            <a:off x="132482" y="1785288"/>
            <a:ext cx="11969578" cy="646331"/>
          </a:xfrm>
          <a:prstGeom prst="rect">
            <a:avLst/>
          </a:prstGeom>
          <a:noFill/>
        </p:spPr>
        <p:txBody>
          <a:bodyPr wrap="square" rtlCol="0">
            <a:spAutoFit/>
          </a:bodyPr>
          <a:lstStyle/>
          <a:p>
            <a:r>
              <a:rPr lang="en-US" sz="3600" dirty="0"/>
              <a:t>II.  This work is a work of God and it is </a:t>
            </a:r>
            <a:r>
              <a:rPr lang="en-US" sz="3600" b="1" u="sng" dirty="0"/>
              <a:t>fantastic</a:t>
            </a:r>
            <a:r>
              <a:rPr lang="en-US" sz="3600" dirty="0"/>
              <a:t> </a:t>
            </a:r>
            <a:r>
              <a:rPr lang="en-US" sz="3600" baseline="30000" dirty="0"/>
              <a:t>(27a-28)</a:t>
            </a:r>
          </a:p>
        </p:txBody>
      </p:sp>
      <p:sp>
        <p:nvSpPr>
          <p:cNvPr id="6" name="TextBox 5">
            <a:extLst>
              <a:ext uri="{FF2B5EF4-FFF2-40B4-BE49-F238E27FC236}">
                <a16:creationId xmlns:a16="http://schemas.microsoft.com/office/drawing/2014/main" id="{72F7D759-2066-4DAA-B69C-9D9A62607D84}"/>
              </a:ext>
            </a:extLst>
          </p:cNvPr>
          <p:cNvSpPr txBox="1"/>
          <p:nvPr/>
        </p:nvSpPr>
        <p:spPr>
          <a:xfrm>
            <a:off x="201149" y="2378723"/>
            <a:ext cx="11578281" cy="830997"/>
          </a:xfrm>
          <a:prstGeom prst="rect">
            <a:avLst/>
          </a:prstGeom>
          <a:noFill/>
        </p:spPr>
        <p:txBody>
          <a:bodyPr wrap="square" rtlCol="0">
            <a:spAutoFit/>
          </a:bodyPr>
          <a:lstStyle/>
          <a:p>
            <a:pPr algn="just"/>
            <a:r>
              <a:rPr lang="en-US" sz="2400" i="1" dirty="0"/>
              <a:t>…and the seed sprouts and grows — how, he himself does not know. 28 The soil produces crops by itself; first the blade, then the head…</a:t>
            </a:r>
            <a:endParaRPr lang="en-US" sz="2400" dirty="0"/>
          </a:p>
        </p:txBody>
      </p:sp>
    </p:spTree>
    <p:extLst>
      <p:ext uri="{BB962C8B-B14F-4D97-AF65-F5344CB8AC3E}">
        <p14:creationId xmlns:p14="http://schemas.microsoft.com/office/powerpoint/2010/main" val="278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0"/>
                                        <p:tgtEl>
                                          <p:spTgt spid="4"/>
                                        </p:tgtEl>
                                      </p:cBhvr>
                                    </p:animEffect>
                                  </p:childTnLst>
                                </p:cTn>
                              </p:par>
                            </p:childTnLst>
                          </p:cTn>
                        </p:par>
                        <p:par>
                          <p:cTn id="12" fill="hold">
                            <p:stCondLst>
                              <p:cond delay="5000"/>
                            </p:stCondLst>
                            <p:childTnLst>
                              <p:par>
                                <p:cTn id="13" presetID="10" presetClass="entr" presetSubtype="0" fill="hold" grpId="0" nodeType="afterEffect">
                                  <p:stCondLst>
                                    <p:cond delay="125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1 Corinthians 3:6-7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2554545"/>
          </a:xfrm>
          <a:prstGeom prst="rect">
            <a:avLst/>
          </a:prstGeom>
          <a:noFill/>
        </p:spPr>
        <p:txBody>
          <a:bodyPr wrap="square" rtlCol="0">
            <a:spAutoFit/>
          </a:bodyPr>
          <a:lstStyle/>
          <a:p>
            <a:pPr algn="just"/>
            <a:r>
              <a:rPr lang="en-US" sz="4000" i="1" dirty="0"/>
              <a:t>6 I planted, Apollos watered, but God was causing the growth. 7 So then neither the one who plants nor the one who waters is anything, but God who causes the growth.</a:t>
            </a:r>
            <a:r>
              <a:rPr lang="en-US" sz="4000" dirty="0"/>
              <a:t> </a:t>
            </a:r>
          </a:p>
        </p:txBody>
      </p:sp>
    </p:spTree>
    <p:extLst>
      <p:ext uri="{BB962C8B-B14F-4D97-AF65-F5344CB8AC3E}">
        <p14:creationId xmlns:p14="http://schemas.microsoft.com/office/powerpoint/2010/main" val="1385495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Isaiah 55:10-11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4524315"/>
          </a:xfrm>
          <a:prstGeom prst="rect">
            <a:avLst/>
          </a:prstGeom>
          <a:noFill/>
        </p:spPr>
        <p:txBody>
          <a:bodyPr wrap="square" rtlCol="0">
            <a:spAutoFit/>
          </a:bodyPr>
          <a:lstStyle/>
          <a:p>
            <a:pPr algn="just"/>
            <a:r>
              <a:rPr lang="en-US" sz="3600" i="1" dirty="0"/>
              <a:t>10 For as the rain and the snow come down from heaven, And do not return there without watering the earth And making it bear and sprout, And furnishing seed to the sower and bread to the eater; 11 So will My word be which goes forth from My mouth; It will not return to Me empty, Without accomplishing what I desire, And without succeeding in the matter for which I sent it. </a:t>
            </a:r>
            <a:endParaRPr lang="en-US" sz="3600" dirty="0"/>
          </a:p>
        </p:txBody>
      </p:sp>
    </p:spTree>
    <p:extLst>
      <p:ext uri="{BB962C8B-B14F-4D97-AF65-F5344CB8AC3E}">
        <p14:creationId xmlns:p14="http://schemas.microsoft.com/office/powerpoint/2010/main" val="286216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r>
              <a:rPr lang="en-US" sz="3600" dirty="0"/>
              <a:t>I.  This work demands our </a:t>
            </a:r>
            <a:r>
              <a:rPr lang="en-US" sz="3600" b="1" u="sng" dirty="0"/>
              <a:t>faithfulness</a:t>
            </a:r>
            <a:r>
              <a:rPr lang="en-US" sz="3600" dirty="0"/>
              <a:t> </a:t>
            </a:r>
            <a:r>
              <a:rPr lang="en-US" sz="3600" baseline="30000" dirty="0"/>
              <a:t>(26-27a)</a:t>
            </a:r>
          </a:p>
        </p:txBody>
      </p:sp>
      <p:sp>
        <p:nvSpPr>
          <p:cNvPr id="4" name="TextBox 3">
            <a:extLst>
              <a:ext uri="{FF2B5EF4-FFF2-40B4-BE49-F238E27FC236}">
                <a16:creationId xmlns:a16="http://schemas.microsoft.com/office/drawing/2014/main" id="{BB73F830-E9C2-4DC8-9DCD-0DBD5D6E9395}"/>
              </a:ext>
            </a:extLst>
          </p:cNvPr>
          <p:cNvSpPr txBox="1"/>
          <p:nvPr/>
        </p:nvSpPr>
        <p:spPr>
          <a:xfrm>
            <a:off x="132482" y="1785288"/>
            <a:ext cx="11969578" cy="646331"/>
          </a:xfrm>
          <a:prstGeom prst="rect">
            <a:avLst/>
          </a:prstGeom>
          <a:noFill/>
        </p:spPr>
        <p:txBody>
          <a:bodyPr wrap="square" rtlCol="0">
            <a:spAutoFit/>
          </a:bodyPr>
          <a:lstStyle/>
          <a:p>
            <a:r>
              <a:rPr lang="en-US" sz="3600" dirty="0"/>
              <a:t>II.  This work is a work of God and it is </a:t>
            </a:r>
            <a:r>
              <a:rPr lang="en-US" sz="3600" b="1" u="sng" dirty="0"/>
              <a:t>fantastic</a:t>
            </a:r>
            <a:r>
              <a:rPr lang="en-US" sz="3600" dirty="0"/>
              <a:t> </a:t>
            </a:r>
            <a:r>
              <a:rPr lang="en-US" sz="3600" baseline="30000" dirty="0"/>
              <a:t>(27a-28)</a:t>
            </a:r>
          </a:p>
        </p:txBody>
      </p:sp>
      <p:sp>
        <p:nvSpPr>
          <p:cNvPr id="6" name="TextBox 5">
            <a:extLst>
              <a:ext uri="{FF2B5EF4-FFF2-40B4-BE49-F238E27FC236}">
                <a16:creationId xmlns:a16="http://schemas.microsoft.com/office/drawing/2014/main" id="{72F7D759-2066-4DAA-B69C-9D9A62607D84}"/>
              </a:ext>
            </a:extLst>
          </p:cNvPr>
          <p:cNvSpPr txBox="1"/>
          <p:nvPr/>
        </p:nvSpPr>
        <p:spPr>
          <a:xfrm>
            <a:off x="201149" y="3068274"/>
            <a:ext cx="11578281" cy="830997"/>
          </a:xfrm>
          <a:prstGeom prst="rect">
            <a:avLst/>
          </a:prstGeom>
          <a:noFill/>
        </p:spPr>
        <p:txBody>
          <a:bodyPr wrap="square" rtlCol="0">
            <a:spAutoFit/>
          </a:bodyPr>
          <a:lstStyle/>
          <a:p>
            <a:pPr algn="just"/>
            <a:r>
              <a:rPr lang="en-US" sz="2400" i="1" dirty="0"/>
              <a:t>…then the mature grain in the head. 29 But when the crop permits, he immediately puts in the sickle, because the harvest has come.</a:t>
            </a:r>
            <a:endParaRPr lang="en-US" sz="2400" dirty="0"/>
          </a:p>
        </p:txBody>
      </p:sp>
      <p:sp>
        <p:nvSpPr>
          <p:cNvPr id="7" name="TextBox 6">
            <a:extLst>
              <a:ext uri="{FF2B5EF4-FFF2-40B4-BE49-F238E27FC236}">
                <a16:creationId xmlns:a16="http://schemas.microsoft.com/office/drawing/2014/main" id="{91499E25-7EDA-47D5-8A5C-A2E9AF2216EB}"/>
              </a:ext>
            </a:extLst>
          </p:cNvPr>
          <p:cNvSpPr txBox="1"/>
          <p:nvPr/>
        </p:nvSpPr>
        <p:spPr>
          <a:xfrm>
            <a:off x="179952" y="2462342"/>
            <a:ext cx="11969578" cy="646331"/>
          </a:xfrm>
          <a:prstGeom prst="rect">
            <a:avLst/>
          </a:prstGeom>
          <a:noFill/>
        </p:spPr>
        <p:txBody>
          <a:bodyPr wrap="square" rtlCol="0">
            <a:spAutoFit/>
          </a:bodyPr>
          <a:lstStyle/>
          <a:p>
            <a:r>
              <a:rPr lang="en-US" sz="3600" dirty="0"/>
              <a:t>III. This work of God will be </a:t>
            </a:r>
            <a:r>
              <a:rPr lang="en-US" sz="3600" b="1" u="sng" dirty="0"/>
              <a:t>fruitful</a:t>
            </a:r>
            <a:r>
              <a:rPr lang="en-US" sz="3600" dirty="0"/>
              <a:t> </a:t>
            </a:r>
            <a:r>
              <a:rPr lang="en-US" sz="3600" baseline="30000" dirty="0"/>
              <a:t>(28b-29)</a:t>
            </a:r>
          </a:p>
        </p:txBody>
      </p:sp>
      <p:sp>
        <p:nvSpPr>
          <p:cNvPr id="8" name="TextBox 7">
            <a:extLst>
              <a:ext uri="{FF2B5EF4-FFF2-40B4-BE49-F238E27FC236}">
                <a16:creationId xmlns:a16="http://schemas.microsoft.com/office/drawing/2014/main" id="{51C3FFF2-FE1E-47A9-8646-E876185C3E3C}"/>
              </a:ext>
            </a:extLst>
          </p:cNvPr>
          <p:cNvSpPr txBox="1"/>
          <p:nvPr/>
        </p:nvSpPr>
        <p:spPr>
          <a:xfrm>
            <a:off x="188659" y="4509826"/>
            <a:ext cx="11578281" cy="1200329"/>
          </a:xfrm>
          <a:prstGeom prst="rect">
            <a:avLst/>
          </a:prstGeom>
          <a:noFill/>
        </p:spPr>
        <p:txBody>
          <a:bodyPr wrap="square" rtlCol="0">
            <a:spAutoFit/>
          </a:bodyPr>
          <a:lstStyle/>
          <a:p>
            <a:pPr algn="just"/>
            <a:r>
              <a:rPr lang="en-US" sz="3600" dirty="0"/>
              <a:t>“Moreover it is required in stewards that one be found faithful.” (1 Corinthians 4:2 – NKJV)</a:t>
            </a:r>
          </a:p>
        </p:txBody>
      </p:sp>
    </p:spTree>
    <p:extLst>
      <p:ext uri="{BB962C8B-B14F-4D97-AF65-F5344CB8AC3E}">
        <p14:creationId xmlns:p14="http://schemas.microsoft.com/office/powerpoint/2010/main" val="41805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0"/>
                                        <p:tgtEl>
                                          <p:spTgt spid="4"/>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500"/>
                                        <p:tgtEl>
                                          <p:spTgt spid="7"/>
                                        </p:tgtEl>
                                      </p:cBhvr>
                                    </p:animEffect>
                                  </p:childTnLst>
                                </p:cTn>
                              </p:par>
                            </p:childTnLst>
                          </p:cTn>
                        </p:par>
                        <p:par>
                          <p:cTn id="16" fill="hold">
                            <p:stCondLst>
                              <p:cond delay="7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7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Romans Road</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139869"/>
          </a:xfrm>
          <a:prstGeom prst="rect">
            <a:avLst/>
          </a:prstGeom>
          <a:noFill/>
        </p:spPr>
        <p:txBody>
          <a:bodyPr wrap="square" rtlCol="0">
            <a:spAutoFit/>
          </a:bodyPr>
          <a:lstStyle/>
          <a:p>
            <a:pPr lvl="0" algn="just"/>
            <a:r>
              <a:rPr lang="en-US" sz="2400" b="1" i="1" dirty="0"/>
              <a:t>Romans 3:23 </a:t>
            </a:r>
            <a:r>
              <a:rPr lang="en-US" sz="2400" i="1" dirty="0"/>
              <a:t>– “for all have sinned and fall short of the glory of God…”</a:t>
            </a:r>
            <a:endParaRPr lang="en-US" sz="1600" i="1" dirty="0"/>
          </a:p>
          <a:p>
            <a:pPr lvl="0" algn="just"/>
            <a:endParaRPr lang="en-US" sz="1600" i="1" dirty="0"/>
          </a:p>
          <a:p>
            <a:pPr lvl="0" algn="just"/>
            <a:r>
              <a:rPr lang="en-US" sz="2400" b="1" i="1" dirty="0"/>
              <a:t>Romans 6:23 </a:t>
            </a:r>
            <a:r>
              <a:rPr lang="en-US" sz="2400" i="1" dirty="0"/>
              <a:t>– “For the wages of sin is death, but the free gift of God is eternal life in Christ Jesus our Lord.”</a:t>
            </a:r>
            <a:endParaRPr lang="en-US" sz="1600" i="1" dirty="0"/>
          </a:p>
          <a:p>
            <a:pPr lvl="0" algn="just"/>
            <a:endParaRPr lang="en-US" sz="1600" i="1" dirty="0"/>
          </a:p>
          <a:p>
            <a:pPr lvl="0" algn="just"/>
            <a:r>
              <a:rPr lang="en-US" sz="2400" b="1" i="1" dirty="0"/>
              <a:t>Romans 5:8 </a:t>
            </a:r>
            <a:r>
              <a:rPr lang="en-US" sz="2400" i="1" dirty="0"/>
              <a:t>– “But God demonstrates His own love toward us, in that while we were yet sinners, Christ died for us.”</a:t>
            </a:r>
            <a:endParaRPr lang="en-US" sz="1600" i="1" dirty="0"/>
          </a:p>
          <a:p>
            <a:pPr lvl="0" algn="just"/>
            <a:endParaRPr lang="en-US" sz="1600" i="1" dirty="0"/>
          </a:p>
          <a:p>
            <a:pPr lvl="0" algn="just"/>
            <a:r>
              <a:rPr lang="en-US" sz="2400" b="1" i="1" dirty="0"/>
              <a:t>Romans 10:9-10 </a:t>
            </a:r>
            <a:r>
              <a:rPr lang="en-US" sz="2400" i="1" dirty="0"/>
              <a:t>– “9 that if you confess with your mouth Jesus as Lord, and believe in your heart that God raised Him from the dead, you will be saved; 10 for with the heart a person believes, resulting in righteousness, and with the mouth he confesses, resulting in salvation.”</a:t>
            </a:r>
            <a:endParaRPr lang="en-US" sz="1600" i="1" dirty="0"/>
          </a:p>
          <a:p>
            <a:pPr lvl="0" algn="just"/>
            <a:endParaRPr lang="en-US" sz="1600" i="1" dirty="0"/>
          </a:p>
          <a:p>
            <a:pPr lvl="0" algn="just"/>
            <a:r>
              <a:rPr lang="en-US" sz="2400" b="1" i="1" dirty="0"/>
              <a:t>Romans 10:13 </a:t>
            </a:r>
            <a:r>
              <a:rPr lang="en-US" sz="2400" i="1" dirty="0"/>
              <a:t>- for "WHOEVER WILL CALL ON THE NAME OF THE LORD WILL BE SAVED." </a:t>
            </a:r>
          </a:p>
        </p:txBody>
      </p:sp>
    </p:spTree>
    <p:extLst>
      <p:ext uri="{BB962C8B-B14F-4D97-AF65-F5344CB8AC3E}">
        <p14:creationId xmlns:p14="http://schemas.microsoft.com/office/powerpoint/2010/main" val="301625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750"/>
                                        <p:tgtEl>
                                          <p:spTgt spid="3">
                                            <p:txEl>
                                              <p:pRg st="2" end="2"/>
                                            </p:txEl>
                                          </p:spTgt>
                                        </p:tgtEl>
                                      </p:cBhvr>
                                    </p:animEffect>
                                  </p:childTnLst>
                                </p:cTn>
                              </p:par>
                            </p:childTnLst>
                          </p:cTn>
                        </p:par>
                        <p:par>
                          <p:cTn id="12" fill="hold">
                            <p:stCondLst>
                              <p:cond delay="6000"/>
                            </p:stCondLst>
                            <p:childTnLst>
                              <p:par>
                                <p:cTn id="13" presetID="10" presetClass="entr" presetSubtype="0" fill="hold" grpId="0" nodeType="afterEffect">
                                  <p:stCondLst>
                                    <p:cond delay="125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750"/>
                                        <p:tgtEl>
                                          <p:spTgt spid="3">
                                            <p:txEl>
                                              <p:pRg st="4" end="4"/>
                                            </p:txEl>
                                          </p:spTgt>
                                        </p:tgtEl>
                                      </p:cBhvr>
                                    </p:animEffect>
                                  </p:childTnLst>
                                </p:cTn>
                              </p:par>
                            </p:childTnLst>
                          </p:cTn>
                        </p:par>
                        <p:par>
                          <p:cTn id="16" fill="hold">
                            <p:stCondLst>
                              <p:cond delay="9000"/>
                            </p:stCondLst>
                            <p:childTnLst>
                              <p:par>
                                <p:cTn id="17" presetID="10" presetClass="entr" presetSubtype="0" fill="hold" grpId="0" nodeType="afterEffect">
                                  <p:stCondLst>
                                    <p:cond delay="125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750"/>
                                        <p:tgtEl>
                                          <p:spTgt spid="3">
                                            <p:txEl>
                                              <p:pRg st="6" end="6"/>
                                            </p:txEl>
                                          </p:spTgt>
                                        </p:tgtEl>
                                      </p:cBhvr>
                                    </p:animEffect>
                                  </p:childTnLst>
                                </p:cTn>
                              </p:par>
                            </p:childTnLst>
                          </p:cTn>
                        </p:par>
                        <p:par>
                          <p:cTn id="20" fill="hold">
                            <p:stCondLst>
                              <p:cond delay="12000"/>
                            </p:stCondLst>
                            <p:childTnLst>
                              <p:par>
                                <p:cTn id="21" presetID="10" presetClass="entr" presetSubtype="0" fill="hold" grpId="0" nodeType="afterEffect">
                                  <p:stCondLst>
                                    <p:cond delay="125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1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Galatians 6:9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200329"/>
          </a:xfrm>
          <a:prstGeom prst="rect">
            <a:avLst/>
          </a:prstGeom>
          <a:noFill/>
        </p:spPr>
        <p:txBody>
          <a:bodyPr wrap="square" rtlCol="0">
            <a:spAutoFit/>
          </a:bodyPr>
          <a:lstStyle/>
          <a:p>
            <a:pPr algn="just"/>
            <a:r>
              <a:rPr lang="en-US" sz="3600" i="1" dirty="0"/>
              <a:t>“Let us not lose heart in doing good, for in due time we will reap if we do not grow weary.”</a:t>
            </a:r>
            <a:r>
              <a:rPr lang="en-US" sz="3600" dirty="0"/>
              <a:t> </a:t>
            </a:r>
          </a:p>
        </p:txBody>
      </p:sp>
    </p:spTree>
    <p:extLst>
      <p:ext uri="{BB962C8B-B14F-4D97-AF65-F5344CB8AC3E}">
        <p14:creationId xmlns:p14="http://schemas.microsoft.com/office/powerpoint/2010/main" val="129407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Psalm 126:5-6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3170099"/>
          </a:xfrm>
          <a:prstGeom prst="rect">
            <a:avLst/>
          </a:prstGeom>
          <a:noFill/>
        </p:spPr>
        <p:txBody>
          <a:bodyPr wrap="square" rtlCol="0">
            <a:spAutoFit/>
          </a:bodyPr>
          <a:lstStyle/>
          <a:p>
            <a:pPr algn="just"/>
            <a:r>
              <a:rPr lang="en-US" sz="4000" i="1" dirty="0"/>
              <a:t>“5 Those who sow in tears shall reap with joyful shouting. 6 He who goes to and </a:t>
            </a:r>
            <a:r>
              <a:rPr lang="en-US" sz="4000" i="1" dirty="0" err="1"/>
              <a:t>fro</a:t>
            </a:r>
            <a:r>
              <a:rPr lang="en-US" sz="4000" i="1" dirty="0"/>
              <a:t> weeping, carrying his bag of seed, Shall indeed come again with a shout of joy, bringing his sheaves with him.” </a:t>
            </a:r>
            <a:endParaRPr lang="en-US" sz="4000" dirty="0"/>
          </a:p>
        </p:txBody>
      </p:sp>
    </p:spTree>
    <p:extLst>
      <p:ext uri="{BB962C8B-B14F-4D97-AF65-F5344CB8AC3E}">
        <p14:creationId xmlns:p14="http://schemas.microsoft.com/office/powerpoint/2010/main" val="3723936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2862322"/>
          </a:xfrm>
          <a:prstGeom prst="rect">
            <a:avLst/>
          </a:prstGeom>
          <a:noFill/>
        </p:spPr>
        <p:txBody>
          <a:bodyPr wrap="square" rtlCol="0">
            <a:spAutoFit/>
          </a:bodyPr>
          <a:lstStyle/>
          <a:p>
            <a:pPr algn="just"/>
            <a:r>
              <a:rPr lang="en-US" sz="3600" dirty="0"/>
              <a:t>When the gospel is faithfully proclaimed, a fantastic process begins; a process that is a sovereign work of God; a process that is often hidden from our view; yet a process that promises the fruitful result of changed lives and saved souls. </a:t>
            </a:r>
          </a:p>
        </p:txBody>
      </p:sp>
    </p:spTree>
    <p:extLst>
      <p:ext uri="{BB962C8B-B14F-4D97-AF65-F5344CB8AC3E}">
        <p14:creationId xmlns:p14="http://schemas.microsoft.com/office/powerpoint/2010/main" val="577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The Parable of the Growing Seed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4:26-29</a:t>
            </a:r>
          </a:p>
        </p:txBody>
      </p:sp>
    </p:spTree>
    <p:extLst>
      <p:ext uri="{BB962C8B-B14F-4D97-AF65-F5344CB8AC3E}">
        <p14:creationId xmlns:p14="http://schemas.microsoft.com/office/powerpoint/2010/main" val="162444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4:26-29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632311"/>
          </a:xfrm>
          <a:prstGeom prst="rect">
            <a:avLst/>
          </a:prstGeom>
          <a:noFill/>
        </p:spPr>
        <p:txBody>
          <a:bodyPr wrap="square" rtlCol="0">
            <a:spAutoFit/>
          </a:bodyPr>
          <a:lstStyle/>
          <a:p>
            <a:pPr algn="just"/>
            <a:r>
              <a:rPr lang="en-US" sz="4000" i="1" dirty="0"/>
              <a:t>26 And He was saying, “The kingdom of God is like a man who casts seed upon the soil; 27 and he goes to bed at night and gets up by day, and the seed sprouts and grows — how, he himself does not know.28 The soil produces crops by itself; first the blade, then the head, then the mature grain in the head. 29 But when the crop permits, he immediately puts in the sickle, because the harvest has come.”</a:t>
            </a:r>
            <a:endParaRPr lang="en-US" sz="40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2862322"/>
          </a:xfrm>
          <a:prstGeom prst="rect">
            <a:avLst/>
          </a:prstGeom>
          <a:noFill/>
        </p:spPr>
        <p:txBody>
          <a:bodyPr wrap="square" rtlCol="0">
            <a:spAutoFit/>
          </a:bodyPr>
          <a:lstStyle/>
          <a:p>
            <a:pPr algn="just"/>
            <a:r>
              <a:rPr lang="en-US" sz="3600" dirty="0"/>
              <a:t>When the gospel is faithfully proclaimed, a fantastic process begins; a process that is a sovereign work of God; a process that is often hidden from our view; yet a process that promises the fruitful result of changed lives and saved souls. </a:t>
            </a:r>
          </a:p>
        </p:txBody>
      </p:sp>
    </p:spTree>
    <p:extLst>
      <p:ext uri="{BB962C8B-B14F-4D97-AF65-F5344CB8AC3E}">
        <p14:creationId xmlns:p14="http://schemas.microsoft.com/office/powerpoint/2010/main" val="35119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400050" indent="-400050">
              <a:buFont typeface="+mj-lt"/>
              <a:buAutoNum type="romanUcPeriod"/>
            </a:pPr>
            <a:r>
              <a:rPr lang="en-US" sz="3600" dirty="0"/>
              <a:t>This work demands our </a:t>
            </a:r>
            <a:r>
              <a:rPr lang="en-US" sz="3600" b="1" u="sng" dirty="0"/>
              <a:t>faithfulness</a:t>
            </a:r>
            <a:r>
              <a:rPr lang="en-US" sz="3600" dirty="0"/>
              <a:t> </a:t>
            </a:r>
            <a:r>
              <a:rPr lang="en-US" sz="3600" baseline="30000" dirty="0"/>
              <a:t>(26-27a)</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830997"/>
          </a:xfrm>
          <a:prstGeom prst="rect">
            <a:avLst/>
          </a:prstGeom>
          <a:noFill/>
        </p:spPr>
        <p:txBody>
          <a:bodyPr wrap="square" rtlCol="0">
            <a:spAutoFit/>
          </a:bodyPr>
          <a:lstStyle/>
          <a:p>
            <a:pPr algn="just"/>
            <a:r>
              <a:rPr lang="en-US" sz="2400" i="1" dirty="0"/>
              <a:t>26 And He was saying, “The kingdom of God is like a man who casts seed upon the soil; 27 and he goes to at night and gets up by day…</a:t>
            </a:r>
            <a:endParaRPr lang="en-US" sz="2400"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Matthew 28:19-20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3785652"/>
          </a:xfrm>
          <a:prstGeom prst="rect">
            <a:avLst/>
          </a:prstGeom>
          <a:noFill/>
        </p:spPr>
        <p:txBody>
          <a:bodyPr wrap="square" rtlCol="0">
            <a:spAutoFit/>
          </a:bodyPr>
          <a:lstStyle/>
          <a:p>
            <a:pPr lvl="0" algn="just"/>
            <a:r>
              <a:rPr lang="en-US" sz="4000" i="1" dirty="0"/>
              <a:t>19 Go therefore and </a:t>
            </a:r>
            <a:r>
              <a:rPr lang="en-US" sz="4000" b="1" i="1" u="sng" dirty="0"/>
              <a:t>make disciples</a:t>
            </a:r>
            <a:r>
              <a:rPr lang="en-US" sz="4000" i="1" dirty="0"/>
              <a:t> of all the nations, baptizing them in the name of the Father and the Son and the Holy Spirit, 20 teaching them to observe all that I commanded you; and lo, I am with you always, even to the end of the age.</a:t>
            </a:r>
            <a:endParaRPr lang="en-US" sz="4000" dirty="0"/>
          </a:p>
        </p:txBody>
      </p:sp>
    </p:spTree>
    <p:extLst>
      <p:ext uri="{BB962C8B-B14F-4D97-AF65-F5344CB8AC3E}">
        <p14:creationId xmlns:p14="http://schemas.microsoft.com/office/powerpoint/2010/main" val="162695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16:15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323439"/>
          </a:xfrm>
          <a:prstGeom prst="rect">
            <a:avLst/>
          </a:prstGeom>
          <a:noFill/>
        </p:spPr>
        <p:txBody>
          <a:bodyPr wrap="square" rtlCol="0">
            <a:spAutoFit/>
          </a:bodyPr>
          <a:lstStyle/>
          <a:p>
            <a:pPr lvl="0" algn="just"/>
            <a:r>
              <a:rPr lang="en-US" sz="4000" i="1" dirty="0"/>
              <a:t>Go into all the world and preach the gospel to all creation. </a:t>
            </a:r>
            <a:endParaRPr lang="en-US" sz="4000" dirty="0"/>
          </a:p>
        </p:txBody>
      </p:sp>
    </p:spTree>
    <p:extLst>
      <p:ext uri="{BB962C8B-B14F-4D97-AF65-F5344CB8AC3E}">
        <p14:creationId xmlns:p14="http://schemas.microsoft.com/office/powerpoint/2010/main" val="370067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Romans 10:13-17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509200"/>
          </a:xfrm>
          <a:prstGeom prst="rect">
            <a:avLst/>
          </a:prstGeom>
          <a:noFill/>
        </p:spPr>
        <p:txBody>
          <a:bodyPr wrap="square" rtlCol="0">
            <a:spAutoFit/>
          </a:bodyPr>
          <a:lstStyle/>
          <a:p>
            <a:pPr lvl="0" algn="just"/>
            <a:r>
              <a:rPr lang="en-US" sz="3200" i="1" dirty="0"/>
              <a:t>13 for "WHOEVER WILL CALL ON THE NAME OF THE LORD WILL BE SAVED." 14 How then will they call on Him in whom they have not believed? How will they believe in Him whom they have not heard? And how will they hear without a preacher? 15 How will they preach unless they are sent? Just as it is written, "HOW BEAUTIFUL ARE THE FEET OF THOSE WHO BRING GOOD NEWS OF GOOD THINGS!" 16 However, they did not all heed the good news; for Isaiah says, "LORD, WHO HAS BELIEVED OUR REPORT?" 17 So faith comes from hearing, and hearing by the word of Christ. </a:t>
            </a:r>
            <a:endParaRPr lang="en-US" sz="3200" dirty="0"/>
          </a:p>
        </p:txBody>
      </p:sp>
    </p:spTree>
    <p:extLst>
      <p:ext uri="{BB962C8B-B14F-4D97-AF65-F5344CB8AC3E}">
        <p14:creationId xmlns:p14="http://schemas.microsoft.com/office/powerpoint/2010/main" val="198140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1 Timothy 1:12-16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262979"/>
          </a:xfrm>
          <a:prstGeom prst="rect">
            <a:avLst/>
          </a:prstGeom>
          <a:noFill/>
        </p:spPr>
        <p:txBody>
          <a:bodyPr wrap="square" rtlCol="0">
            <a:spAutoFit/>
          </a:bodyPr>
          <a:lstStyle/>
          <a:p>
            <a:pPr algn="just"/>
            <a:r>
              <a:rPr lang="en-US" sz="2800" i="1" dirty="0"/>
              <a:t>12 I thank Christ Jesus our Lord, who has strengthened me, because He considered me faithful, putting me into service, 13 even though I was formerly a blasphemer and a persecutor and a violent aggressor. Yet I was shown mercy because I acted ignorantly in unbelief; 14 and the grace of our Lord was more than abundant, with the faith and love which are found in Christ Jesus. 15 It is a trustworthy statement, deserving full acceptance, that Christ Jesus came into the world to save sinners, among whom I am foremost of all. 16 Yet for this reason I found mercy, so that in me as the foremost, Jesus Christ might demonstrate His perfect patience as an example for those who would believe in Him for eternal life.</a:t>
            </a:r>
            <a:r>
              <a:rPr lang="en-US" sz="2800" dirty="0"/>
              <a:t> </a:t>
            </a:r>
          </a:p>
        </p:txBody>
      </p:sp>
    </p:spTree>
    <p:extLst>
      <p:ext uri="{BB962C8B-B14F-4D97-AF65-F5344CB8AC3E}">
        <p14:creationId xmlns:p14="http://schemas.microsoft.com/office/powerpoint/2010/main" val="2711180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John 9:24-25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3416320"/>
          </a:xfrm>
          <a:prstGeom prst="rect">
            <a:avLst/>
          </a:prstGeom>
          <a:noFill/>
        </p:spPr>
        <p:txBody>
          <a:bodyPr wrap="square" rtlCol="0">
            <a:spAutoFit/>
          </a:bodyPr>
          <a:lstStyle/>
          <a:p>
            <a:pPr algn="just"/>
            <a:r>
              <a:rPr lang="en-US" sz="3600" i="1" dirty="0"/>
              <a:t>24 So a second time they called the man who had been blind, and said to him, "Give glory to God; we know that this man is a sinner." 25 He then answered, "Whether He is a sinner, I do not know; one thing I do know, that though I was blind, now I see."</a:t>
            </a:r>
            <a:r>
              <a:rPr lang="en-US" sz="3600" dirty="0"/>
              <a:t> </a:t>
            </a:r>
          </a:p>
        </p:txBody>
      </p:sp>
    </p:spTree>
    <p:extLst>
      <p:ext uri="{BB962C8B-B14F-4D97-AF65-F5344CB8AC3E}">
        <p14:creationId xmlns:p14="http://schemas.microsoft.com/office/powerpoint/2010/main" val="3059369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364</TotalTime>
  <Words>1159</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The Parable of the Growing Seed</vt:lpstr>
      <vt:lpstr>Mark 4:26-29</vt:lpstr>
      <vt:lpstr>The Big Idea:</vt:lpstr>
      <vt:lpstr>PowerPoint Presentation</vt:lpstr>
      <vt:lpstr>Matthew 28:19-20</vt:lpstr>
      <vt:lpstr>Mark 16:15</vt:lpstr>
      <vt:lpstr>Romans 10:13-17</vt:lpstr>
      <vt:lpstr>1 Timothy 1:12-16</vt:lpstr>
      <vt:lpstr>John 9:24-25</vt:lpstr>
      <vt:lpstr>PowerPoint Presentation</vt:lpstr>
      <vt:lpstr>1 Corinthians 3:6-7</vt:lpstr>
      <vt:lpstr>Isaiah 55:10-11</vt:lpstr>
      <vt:lpstr>PowerPoint Presentation</vt:lpstr>
      <vt:lpstr>Romans Road</vt:lpstr>
      <vt:lpstr>Galatians 6:9</vt:lpstr>
      <vt:lpstr>Psalm 126:5-6</vt:lpstr>
      <vt:lpstr>The Big Idea:</vt:lpstr>
      <vt:lpstr>The Parable of the Growing Seed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42</cp:revision>
  <dcterms:created xsi:type="dcterms:W3CDTF">2018-07-19T20:40:08Z</dcterms:created>
  <dcterms:modified xsi:type="dcterms:W3CDTF">2018-10-12T17:27:45Z</dcterms:modified>
</cp:coreProperties>
</file>