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43" r:id="rId2"/>
    <p:sldId id="257" r:id="rId3"/>
    <p:sldId id="345" r:id="rId4"/>
    <p:sldId id="384" r:id="rId5"/>
    <p:sldId id="327" r:id="rId6"/>
    <p:sldId id="385" r:id="rId7"/>
    <p:sldId id="386" r:id="rId8"/>
    <p:sldId id="387" r:id="rId9"/>
    <p:sldId id="388" r:id="rId10"/>
    <p:sldId id="389" r:id="rId11"/>
    <p:sldId id="39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20"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10/7/2018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10/7/2018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10/7/2018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10/7/2018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10/7/2018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10/7/2018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10/7/2018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10/7/2018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10/7/2018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10/7/2018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a:xfrm>
            <a:off x="1266165" y="99419"/>
            <a:ext cx="8825658" cy="3329581"/>
          </a:xfrm>
        </p:spPr>
        <p:txBody>
          <a:bodyPr/>
          <a:lstStyle/>
          <a:p>
            <a:r>
              <a:rPr lang="en-US" sz="5400" dirty="0"/>
              <a:t>Your Rebellion and God’s Remedy</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1290880" y="3405781"/>
            <a:ext cx="8825658" cy="861420"/>
          </a:xfrm>
        </p:spPr>
        <p:txBody>
          <a:bodyPr>
            <a:normAutofit/>
          </a:bodyPr>
          <a:lstStyle/>
          <a:p>
            <a:r>
              <a:rPr lang="en-US" sz="3600" dirty="0"/>
              <a:t>Romans 3:21-26</a:t>
            </a:r>
          </a:p>
        </p:txBody>
      </p:sp>
    </p:spTree>
    <p:extLst>
      <p:ext uri="{BB962C8B-B14F-4D97-AF65-F5344CB8AC3E}">
        <p14:creationId xmlns:p14="http://schemas.microsoft.com/office/powerpoint/2010/main" val="2480320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852616"/>
            <a:ext cx="11578281" cy="646331"/>
          </a:xfrm>
          <a:prstGeom prst="rect">
            <a:avLst/>
          </a:prstGeom>
          <a:noFill/>
        </p:spPr>
        <p:txBody>
          <a:bodyPr wrap="square" rtlCol="0">
            <a:spAutoFit/>
          </a:bodyPr>
          <a:lstStyle/>
          <a:p>
            <a:pPr marL="857250" indent="-857250">
              <a:buFont typeface="+mj-lt"/>
              <a:buAutoNum type="romanUcPeriod" startAt="6"/>
            </a:pPr>
            <a:r>
              <a:rPr lang="en-US" sz="3600" dirty="0"/>
              <a:t>An apology (3:25-26)</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488342"/>
            <a:ext cx="11578281" cy="1938992"/>
          </a:xfrm>
          <a:prstGeom prst="rect">
            <a:avLst/>
          </a:prstGeom>
          <a:noFill/>
        </p:spPr>
        <p:txBody>
          <a:bodyPr wrap="square" rtlCol="0">
            <a:spAutoFit/>
          </a:bodyPr>
          <a:lstStyle/>
          <a:p>
            <a:pPr algn="just"/>
            <a:r>
              <a:rPr lang="en-US" sz="2400" i="1" dirty="0"/>
              <a:t>25 whom God displayed publicly as a propitiation in His blood through faith. This was to demonstrate His righteousness, because in the forbearance of God He passed over the sins previously committed; 26 for the demonstration, I say, of His righteousness at the present time, so that He would be just and the justifier of the one who has faith in Jesus. </a:t>
            </a:r>
            <a:endParaRPr lang="en-US" sz="2400" dirty="0"/>
          </a:p>
        </p:txBody>
      </p:sp>
    </p:spTree>
    <p:extLst>
      <p:ext uri="{BB962C8B-B14F-4D97-AF65-F5344CB8AC3E}">
        <p14:creationId xmlns:p14="http://schemas.microsoft.com/office/powerpoint/2010/main" val="349870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250"/>
                                        <p:tgtEl>
                                          <p:spTgt spid="5">
                                            <p:txEl>
                                              <p:pRg st="0" end="0"/>
                                            </p:txEl>
                                          </p:spTgt>
                                        </p:tgtEl>
                                      </p:cBhvr>
                                    </p:animEffect>
                                    <p:anim calcmode="lin" valueType="num">
                                      <p:cBhvr>
                                        <p:cTn id="8" dur="225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225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25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a:xfrm>
            <a:off x="1266165" y="99419"/>
            <a:ext cx="8825658" cy="3329581"/>
          </a:xfrm>
        </p:spPr>
        <p:txBody>
          <a:bodyPr/>
          <a:lstStyle/>
          <a:p>
            <a:r>
              <a:rPr lang="en-US" sz="5400" dirty="0"/>
              <a:t>Your Rebellion and God’s Remedy</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1290880" y="3405781"/>
            <a:ext cx="8825658" cy="861420"/>
          </a:xfrm>
        </p:spPr>
        <p:txBody>
          <a:bodyPr>
            <a:normAutofit/>
          </a:bodyPr>
          <a:lstStyle/>
          <a:p>
            <a:r>
              <a:rPr lang="en-US" sz="3600" dirty="0"/>
              <a:t>Romans 3:21-26</a:t>
            </a:r>
          </a:p>
        </p:txBody>
      </p:sp>
    </p:spTree>
    <p:extLst>
      <p:ext uri="{BB962C8B-B14F-4D97-AF65-F5344CB8AC3E}">
        <p14:creationId xmlns:p14="http://schemas.microsoft.com/office/powerpoint/2010/main" val="3471568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Romans 3:21-26</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5262979"/>
          </a:xfrm>
          <a:prstGeom prst="rect">
            <a:avLst/>
          </a:prstGeom>
          <a:noFill/>
        </p:spPr>
        <p:txBody>
          <a:bodyPr wrap="square" rtlCol="0">
            <a:spAutoFit/>
          </a:bodyPr>
          <a:lstStyle/>
          <a:p>
            <a:pPr algn="just"/>
            <a:r>
              <a:rPr lang="en-US" sz="2800" i="1" dirty="0"/>
              <a:t>21 But now apart from the Law the righteousness of God has been manifested, being witnessed by the Law and the Prophets, 22 even the righteousness of God through faith in Jesus Christ for all those who believe; for there is no distinction; 23 for all have sinned and fall short of the glory of God, 24 being justified as a gift by His grace through the redemption which is in Christ Jesus; 25 whom God displayed publicly as a propitiation in His blood through faith. This was to demonstrate His righteousness, because in the forbearance of God He passed over the sins previously committed; 26 for the demonstration, I say, of His righteousness at the present time, so that He would be just and the justifier of the one who has faith in Jesus. </a:t>
            </a:r>
            <a:endParaRPr lang="en-US" sz="2800" dirty="0"/>
          </a:p>
        </p:txBody>
      </p:sp>
    </p:spTree>
    <p:extLst>
      <p:ext uri="{BB962C8B-B14F-4D97-AF65-F5344CB8AC3E}">
        <p14:creationId xmlns:p14="http://schemas.microsoft.com/office/powerpoint/2010/main" val="411194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Martin Luther on Romans 3:21-26</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346885"/>
            <a:ext cx="11590638" cy="1200329"/>
          </a:xfrm>
          <a:prstGeom prst="rect">
            <a:avLst/>
          </a:prstGeom>
          <a:noFill/>
        </p:spPr>
        <p:txBody>
          <a:bodyPr wrap="square" rtlCol="0">
            <a:spAutoFit/>
          </a:bodyPr>
          <a:lstStyle/>
          <a:p>
            <a:pPr algn="just"/>
            <a:r>
              <a:rPr lang="en-US" sz="3600" i="1" dirty="0"/>
              <a:t>“the chief point, and the very central place of the Epistle, and of the whole Bible”</a:t>
            </a:r>
            <a:endParaRPr lang="en-US" sz="3600" dirty="0"/>
          </a:p>
        </p:txBody>
      </p:sp>
    </p:spTree>
    <p:extLst>
      <p:ext uri="{BB962C8B-B14F-4D97-AF65-F5344CB8AC3E}">
        <p14:creationId xmlns:p14="http://schemas.microsoft.com/office/powerpoint/2010/main" val="351193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The Big Idea:</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346885"/>
            <a:ext cx="11590638" cy="3785652"/>
          </a:xfrm>
          <a:prstGeom prst="rect">
            <a:avLst/>
          </a:prstGeom>
          <a:noFill/>
        </p:spPr>
        <p:txBody>
          <a:bodyPr wrap="square" rtlCol="0">
            <a:spAutoFit/>
          </a:bodyPr>
          <a:lstStyle/>
          <a:p>
            <a:pPr algn="just"/>
            <a:r>
              <a:rPr lang="en-US" sz="4000" dirty="0"/>
              <a:t>The doctrine of justification by faith – the biblical concept of being right with God; not on the basis of what we have done, can do, or will do; but solely on the basis of what God has done for us in and through His Son, Jesus Christ our Lord. </a:t>
            </a:r>
          </a:p>
        </p:txBody>
      </p:sp>
    </p:spTree>
    <p:extLst>
      <p:ext uri="{BB962C8B-B14F-4D97-AF65-F5344CB8AC3E}">
        <p14:creationId xmlns:p14="http://schemas.microsoft.com/office/powerpoint/2010/main" val="64911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852616"/>
            <a:ext cx="11578281" cy="646331"/>
          </a:xfrm>
          <a:prstGeom prst="rect">
            <a:avLst/>
          </a:prstGeom>
          <a:noFill/>
        </p:spPr>
        <p:txBody>
          <a:bodyPr wrap="square" rtlCol="0">
            <a:spAutoFit/>
          </a:bodyPr>
          <a:lstStyle/>
          <a:p>
            <a:pPr marL="400050" indent="-400050">
              <a:buFont typeface="+mj-lt"/>
              <a:buAutoNum type="romanUcPeriod"/>
            </a:pPr>
            <a:r>
              <a:rPr lang="en-US" sz="3600" dirty="0"/>
              <a:t>An argument (3:21)</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488342"/>
            <a:ext cx="11578281" cy="1384995"/>
          </a:xfrm>
          <a:prstGeom prst="rect">
            <a:avLst/>
          </a:prstGeom>
          <a:noFill/>
        </p:spPr>
        <p:txBody>
          <a:bodyPr wrap="square" rtlCol="0">
            <a:spAutoFit/>
          </a:bodyPr>
          <a:lstStyle/>
          <a:p>
            <a:pPr algn="just"/>
            <a:r>
              <a:rPr lang="en-US" sz="2400" i="1" dirty="0"/>
              <a:t>But now apart from the Law the righteousness of God has been manifested, being witnessed by the Law and the Prophets…</a:t>
            </a:r>
            <a:endParaRPr lang="en-US" sz="2400" dirty="0"/>
          </a:p>
          <a:p>
            <a:endParaRPr lang="en-US" sz="3600" dirty="0"/>
          </a:p>
        </p:txBody>
      </p:sp>
    </p:spTree>
    <p:extLst>
      <p:ext uri="{BB962C8B-B14F-4D97-AF65-F5344CB8AC3E}">
        <p14:creationId xmlns:p14="http://schemas.microsoft.com/office/powerpoint/2010/main" val="143712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250"/>
                                        <p:tgtEl>
                                          <p:spTgt spid="5">
                                            <p:txEl>
                                              <p:pRg st="0" end="0"/>
                                            </p:txEl>
                                          </p:spTgt>
                                        </p:tgtEl>
                                      </p:cBhvr>
                                    </p:animEffect>
                                    <p:anim calcmode="lin" valueType="num">
                                      <p:cBhvr>
                                        <p:cTn id="8" dur="225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225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25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852616"/>
            <a:ext cx="11578281" cy="646331"/>
          </a:xfrm>
          <a:prstGeom prst="rect">
            <a:avLst/>
          </a:prstGeom>
          <a:noFill/>
        </p:spPr>
        <p:txBody>
          <a:bodyPr wrap="square" rtlCol="0">
            <a:spAutoFit/>
          </a:bodyPr>
          <a:lstStyle/>
          <a:p>
            <a:pPr marL="857250" indent="-857250">
              <a:buFont typeface="+mj-lt"/>
              <a:buAutoNum type="romanUcPeriod" startAt="2"/>
            </a:pPr>
            <a:r>
              <a:rPr lang="en-US" sz="3600" dirty="0"/>
              <a:t>An appropriation (3:21-22)</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488342"/>
            <a:ext cx="11578281" cy="1569660"/>
          </a:xfrm>
          <a:prstGeom prst="rect">
            <a:avLst/>
          </a:prstGeom>
          <a:noFill/>
        </p:spPr>
        <p:txBody>
          <a:bodyPr wrap="square" rtlCol="0">
            <a:spAutoFit/>
          </a:bodyPr>
          <a:lstStyle/>
          <a:p>
            <a:pPr algn="just"/>
            <a:r>
              <a:rPr lang="en-US" sz="2400" i="1" dirty="0"/>
              <a:t>But now apart from the Law the righteousness of God has been manifested, being witnessed by the Law and the Prophets even the righteousness of God through faith in Jesus Christ for all those who believe; for there is no distinction…</a:t>
            </a:r>
            <a:endParaRPr lang="en-US" sz="2400" dirty="0"/>
          </a:p>
        </p:txBody>
      </p:sp>
      <p:sp>
        <p:nvSpPr>
          <p:cNvPr id="4" name="TextBox 3">
            <a:extLst>
              <a:ext uri="{FF2B5EF4-FFF2-40B4-BE49-F238E27FC236}">
                <a16:creationId xmlns:a16="http://schemas.microsoft.com/office/drawing/2014/main" id="{9E2FF52D-3EE6-4AFF-8E6C-1CC4106EB3DE}"/>
              </a:ext>
            </a:extLst>
          </p:cNvPr>
          <p:cNvSpPr txBox="1"/>
          <p:nvPr/>
        </p:nvSpPr>
        <p:spPr>
          <a:xfrm>
            <a:off x="226773" y="3142965"/>
            <a:ext cx="11965227" cy="2774542"/>
          </a:xfrm>
          <a:prstGeom prst="rect">
            <a:avLst/>
          </a:prstGeom>
          <a:noFill/>
        </p:spPr>
        <p:txBody>
          <a:bodyPr wrap="square" rtlCol="0">
            <a:spAutoFit/>
          </a:bodyPr>
          <a:lstStyle/>
          <a:p>
            <a:pPr marL="342900" lvl="0" indent="-342900" algn="just">
              <a:lnSpc>
                <a:spcPct val="150000"/>
              </a:lnSpc>
              <a:buAutoNum type="alphaUcPeriod"/>
            </a:pPr>
            <a:r>
              <a:rPr lang="en-US" sz="3000" dirty="0"/>
              <a:t>Righteousness is not a human effort but a divine gift (21a)</a:t>
            </a:r>
          </a:p>
          <a:p>
            <a:pPr marL="342900" indent="-342900" algn="just">
              <a:lnSpc>
                <a:spcPct val="150000"/>
              </a:lnSpc>
              <a:buFontTx/>
              <a:buAutoNum type="alphaUcPeriod"/>
            </a:pPr>
            <a:r>
              <a:rPr lang="en-US" sz="3000" dirty="0"/>
              <a:t>This righteousness was witnessed to in the Old Testament (21b)</a:t>
            </a:r>
          </a:p>
          <a:p>
            <a:pPr marL="342900" indent="-342900" algn="just">
              <a:lnSpc>
                <a:spcPct val="150000"/>
              </a:lnSpc>
              <a:buFontTx/>
              <a:buAutoNum type="alphaUcPeriod"/>
            </a:pPr>
            <a:r>
              <a:rPr lang="en-US" sz="3000" dirty="0"/>
              <a:t>This righteousness is appropriated by faith (22a)</a:t>
            </a:r>
          </a:p>
          <a:p>
            <a:pPr marL="342900" indent="-342900" algn="just">
              <a:lnSpc>
                <a:spcPct val="150000"/>
              </a:lnSpc>
              <a:buFontTx/>
              <a:buAutoNum type="alphaUcPeriod"/>
            </a:pPr>
            <a:r>
              <a:rPr lang="en-US" sz="3000" dirty="0"/>
              <a:t>This righteousness is available to “all those who believe” (22b)</a:t>
            </a:r>
          </a:p>
        </p:txBody>
      </p:sp>
    </p:spTree>
    <p:extLst>
      <p:ext uri="{BB962C8B-B14F-4D97-AF65-F5344CB8AC3E}">
        <p14:creationId xmlns:p14="http://schemas.microsoft.com/office/powerpoint/2010/main" val="1329123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250"/>
                                        <p:tgtEl>
                                          <p:spTgt spid="5">
                                            <p:txEl>
                                              <p:pRg st="0" end="0"/>
                                            </p:txEl>
                                          </p:spTgt>
                                        </p:tgtEl>
                                      </p:cBhvr>
                                    </p:animEffect>
                                    <p:anim calcmode="lin" valueType="num">
                                      <p:cBhvr>
                                        <p:cTn id="8" dur="225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225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25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175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75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75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17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852616"/>
            <a:ext cx="11578281" cy="646331"/>
          </a:xfrm>
          <a:prstGeom prst="rect">
            <a:avLst/>
          </a:prstGeom>
          <a:noFill/>
        </p:spPr>
        <p:txBody>
          <a:bodyPr wrap="square" rtlCol="0">
            <a:spAutoFit/>
          </a:bodyPr>
          <a:lstStyle/>
          <a:p>
            <a:pPr marL="857250" indent="-857250">
              <a:buFont typeface="+mj-lt"/>
              <a:buAutoNum type="romanUcPeriod" startAt="3"/>
            </a:pPr>
            <a:r>
              <a:rPr lang="en-US" sz="3600" dirty="0"/>
              <a:t>An actuality (3:23)</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488342"/>
            <a:ext cx="11578281" cy="1015663"/>
          </a:xfrm>
          <a:prstGeom prst="rect">
            <a:avLst/>
          </a:prstGeom>
          <a:noFill/>
        </p:spPr>
        <p:txBody>
          <a:bodyPr wrap="square" rtlCol="0">
            <a:spAutoFit/>
          </a:bodyPr>
          <a:lstStyle/>
          <a:p>
            <a:r>
              <a:rPr lang="en-US" sz="2400" i="1" dirty="0"/>
              <a:t>for all have sinned and fall short of the glory of God</a:t>
            </a:r>
            <a:endParaRPr lang="en-US" sz="2400" dirty="0"/>
          </a:p>
          <a:p>
            <a:endParaRPr lang="en-US" sz="3600" dirty="0"/>
          </a:p>
        </p:txBody>
      </p:sp>
    </p:spTree>
    <p:extLst>
      <p:ext uri="{BB962C8B-B14F-4D97-AF65-F5344CB8AC3E}">
        <p14:creationId xmlns:p14="http://schemas.microsoft.com/office/powerpoint/2010/main" val="121022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250"/>
                                        <p:tgtEl>
                                          <p:spTgt spid="5">
                                            <p:txEl>
                                              <p:pRg st="0" end="0"/>
                                            </p:txEl>
                                          </p:spTgt>
                                        </p:tgtEl>
                                      </p:cBhvr>
                                    </p:animEffect>
                                    <p:anim calcmode="lin" valueType="num">
                                      <p:cBhvr>
                                        <p:cTn id="8" dur="225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225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25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852616"/>
            <a:ext cx="11578281" cy="646331"/>
          </a:xfrm>
          <a:prstGeom prst="rect">
            <a:avLst/>
          </a:prstGeom>
          <a:noFill/>
        </p:spPr>
        <p:txBody>
          <a:bodyPr wrap="square" rtlCol="0">
            <a:spAutoFit/>
          </a:bodyPr>
          <a:lstStyle/>
          <a:p>
            <a:pPr marL="857250" indent="-857250">
              <a:buFont typeface="+mj-lt"/>
              <a:buAutoNum type="romanUcPeriod" startAt="4"/>
            </a:pPr>
            <a:r>
              <a:rPr lang="en-US" sz="3600" dirty="0"/>
              <a:t>An acceptance (3:24)</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488342"/>
            <a:ext cx="11578281" cy="1384995"/>
          </a:xfrm>
          <a:prstGeom prst="rect">
            <a:avLst/>
          </a:prstGeom>
          <a:noFill/>
        </p:spPr>
        <p:txBody>
          <a:bodyPr wrap="square" rtlCol="0">
            <a:spAutoFit/>
          </a:bodyPr>
          <a:lstStyle/>
          <a:p>
            <a:pPr algn="just"/>
            <a:r>
              <a:rPr lang="en-US" sz="2400" i="1" dirty="0"/>
              <a:t>being justified as a gift by His grace through the redemption which is in Christ Jesus</a:t>
            </a:r>
            <a:endParaRPr lang="en-US" sz="2400" dirty="0"/>
          </a:p>
          <a:p>
            <a:endParaRPr lang="en-US" sz="3600" dirty="0"/>
          </a:p>
        </p:txBody>
      </p:sp>
    </p:spTree>
    <p:extLst>
      <p:ext uri="{BB962C8B-B14F-4D97-AF65-F5344CB8AC3E}">
        <p14:creationId xmlns:p14="http://schemas.microsoft.com/office/powerpoint/2010/main" val="290721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250"/>
                                        <p:tgtEl>
                                          <p:spTgt spid="5">
                                            <p:txEl>
                                              <p:pRg st="0" end="0"/>
                                            </p:txEl>
                                          </p:spTgt>
                                        </p:tgtEl>
                                      </p:cBhvr>
                                    </p:animEffect>
                                    <p:anim calcmode="lin" valueType="num">
                                      <p:cBhvr>
                                        <p:cTn id="8" dur="225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225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25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852616"/>
            <a:ext cx="11578281" cy="646331"/>
          </a:xfrm>
          <a:prstGeom prst="rect">
            <a:avLst/>
          </a:prstGeom>
          <a:noFill/>
        </p:spPr>
        <p:txBody>
          <a:bodyPr wrap="square" rtlCol="0">
            <a:spAutoFit/>
          </a:bodyPr>
          <a:lstStyle/>
          <a:p>
            <a:pPr marL="857250" indent="-857250">
              <a:buFont typeface="+mj-lt"/>
              <a:buAutoNum type="romanUcPeriod" startAt="5"/>
            </a:pPr>
            <a:r>
              <a:rPr lang="en-US" sz="3600" dirty="0"/>
              <a:t>An acknowledgement (3:25)</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488342"/>
            <a:ext cx="11578281" cy="1200329"/>
          </a:xfrm>
          <a:prstGeom prst="rect">
            <a:avLst/>
          </a:prstGeom>
          <a:noFill/>
        </p:spPr>
        <p:txBody>
          <a:bodyPr wrap="square" rtlCol="0">
            <a:spAutoFit/>
          </a:bodyPr>
          <a:lstStyle/>
          <a:p>
            <a:pPr algn="just"/>
            <a:r>
              <a:rPr lang="en-US" sz="2400" i="1" dirty="0"/>
              <a:t>whom God displayed publicly as a propitiation in His blood through faith. This was to demonstrate His righteousness, because in the forbearance of God He passed over the sins previously committed</a:t>
            </a:r>
            <a:r>
              <a:rPr lang="en-US" sz="2400" dirty="0"/>
              <a:t>: </a:t>
            </a:r>
          </a:p>
        </p:txBody>
      </p:sp>
    </p:spTree>
    <p:extLst>
      <p:ext uri="{BB962C8B-B14F-4D97-AF65-F5344CB8AC3E}">
        <p14:creationId xmlns:p14="http://schemas.microsoft.com/office/powerpoint/2010/main" val="1029625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250"/>
                                        <p:tgtEl>
                                          <p:spTgt spid="5">
                                            <p:txEl>
                                              <p:pRg st="0" end="0"/>
                                            </p:txEl>
                                          </p:spTgt>
                                        </p:tgtEl>
                                      </p:cBhvr>
                                    </p:animEffect>
                                    <p:anim calcmode="lin" valueType="num">
                                      <p:cBhvr>
                                        <p:cTn id="8" dur="225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225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25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463</TotalTime>
  <Words>525</Words>
  <Application>Microsoft Office PowerPoint</Application>
  <PresentationFormat>Widescreen</PresentationFormat>
  <Paragraphs>26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Your Rebellion and God’s Remedy</vt:lpstr>
      <vt:lpstr>Romans 3:21-26</vt:lpstr>
      <vt:lpstr>Martin Luther on Romans 3:21-26</vt:lpstr>
      <vt:lpstr>The Big Idea:</vt:lpstr>
      <vt:lpstr>PowerPoint Presentation</vt:lpstr>
      <vt:lpstr>PowerPoint Presentation</vt:lpstr>
      <vt:lpstr>PowerPoint Presentation</vt:lpstr>
      <vt:lpstr>PowerPoint Presentation</vt:lpstr>
      <vt:lpstr>PowerPoint Presentation</vt:lpstr>
      <vt:lpstr>PowerPoint Presentation</vt:lpstr>
      <vt:lpstr>Your Rebellion and God’s Remedy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Respond to Jesus?</dc:title>
  <dc:creator>Ed Godfrey</dc:creator>
  <cp:lastModifiedBy>webmaster@hopecbc.org</cp:lastModifiedBy>
  <cp:revision>42</cp:revision>
  <dcterms:created xsi:type="dcterms:W3CDTF">2018-07-19T20:40:08Z</dcterms:created>
  <dcterms:modified xsi:type="dcterms:W3CDTF">2018-10-07T15:48:06Z</dcterms:modified>
</cp:coreProperties>
</file>