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43" r:id="rId2"/>
    <p:sldId id="257" r:id="rId3"/>
    <p:sldId id="345" r:id="rId4"/>
    <p:sldId id="327" r:id="rId5"/>
    <p:sldId id="370" r:id="rId6"/>
    <p:sldId id="371" r:id="rId7"/>
    <p:sldId id="372" r:id="rId8"/>
    <p:sldId id="374" r:id="rId9"/>
    <p:sldId id="375" r:id="rId10"/>
    <p:sldId id="376" r:id="rId11"/>
    <p:sldId id="377" r:id="rId12"/>
    <p:sldId id="378" r:id="rId13"/>
    <p:sldId id="379" r:id="rId14"/>
    <p:sldId id="380" r:id="rId15"/>
    <p:sldId id="381" r:id="rId16"/>
    <p:sldId id="382" r:id="rId17"/>
    <p:sldId id="38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9/28/2018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9/28/2018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9/28/2018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9/28/2018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9/28/2018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9/28/2018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r>
              <a:rPr lang="en-US" sz="5400" dirty="0"/>
              <a:t>Do You Shine the Light of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4:21-25</a:t>
            </a:r>
          </a:p>
        </p:txBody>
      </p:sp>
    </p:spTree>
    <p:extLst>
      <p:ext uri="{BB962C8B-B14F-4D97-AF65-F5344CB8AC3E}">
        <p14:creationId xmlns:p14="http://schemas.microsoft.com/office/powerpoint/2010/main" val="24803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Psalm 32:3-5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632311"/>
          </a:xfrm>
          <a:prstGeom prst="rect">
            <a:avLst/>
          </a:prstGeom>
          <a:noFill/>
        </p:spPr>
        <p:txBody>
          <a:bodyPr wrap="square" rtlCol="0">
            <a:spAutoFit/>
          </a:bodyPr>
          <a:lstStyle/>
          <a:p>
            <a:pPr algn="just"/>
            <a:r>
              <a:rPr lang="en-US" sz="4000" i="1" dirty="0"/>
              <a:t>“3 When I kept silent about my sin, my body wasted away Through my groaning all day long. 4 For day and night Your hand was heavy upon me; My vitality was drained away as with the fever heat of summer. Selah. 5 I acknowledged my sin to You, And my iniquity I did not hide; I said, ‘I will confess my transgressions to the Lord’; And You forgave the guilt of my sin. Selah.” </a:t>
            </a:r>
            <a:endParaRPr lang="en-US" sz="4000" dirty="0"/>
          </a:p>
        </p:txBody>
      </p:sp>
    </p:spTree>
    <p:extLst>
      <p:ext uri="{BB962C8B-B14F-4D97-AF65-F5344CB8AC3E}">
        <p14:creationId xmlns:p14="http://schemas.microsoft.com/office/powerpoint/2010/main" val="114063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400050" indent="-400050">
              <a:buFont typeface="+mj-lt"/>
              <a:buAutoNum type="romanUcPeriod"/>
            </a:pPr>
            <a:r>
              <a:rPr lang="en-US" sz="3600" dirty="0"/>
              <a:t>The purpose of the Light (4:21-22)</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830997"/>
          </a:xfrm>
          <a:prstGeom prst="rect">
            <a:avLst/>
          </a:prstGeom>
          <a:noFill/>
        </p:spPr>
        <p:txBody>
          <a:bodyPr wrap="square" rtlCol="0">
            <a:spAutoFit/>
          </a:bodyPr>
          <a:lstStyle/>
          <a:p>
            <a:pPr marL="742950" indent="-742950">
              <a:buAutoNum type="alphaUcPeriod"/>
            </a:pPr>
            <a:r>
              <a:rPr lang="en-US" sz="2400" dirty="0"/>
              <a:t>The light has the power to dispense light (21)</a:t>
            </a:r>
          </a:p>
          <a:p>
            <a:pPr marL="742950" indent="-742950">
              <a:buAutoNum type="alphaUcPeriod"/>
            </a:pPr>
            <a:r>
              <a:rPr lang="en-US" sz="2400" dirty="0"/>
              <a:t>The light has the power to dispel darkness (22)</a:t>
            </a:r>
          </a:p>
        </p:txBody>
      </p:sp>
      <p:sp>
        <p:nvSpPr>
          <p:cNvPr id="6" name="TextBox 5">
            <a:extLst>
              <a:ext uri="{FF2B5EF4-FFF2-40B4-BE49-F238E27FC236}">
                <a16:creationId xmlns:a16="http://schemas.microsoft.com/office/drawing/2014/main" id="{DF9C5F0A-573A-46DA-86BA-DFC704F1BD13}"/>
              </a:ext>
            </a:extLst>
          </p:cNvPr>
          <p:cNvSpPr txBox="1"/>
          <p:nvPr/>
        </p:nvSpPr>
        <p:spPr>
          <a:xfrm>
            <a:off x="231129" y="2415800"/>
            <a:ext cx="11578281" cy="646331"/>
          </a:xfrm>
          <a:prstGeom prst="rect">
            <a:avLst/>
          </a:prstGeom>
          <a:noFill/>
        </p:spPr>
        <p:txBody>
          <a:bodyPr wrap="square" rtlCol="0">
            <a:spAutoFit/>
          </a:bodyPr>
          <a:lstStyle/>
          <a:p>
            <a:r>
              <a:rPr lang="en-US" sz="3600" dirty="0"/>
              <a:t>II. The purview of the Light (4:23-24)</a:t>
            </a:r>
          </a:p>
        </p:txBody>
      </p:sp>
      <p:sp>
        <p:nvSpPr>
          <p:cNvPr id="7" name="TextBox 6">
            <a:extLst>
              <a:ext uri="{FF2B5EF4-FFF2-40B4-BE49-F238E27FC236}">
                <a16:creationId xmlns:a16="http://schemas.microsoft.com/office/drawing/2014/main" id="{CC2EF355-7FE8-466E-8F38-369178345424}"/>
              </a:ext>
            </a:extLst>
          </p:cNvPr>
          <p:cNvSpPr txBox="1"/>
          <p:nvPr/>
        </p:nvSpPr>
        <p:spPr>
          <a:xfrm>
            <a:off x="239836" y="3064594"/>
            <a:ext cx="11578281" cy="2554545"/>
          </a:xfrm>
          <a:prstGeom prst="rect">
            <a:avLst/>
          </a:prstGeom>
          <a:noFill/>
        </p:spPr>
        <p:txBody>
          <a:bodyPr wrap="square" rtlCol="0">
            <a:spAutoFit/>
          </a:bodyPr>
          <a:lstStyle/>
          <a:p>
            <a:pPr algn="just"/>
            <a:r>
              <a:rPr lang="en-US" sz="2400" i="1" dirty="0"/>
              <a:t>23 If anyone has ears to hear, let him hear.” 24 And He was saying to them, “Take care what you listen to. By your standard of measure it will be measured to you; and more will be given you besides.</a:t>
            </a:r>
          </a:p>
          <a:p>
            <a:pPr algn="just"/>
            <a:endParaRPr lang="en-US" sz="2400" dirty="0"/>
          </a:p>
          <a:p>
            <a:pPr marL="742950" indent="-742950">
              <a:buAutoNum type="alphaUcPeriod"/>
            </a:pPr>
            <a:r>
              <a:rPr lang="en-US" sz="3200" dirty="0"/>
              <a:t>A word of admonishment (23)</a:t>
            </a:r>
          </a:p>
          <a:p>
            <a:pPr marL="742950" indent="-742950">
              <a:buAutoNum type="alphaUcPeriod"/>
            </a:pPr>
            <a:r>
              <a:rPr lang="en-US" sz="3200" dirty="0"/>
              <a:t>A word of advisement (24)</a:t>
            </a:r>
            <a:endParaRPr lang="en-US" sz="2400" dirty="0"/>
          </a:p>
        </p:txBody>
      </p:sp>
    </p:spTree>
    <p:extLst>
      <p:ext uri="{BB962C8B-B14F-4D97-AF65-F5344CB8AC3E}">
        <p14:creationId xmlns:p14="http://schemas.microsoft.com/office/powerpoint/2010/main" val="393674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250"/>
                                        <p:tgtEl>
                                          <p:spTgt spid="6">
                                            <p:txEl>
                                              <p:pRg st="0" end="0"/>
                                            </p:txEl>
                                          </p:spTgt>
                                        </p:tgtEl>
                                      </p:cBhvr>
                                    </p:animEffect>
                                    <p:anim calcmode="lin" valueType="num">
                                      <p:cBhvr>
                                        <p:cTn id="8" dur="22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2" presetClass="entr" presetSubtype="4" fill="hold" grpId="0" nodeType="afterEffect">
                                  <p:stCondLst>
                                    <p:cond delay="50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175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175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175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John 7:38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938992"/>
          </a:xfrm>
          <a:prstGeom prst="rect">
            <a:avLst/>
          </a:prstGeom>
          <a:noFill/>
        </p:spPr>
        <p:txBody>
          <a:bodyPr wrap="square" rtlCol="0">
            <a:spAutoFit/>
          </a:bodyPr>
          <a:lstStyle/>
          <a:p>
            <a:pPr algn="just"/>
            <a:r>
              <a:rPr lang="en-US" sz="4000" i="1" dirty="0"/>
              <a:t>“He who believes in Me, as the Scripture said, ‘From his innermost being will flow rivers of living water.’” </a:t>
            </a:r>
            <a:endParaRPr lang="en-US" sz="4000" dirty="0"/>
          </a:p>
        </p:txBody>
      </p:sp>
    </p:spTree>
    <p:extLst>
      <p:ext uri="{BB962C8B-B14F-4D97-AF65-F5344CB8AC3E}">
        <p14:creationId xmlns:p14="http://schemas.microsoft.com/office/powerpoint/2010/main" val="492571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Philippians 4:19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323439"/>
          </a:xfrm>
          <a:prstGeom prst="rect">
            <a:avLst/>
          </a:prstGeom>
          <a:noFill/>
        </p:spPr>
        <p:txBody>
          <a:bodyPr wrap="square" rtlCol="0">
            <a:spAutoFit/>
          </a:bodyPr>
          <a:lstStyle/>
          <a:p>
            <a:pPr algn="just"/>
            <a:r>
              <a:rPr lang="en-US" sz="4000" i="1" dirty="0"/>
              <a:t>“And my God will supply all your needs according to His riches in glory in Christ Jesus.”</a:t>
            </a:r>
            <a:r>
              <a:rPr lang="en-US" sz="4000" dirty="0"/>
              <a:t> </a:t>
            </a:r>
          </a:p>
        </p:txBody>
      </p:sp>
    </p:spTree>
    <p:extLst>
      <p:ext uri="{BB962C8B-B14F-4D97-AF65-F5344CB8AC3E}">
        <p14:creationId xmlns:p14="http://schemas.microsoft.com/office/powerpoint/2010/main" val="338890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400050" indent="-400050">
              <a:buFont typeface="+mj-lt"/>
              <a:buAutoNum type="romanUcPeriod"/>
            </a:pPr>
            <a:r>
              <a:rPr lang="en-US" sz="3600" dirty="0"/>
              <a:t>The purpose of the Light (4:21-22)</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488342"/>
            <a:ext cx="11578281" cy="830997"/>
          </a:xfrm>
          <a:prstGeom prst="rect">
            <a:avLst/>
          </a:prstGeom>
          <a:noFill/>
        </p:spPr>
        <p:txBody>
          <a:bodyPr wrap="square" rtlCol="0">
            <a:spAutoFit/>
          </a:bodyPr>
          <a:lstStyle/>
          <a:p>
            <a:pPr marL="742950" indent="-742950">
              <a:buAutoNum type="alphaUcPeriod"/>
            </a:pPr>
            <a:r>
              <a:rPr lang="en-US" sz="2400" dirty="0"/>
              <a:t>The light has the power to dispense light (21)</a:t>
            </a:r>
          </a:p>
          <a:p>
            <a:pPr marL="742950" indent="-742950">
              <a:buAutoNum type="alphaUcPeriod"/>
            </a:pPr>
            <a:r>
              <a:rPr lang="en-US" sz="2400" dirty="0"/>
              <a:t>The light has the power to dispel darkness (22)</a:t>
            </a:r>
          </a:p>
        </p:txBody>
      </p:sp>
      <p:sp>
        <p:nvSpPr>
          <p:cNvPr id="6" name="TextBox 5">
            <a:extLst>
              <a:ext uri="{FF2B5EF4-FFF2-40B4-BE49-F238E27FC236}">
                <a16:creationId xmlns:a16="http://schemas.microsoft.com/office/drawing/2014/main" id="{DF9C5F0A-573A-46DA-86BA-DFC704F1BD13}"/>
              </a:ext>
            </a:extLst>
          </p:cNvPr>
          <p:cNvSpPr txBox="1"/>
          <p:nvPr/>
        </p:nvSpPr>
        <p:spPr>
          <a:xfrm>
            <a:off x="231129" y="2415800"/>
            <a:ext cx="11578281" cy="646331"/>
          </a:xfrm>
          <a:prstGeom prst="rect">
            <a:avLst/>
          </a:prstGeom>
          <a:noFill/>
        </p:spPr>
        <p:txBody>
          <a:bodyPr wrap="square" rtlCol="0">
            <a:spAutoFit/>
          </a:bodyPr>
          <a:lstStyle/>
          <a:p>
            <a:r>
              <a:rPr lang="en-US" sz="3600" dirty="0"/>
              <a:t>II. The purview of the Light (4:23-24)</a:t>
            </a:r>
          </a:p>
        </p:txBody>
      </p:sp>
      <p:sp>
        <p:nvSpPr>
          <p:cNvPr id="7" name="TextBox 6">
            <a:extLst>
              <a:ext uri="{FF2B5EF4-FFF2-40B4-BE49-F238E27FC236}">
                <a16:creationId xmlns:a16="http://schemas.microsoft.com/office/drawing/2014/main" id="{CC2EF355-7FE8-466E-8F38-369178345424}"/>
              </a:ext>
            </a:extLst>
          </p:cNvPr>
          <p:cNvSpPr txBox="1"/>
          <p:nvPr/>
        </p:nvSpPr>
        <p:spPr>
          <a:xfrm>
            <a:off x="239836" y="3064594"/>
            <a:ext cx="11578281" cy="830997"/>
          </a:xfrm>
          <a:prstGeom prst="rect">
            <a:avLst/>
          </a:prstGeom>
          <a:noFill/>
        </p:spPr>
        <p:txBody>
          <a:bodyPr wrap="square" rtlCol="0">
            <a:spAutoFit/>
          </a:bodyPr>
          <a:lstStyle/>
          <a:p>
            <a:pPr marL="742950" indent="-742950">
              <a:buAutoNum type="alphaUcPeriod"/>
            </a:pPr>
            <a:r>
              <a:rPr lang="en-US" sz="2400" dirty="0"/>
              <a:t>A word of admonishment (23)</a:t>
            </a:r>
          </a:p>
          <a:p>
            <a:pPr marL="742950" indent="-742950">
              <a:buAutoNum type="alphaUcPeriod"/>
            </a:pPr>
            <a:r>
              <a:rPr lang="en-US" sz="2400" dirty="0"/>
              <a:t>A word of advisement (24)</a:t>
            </a:r>
          </a:p>
        </p:txBody>
      </p:sp>
      <p:sp>
        <p:nvSpPr>
          <p:cNvPr id="9" name="TextBox 8">
            <a:extLst>
              <a:ext uri="{FF2B5EF4-FFF2-40B4-BE49-F238E27FC236}">
                <a16:creationId xmlns:a16="http://schemas.microsoft.com/office/drawing/2014/main" id="{E4347A14-F154-4CD6-9B54-3F1015EB1241}"/>
              </a:ext>
            </a:extLst>
          </p:cNvPr>
          <p:cNvSpPr txBox="1"/>
          <p:nvPr/>
        </p:nvSpPr>
        <p:spPr>
          <a:xfrm>
            <a:off x="226773" y="3926740"/>
            <a:ext cx="11578281" cy="1754326"/>
          </a:xfrm>
          <a:prstGeom prst="rect">
            <a:avLst/>
          </a:prstGeom>
          <a:noFill/>
        </p:spPr>
        <p:txBody>
          <a:bodyPr wrap="square" rtlCol="0">
            <a:spAutoFit/>
          </a:bodyPr>
          <a:lstStyle/>
          <a:p>
            <a:r>
              <a:rPr lang="en-US" sz="3600" dirty="0"/>
              <a:t>III. The promise of the Light (4:25)</a:t>
            </a:r>
          </a:p>
          <a:p>
            <a:r>
              <a:rPr lang="en-US" i="1" dirty="0"/>
              <a:t>25 For whoever has, to him more shall be given; and whoever does not have, even what he has shall be taken away from him.”</a:t>
            </a:r>
            <a:endParaRPr lang="en-US" dirty="0"/>
          </a:p>
          <a:p>
            <a:endParaRPr lang="en-US" sz="3600" dirty="0"/>
          </a:p>
        </p:txBody>
      </p:sp>
      <p:sp>
        <p:nvSpPr>
          <p:cNvPr id="11" name="TextBox 10">
            <a:extLst>
              <a:ext uri="{FF2B5EF4-FFF2-40B4-BE49-F238E27FC236}">
                <a16:creationId xmlns:a16="http://schemas.microsoft.com/office/drawing/2014/main" id="{AE4976CE-2678-41E0-BED8-5DB91C978249}"/>
              </a:ext>
            </a:extLst>
          </p:cNvPr>
          <p:cNvSpPr txBox="1"/>
          <p:nvPr/>
        </p:nvSpPr>
        <p:spPr>
          <a:xfrm>
            <a:off x="235480" y="5124173"/>
            <a:ext cx="11578281" cy="1569660"/>
          </a:xfrm>
          <a:prstGeom prst="rect">
            <a:avLst/>
          </a:prstGeom>
          <a:noFill/>
        </p:spPr>
        <p:txBody>
          <a:bodyPr wrap="square" rtlCol="0">
            <a:spAutoFit/>
          </a:bodyPr>
          <a:lstStyle/>
          <a:p>
            <a:pPr marL="742950" indent="-742950">
              <a:buAutoNum type="alphaUcPeriod"/>
            </a:pPr>
            <a:r>
              <a:rPr lang="en-US" sz="2400" dirty="0"/>
              <a:t>The positive promise: revelation of truth increases for those who receive the gospel (25a)</a:t>
            </a:r>
          </a:p>
          <a:p>
            <a:pPr marL="742950" indent="-742950">
              <a:buAutoNum type="alphaUcPeriod"/>
            </a:pPr>
            <a:r>
              <a:rPr lang="en-US" sz="2400" dirty="0"/>
              <a:t>The negative promise: revelation of truth decreases for those who reject the gospel (25b)</a:t>
            </a:r>
          </a:p>
        </p:txBody>
      </p:sp>
    </p:spTree>
    <p:extLst>
      <p:ext uri="{BB962C8B-B14F-4D97-AF65-F5344CB8AC3E}">
        <p14:creationId xmlns:p14="http://schemas.microsoft.com/office/powerpoint/2010/main" val="321602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250"/>
                                        <p:tgtEl>
                                          <p:spTgt spid="9">
                                            <p:txEl>
                                              <p:pRg st="0" end="0"/>
                                            </p:txEl>
                                          </p:spTgt>
                                        </p:tgtEl>
                                      </p:cBhvr>
                                    </p:animEffect>
                                    <p:anim calcmode="lin" valueType="num">
                                      <p:cBhvr>
                                        <p:cTn id="8" dur="22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grpId="0" nodeType="afterEffect">
                                  <p:stCondLst>
                                    <p:cond delay="75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2250"/>
                                        <p:tgtEl>
                                          <p:spTgt spid="9">
                                            <p:txEl>
                                              <p:pRg st="1" end="1"/>
                                            </p:txEl>
                                          </p:spTgt>
                                        </p:tgtEl>
                                      </p:cBhvr>
                                    </p:animEffect>
                                    <p:anim calcmode="lin" valueType="num">
                                      <p:cBhvr>
                                        <p:cTn id="14" dur="225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225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 calcmode="lin" valueType="num">
                                      <p:cBhvr additive="base">
                                        <p:cTn id="20" dur="175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1" dur="175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 calcmode="lin" valueType="num">
                                      <p:cBhvr additive="base">
                                        <p:cTn id="26" dur="175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7" dur="175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Jim Eliot</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323439"/>
          </a:xfrm>
          <a:prstGeom prst="rect">
            <a:avLst/>
          </a:prstGeom>
          <a:noFill/>
        </p:spPr>
        <p:txBody>
          <a:bodyPr wrap="square" rtlCol="0">
            <a:spAutoFit/>
          </a:bodyPr>
          <a:lstStyle/>
          <a:p>
            <a:pPr algn="ctr"/>
            <a:r>
              <a:rPr lang="en-US" sz="4000" b="1" i="1" dirty="0"/>
              <a:t>He is no fool who gives what he cannot keep to gain that which he cannot lose.</a:t>
            </a:r>
            <a:r>
              <a:rPr lang="en-US" sz="4000" dirty="0"/>
              <a:t> </a:t>
            </a:r>
          </a:p>
        </p:txBody>
      </p:sp>
    </p:spTree>
    <p:extLst>
      <p:ext uri="{BB962C8B-B14F-4D97-AF65-F5344CB8AC3E}">
        <p14:creationId xmlns:p14="http://schemas.microsoft.com/office/powerpoint/2010/main" val="101016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What is a saint?</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707886"/>
          </a:xfrm>
          <a:prstGeom prst="rect">
            <a:avLst/>
          </a:prstGeom>
          <a:noFill/>
        </p:spPr>
        <p:txBody>
          <a:bodyPr wrap="square" rtlCol="0">
            <a:spAutoFit/>
          </a:bodyPr>
          <a:lstStyle/>
          <a:p>
            <a:pPr algn="just"/>
            <a:r>
              <a:rPr lang="en-US" sz="4000" dirty="0"/>
              <a:t>“</a:t>
            </a:r>
            <a:r>
              <a:rPr lang="en-US" sz="4000" i="1" dirty="0"/>
              <a:t>A saint is a person the light shines through.</a:t>
            </a:r>
            <a:r>
              <a:rPr lang="en-US" sz="4000" dirty="0"/>
              <a:t>” </a:t>
            </a:r>
          </a:p>
        </p:txBody>
      </p:sp>
    </p:spTree>
    <p:extLst>
      <p:ext uri="{BB962C8B-B14F-4D97-AF65-F5344CB8AC3E}">
        <p14:creationId xmlns:p14="http://schemas.microsoft.com/office/powerpoint/2010/main" val="164664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r>
              <a:rPr lang="en-US" sz="5400" dirty="0"/>
              <a:t>Do You Shine the Light of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4:21-25</a:t>
            </a:r>
          </a:p>
        </p:txBody>
      </p:sp>
    </p:spTree>
    <p:extLst>
      <p:ext uri="{BB962C8B-B14F-4D97-AF65-F5344CB8AC3E}">
        <p14:creationId xmlns:p14="http://schemas.microsoft.com/office/powerpoint/2010/main" val="3840556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4:21-25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509200"/>
          </a:xfrm>
          <a:prstGeom prst="rect">
            <a:avLst/>
          </a:prstGeom>
          <a:noFill/>
        </p:spPr>
        <p:txBody>
          <a:bodyPr wrap="square" rtlCol="0">
            <a:spAutoFit/>
          </a:bodyPr>
          <a:lstStyle/>
          <a:p>
            <a:pPr algn="just"/>
            <a:r>
              <a:rPr lang="en-US" sz="3200" i="1" dirty="0"/>
              <a:t>21 And He was saying to them, “A lamp is not brought to be put under a basket, is it, or under a bed? Is it not brought to be put on the lampstand? 22 For nothing is hidden, except to be revealed; nor has anything been secret, but that it would come to light. 23 If anyone has ears to hear, let him hear.” 24 And He was saying to them, “Take care what you listen to. By your standard of measure it will be measured to you; and more will be given you besides. 25 For whoever has, to him more shall be given; and whoever does not have, even what he has shall be taken away from him.” </a:t>
            </a:r>
            <a:endParaRPr lang="en-US" sz="32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What is a saint?</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186244"/>
            <a:ext cx="11590638" cy="707886"/>
          </a:xfrm>
          <a:prstGeom prst="rect">
            <a:avLst/>
          </a:prstGeom>
          <a:noFill/>
        </p:spPr>
        <p:txBody>
          <a:bodyPr wrap="square" rtlCol="0">
            <a:spAutoFit/>
          </a:bodyPr>
          <a:lstStyle/>
          <a:p>
            <a:pPr algn="just"/>
            <a:r>
              <a:rPr lang="en-US" sz="4000" dirty="0"/>
              <a:t>“</a:t>
            </a:r>
            <a:r>
              <a:rPr lang="en-US" sz="4000" i="1" dirty="0"/>
              <a:t>A saint is a person the light shines through.</a:t>
            </a:r>
            <a:r>
              <a:rPr lang="en-US" sz="4000" dirty="0"/>
              <a:t>” </a:t>
            </a:r>
          </a:p>
        </p:txBody>
      </p:sp>
    </p:spTree>
    <p:extLst>
      <p:ext uri="{BB962C8B-B14F-4D97-AF65-F5344CB8AC3E}">
        <p14:creationId xmlns:p14="http://schemas.microsoft.com/office/powerpoint/2010/main" val="35119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400050" indent="-400050">
              <a:buFont typeface="+mj-lt"/>
              <a:buAutoNum type="romanUcPeriod"/>
            </a:pPr>
            <a:r>
              <a:rPr lang="en-US" sz="3600" dirty="0"/>
              <a:t>The purpose of the Light (4:21-22)</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553657"/>
            <a:ext cx="11578281" cy="1938992"/>
          </a:xfrm>
          <a:prstGeom prst="rect">
            <a:avLst/>
          </a:prstGeom>
          <a:noFill/>
        </p:spPr>
        <p:txBody>
          <a:bodyPr wrap="square" rtlCol="0">
            <a:spAutoFit/>
          </a:bodyPr>
          <a:lstStyle/>
          <a:p>
            <a:pPr marL="742950" indent="-742950">
              <a:buAutoNum type="alphaUcPeriod"/>
            </a:pPr>
            <a:r>
              <a:rPr lang="en-US" sz="3200" dirty="0"/>
              <a:t>The light has the power to dispense light (21)</a:t>
            </a:r>
          </a:p>
          <a:p>
            <a:pPr algn="just"/>
            <a:r>
              <a:rPr lang="en-US" sz="2400" i="1" dirty="0"/>
              <a:t>And He was saying to them, “A lamp is not brought to be put under a basket, is it, or under a bed? Is it not brought to be put on the lampstand? </a:t>
            </a:r>
            <a:endParaRPr lang="en-US" sz="2400" dirty="0"/>
          </a:p>
          <a:p>
            <a:endParaRPr lang="en-US" sz="3600" dirty="0"/>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250"/>
                                        <p:tgtEl>
                                          <p:spTgt spid="3">
                                            <p:txEl>
                                              <p:pRg st="0" end="0"/>
                                            </p:txEl>
                                          </p:spTgt>
                                        </p:tgtEl>
                                      </p:cBhvr>
                                    </p:animEffect>
                                    <p:anim calcmode="lin" valueType="num">
                                      <p:cBhvr>
                                        <p:cTn id="15" dur="2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250"/>
                            </p:stCondLst>
                            <p:childTnLst>
                              <p:par>
                                <p:cTn id="18" presetID="42" presetClass="entr" presetSubtype="0" fill="hold" grpId="0" nodeType="afterEffect">
                                  <p:stCondLst>
                                    <p:cond delay="125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250"/>
                                        <p:tgtEl>
                                          <p:spTgt spid="3">
                                            <p:txEl>
                                              <p:pRg st="1" end="1"/>
                                            </p:txEl>
                                          </p:spTgt>
                                        </p:tgtEl>
                                      </p:cBhvr>
                                    </p:animEffect>
                                    <p:anim calcmode="lin" valueType="num">
                                      <p:cBhvr>
                                        <p:cTn id="21" dur="2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2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Matthew 5:16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938992"/>
          </a:xfrm>
          <a:prstGeom prst="rect">
            <a:avLst/>
          </a:prstGeom>
          <a:noFill/>
        </p:spPr>
        <p:txBody>
          <a:bodyPr wrap="square" rtlCol="0">
            <a:spAutoFit/>
          </a:bodyPr>
          <a:lstStyle/>
          <a:p>
            <a:pPr algn="just"/>
            <a:r>
              <a:rPr lang="en-US" sz="4000" i="1" dirty="0"/>
              <a:t>“Let your light shine before men in such a way that they may see your good works, and glorify your Father who is in heaven.”</a:t>
            </a:r>
            <a:endParaRPr lang="en-US" sz="4000" dirty="0"/>
          </a:p>
        </p:txBody>
      </p:sp>
    </p:spTree>
    <p:extLst>
      <p:ext uri="{BB962C8B-B14F-4D97-AF65-F5344CB8AC3E}">
        <p14:creationId xmlns:p14="http://schemas.microsoft.com/office/powerpoint/2010/main" val="271118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Ephesians 5:6-9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016758"/>
          </a:xfrm>
          <a:prstGeom prst="rect">
            <a:avLst/>
          </a:prstGeom>
          <a:noFill/>
        </p:spPr>
        <p:txBody>
          <a:bodyPr wrap="square" rtlCol="0">
            <a:spAutoFit/>
          </a:bodyPr>
          <a:lstStyle/>
          <a:p>
            <a:pPr algn="just"/>
            <a:r>
              <a:rPr lang="en-US" sz="4000" i="1" dirty="0"/>
              <a:t>“6 Let no one deceive you with empty words, for because of these things the wrath of God comes upon the sons of disobedience. 7 Therefore do not be partakers with them; 8 for you were formerly darkness, but now you are Light in the Lord; walk as children of Light 9 (for the fruit of the Light consists in all goodness and righteousness and truth)…”</a:t>
            </a:r>
            <a:endParaRPr lang="en-US" sz="4000" dirty="0"/>
          </a:p>
        </p:txBody>
      </p:sp>
    </p:spTree>
    <p:extLst>
      <p:ext uri="{BB962C8B-B14F-4D97-AF65-F5344CB8AC3E}">
        <p14:creationId xmlns:p14="http://schemas.microsoft.com/office/powerpoint/2010/main" val="138549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1 Peter 2:9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3785652"/>
          </a:xfrm>
          <a:prstGeom prst="rect">
            <a:avLst/>
          </a:prstGeom>
          <a:noFill/>
        </p:spPr>
        <p:txBody>
          <a:bodyPr wrap="square" rtlCol="0">
            <a:spAutoFit/>
          </a:bodyPr>
          <a:lstStyle/>
          <a:p>
            <a:pPr algn="just"/>
            <a:r>
              <a:rPr lang="en-US" sz="4000" i="1" dirty="0"/>
              <a:t>“But you are A CHOSEN RACE, A royal PRIESTHOOD, A HOLY NATION, A PEOPLE FOR God's OWN POSSESSION, so that you may proclaim the excellencies of Him who has called you out of darkness into His marvelous light…” </a:t>
            </a:r>
            <a:endParaRPr lang="en-US" sz="4000" dirty="0"/>
          </a:p>
        </p:txBody>
      </p:sp>
    </p:spTree>
    <p:extLst>
      <p:ext uri="{BB962C8B-B14F-4D97-AF65-F5344CB8AC3E}">
        <p14:creationId xmlns:p14="http://schemas.microsoft.com/office/powerpoint/2010/main" val="286216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852616"/>
            <a:ext cx="11578281" cy="646331"/>
          </a:xfrm>
          <a:prstGeom prst="rect">
            <a:avLst/>
          </a:prstGeom>
          <a:noFill/>
        </p:spPr>
        <p:txBody>
          <a:bodyPr wrap="square" rtlCol="0">
            <a:spAutoFit/>
          </a:bodyPr>
          <a:lstStyle/>
          <a:p>
            <a:pPr marL="400050" indent="-400050">
              <a:buFont typeface="+mj-lt"/>
              <a:buAutoNum type="romanUcPeriod"/>
            </a:pPr>
            <a:r>
              <a:rPr lang="en-US" sz="3600" dirty="0"/>
              <a:t>The purpose of the Light (4:21-22)</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553657"/>
            <a:ext cx="11578281" cy="2369880"/>
          </a:xfrm>
          <a:prstGeom prst="rect">
            <a:avLst/>
          </a:prstGeom>
          <a:noFill/>
        </p:spPr>
        <p:txBody>
          <a:bodyPr wrap="square" rtlCol="0">
            <a:spAutoFit/>
          </a:bodyPr>
          <a:lstStyle/>
          <a:p>
            <a:pPr marL="742950" indent="-742950">
              <a:buAutoNum type="alphaUcPeriod"/>
            </a:pPr>
            <a:r>
              <a:rPr lang="en-US" sz="3200" dirty="0"/>
              <a:t>The light has the power to dispense light (21)</a:t>
            </a:r>
          </a:p>
          <a:p>
            <a:pPr marL="742950" indent="-742950">
              <a:buAutoNum type="alphaUcPeriod"/>
            </a:pPr>
            <a:r>
              <a:rPr lang="en-US" sz="3200" dirty="0"/>
              <a:t>The light has the power to dispel darkness (22)</a:t>
            </a:r>
          </a:p>
          <a:p>
            <a:r>
              <a:rPr lang="en-US" sz="2400" i="1" dirty="0"/>
              <a:t>For nothing is hidden, except to be revealed; nor has anything been secret, but that it would come to light.</a:t>
            </a:r>
            <a:endParaRPr lang="en-US" sz="2400" dirty="0"/>
          </a:p>
          <a:p>
            <a:endParaRPr lang="en-US" sz="3600" dirty="0"/>
          </a:p>
        </p:txBody>
      </p:sp>
      <p:sp>
        <p:nvSpPr>
          <p:cNvPr id="4" name="TextBox 3">
            <a:extLst>
              <a:ext uri="{FF2B5EF4-FFF2-40B4-BE49-F238E27FC236}">
                <a16:creationId xmlns:a16="http://schemas.microsoft.com/office/drawing/2014/main" id="{F5B0EC67-6A66-4978-AE28-106556D07922}"/>
              </a:ext>
            </a:extLst>
          </p:cNvPr>
          <p:cNvSpPr txBox="1"/>
          <p:nvPr/>
        </p:nvSpPr>
        <p:spPr>
          <a:xfrm>
            <a:off x="0" y="4083500"/>
            <a:ext cx="12191999" cy="1323439"/>
          </a:xfrm>
          <a:prstGeom prst="rect">
            <a:avLst/>
          </a:prstGeom>
          <a:noFill/>
        </p:spPr>
        <p:txBody>
          <a:bodyPr wrap="square" rtlCol="0">
            <a:spAutoFit/>
          </a:bodyPr>
          <a:lstStyle/>
          <a:p>
            <a:pPr algn="ctr"/>
            <a:r>
              <a:rPr lang="en-US" sz="4000" dirty="0"/>
              <a:t>The Gospel is not simply a message of </a:t>
            </a:r>
            <a:r>
              <a:rPr lang="en-US" sz="4000" u="sng" dirty="0"/>
              <a:t>salvation</a:t>
            </a:r>
            <a:r>
              <a:rPr lang="en-US" sz="4000" dirty="0"/>
              <a:t>; it is also a message of </a:t>
            </a:r>
            <a:r>
              <a:rPr lang="en-US" sz="4000" u="sng" dirty="0"/>
              <a:t>confrontation</a:t>
            </a:r>
            <a:r>
              <a:rPr lang="en-US" sz="4000" dirty="0"/>
              <a:t>. </a:t>
            </a:r>
          </a:p>
        </p:txBody>
      </p:sp>
    </p:spTree>
    <p:extLst>
      <p:ext uri="{BB962C8B-B14F-4D97-AF65-F5344CB8AC3E}">
        <p14:creationId xmlns:p14="http://schemas.microsoft.com/office/powerpoint/2010/main" val="202419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250"/>
                                        <p:tgtEl>
                                          <p:spTgt spid="5">
                                            <p:txEl>
                                              <p:pRg st="0" end="0"/>
                                            </p:txEl>
                                          </p:spTgt>
                                        </p:tgtEl>
                                      </p:cBhvr>
                                    </p:animEffect>
                                    <p:anim calcmode="lin" valueType="num">
                                      <p:cBhvr>
                                        <p:cTn id="8" dur="2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250"/>
                                        <p:tgtEl>
                                          <p:spTgt spid="3">
                                            <p:txEl>
                                              <p:pRg st="0" end="0"/>
                                            </p:txEl>
                                          </p:spTgt>
                                        </p:tgtEl>
                                      </p:cBhvr>
                                    </p:animEffect>
                                    <p:anim calcmode="lin" valueType="num">
                                      <p:cBhvr>
                                        <p:cTn id="14" dur="2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grpId="0" nodeType="afterEffect">
                                  <p:stCondLst>
                                    <p:cond delay="75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250"/>
                                        <p:tgtEl>
                                          <p:spTgt spid="3">
                                            <p:txEl>
                                              <p:pRg st="1" end="1"/>
                                            </p:txEl>
                                          </p:spTgt>
                                        </p:tgtEl>
                                      </p:cBhvr>
                                    </p:animEffect>
                                    <p:anim calcmode="lin" valueType="num">
                                      <p:cBhvr>
                                        <p:cTn id="20" dur="2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7500"/>
                            </p:stCondLst>
                            <p:childTnLst>
                              <p:par>
                                <p:cTn id="23" presetID="42" presetClass="entr" presetSubtype="0" fill="hold" grpId="0" nodeType="afterEffect">
                                  <p:stCondLst>
                                    <p:cond delay="75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250"/>
                                        <p:tgtEl>
                                          <p:spTgt spid="3">
                                            <p:txEl>
                                              <p:pRg st="2" end="2"/>
                                            </p:txEl>
                                          </p:spTgt>
                                        </p:tgtEl>
                                      </p:cBhvr>
                                    </p:animEffect>
                                    <p:anim calcmode="lin" valueType="num">
                                      <p:cBhvr>
                                        <p:cTn id="26" dur="2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500"/>
                            </p:stCondLst>
                            <p:childTnLst>
                              <p:par>
                                <p:cTn id="29" presetID="42" presetClass="entr" presetSubtype="0" fill="hold" grpId="0" nodeType="afterEffect">
                                  <p:stCondLst>
                                    <p:cond delay="775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2250"/>
                                        <p:tgtEl>
                                          <p:spTgt spid="4">
                                            <p:txEl>
                                              <p:pRg st="0" end="0"/>
                                            </p:txEl>
                                          </p:spTgt>
                                        </p:tgtEl>
                                      </p:cBhvr>
                                    </p:animEffect>
                                    <p:anim calcmode="lin" valueType="num">
                                      <p:cBhvr>
                                        <p:cTn id="32" dur="225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3" dur="225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John 3:19-21</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632311"/>
          </a:xfrm>
          <a:prstGeom prst="rect">
            <a:avLst/>
          </a:prstGeom>
          <a:noFill/>
        </p:spPr>
        <p:txBody>
          <a:bodyPr wrap="square" rtlCol="0">
            <a:spAutoFit/>
          </a:bodyPr>
          <a:lstStyle/>
          <a:p>
            <a:pPr algn="just"/>
            <a:r>
              <a:rPr lang="en-US" sz="4000" i="1" dirty="0"/>
              <a:t>“19 This is the judgment, that the Light has come into the world, and men loved the darkness rather than the Light, for </a:t>
            </a:r>
            <a:r>
              <a:rPr lang="en-US" sz="4000" i="1" u="sng" dirty="0"/>
              <a:t>their deeds were evil</a:t>
            </a:r>
            <a:r>
              <a:rPr lang="en-US" sz="4000" i="1" dirty="0"/>
              <a:t>. 20 "or everyone who does evil hates the Light, and does not come to the Light for fear that his deeds will be exposed. 21 But he who practices the truth comes to the Light, so that his deeds may be manifested as having been wrought in God.”</a:t>
            </a:r>
            <a:r>
              <a:rPr lang="en-US" sz="4000" dirty="0"/>
              <a:t> </a:t>
            </a:r>
          </a:p>
        </p:txBody>
      </p:sp>
    </p:spTree>
    <p:extLst>
      <p:ext uri="{BB962C8B-B14F-4D97-AF65-F5344CB8AC3E}">
        <p14:creationId xmlns:p14="http://schemas.microsoft.com/office/powerpoint/2010/main" val="23196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311</TotalTime>
  <Words>952</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Do You Shine the Light of Jesus?</vt:lpstr>
      <vt:lpstr>Mark 4:21-25</vt:lpstr>
      <vt:lpstr>What is a saint?</vt:lpstr>
      <vt:lpstr>PowerPoint Presentation</vt:lpstr>
      <vt:lpstr>Matthew 5:16</vt:lpstr>
      <vt:lpstr>Ephesians 5:6-9</vt:lpstr>
      <vt:lpstr>1 Peter 2:9</vt:lpstr>
      <vt:lpstr>PowerPoint Presentation</vt:lpstr>
      <vt:lpstr>John 3:19-21</vt:lpstr>
      <vt:lpstr>Psalm 32:3-5</vt:lpstr>
      <vt:lpstr>PowerPoint Presentation</vt:lpstr>
      <vt:lpstr>John 7:38</vt:lpstr>
      <vt:lpstr>Philippians 4:19</vt:lpstr>
      <vt:lpstr>PowerPoint Presentation</vt:lpstr>
      <vt:lpstr>Jim Eliot</vt:lpstr>
      <vt:lpstr>What is a saint?</vt:lpstr>
      <vt:lpstr>Do You Shine the Light of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37</cp:revision>
  <dcterms:created xsi:type="dcterms:W3CDTF">2018-07-19T20:40:08Z</dcterms:created>
  <dcterms:modified xsi:type="dcterms:W3CDTF">2018-09-28T20:08:08Z</dcterms:modified>
</cp:coreProperties>
</file>