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43" r:id="rId2"/>
    <p:sldId id="257" r:id="rId3"/>
    <p:sldId id="345" r:id="rId4"/>
    <p:sldId id="346" r:id="rId5"/>
    <p:sldId id="348" r:id="rId6"/>
    <p:sldId id="327" r:id="rId7"/>
    <p:sldId id="362" r:id="rId8"/>
    <p:sldId id="363" r:id="rId9"/>
    <p:sldId id="364" r:id="rId10"/>
    <p:sldId id="365" r:id="rId11"/>
    <p:sldId id="366" r:id="rId12"/>
    <p:sldId id="367" r:id="rId13"/>
    <p:sldId id="368" r:id="rId14"/>
    <p:sldId id="3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7-19T15:41:16.50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9/22/2018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9/22/2018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9/22/2018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9/22/2018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9/22/2018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9/22/2018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06C6-8932-4957-9DF1-13B851578F84}"/>
              </a:ext>
            </a:extLst>
          </p:cNvPr>
          <p:cNvSpPr>
            <a:spLocks noGrp="1"/>
          </p:cNvSpPr>
          <p:nvPr>
            <p:ph type="ctrTitle"/>
          </p:nvPr>
        </p:nvSpPr>
        <p:spPr>
          <a:xfrm>
            <a:off x="1266165" y="99419"/>
            <a:ext cx="8825658" cy="3329581"/>
          </a:xfrm>
        </p:spPr>
        <p:txBody>
          <a:bodyPr/>
          <a:lstStyle/>
          <a:p>
            <a:r>
              <a:rPr lang="en-US" sz="5400" dirty="0"/>
              <a:t>Do You Listen to Jesus?</a:t>
            </a:r>
          </a:p>
        </p:txBody>
      </p:sp>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1290880" y="3405781"/>
            <a:ext cx="8825658" cy="861420"/>
          </a:xfrm>
        </p:spPr>
        <p:txBody>
          <a:bodyPr>
            <a:normAutofit/>
          </a:bodyPr>
          <a:lstStyle/>
          <a:p>
            <a:r>
              <a:rPr lang="en-US" sz="3600" dirty="0"/>
              <a:t>Mark 4:1-20</a:t>
            </a:r>
          </a:p>
        </p:txBody>
      </p:sp>
    </p:spTree>
    <p:extLst>
      <p:ext uri="{BB962C8B-B14F-4D97-AF65-F5344CB8AC3E}">
        <p14:creationId xmlns:p14="http://schemas.microsoft.com/office/powerpoint/2010/main" val="248032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dirty="0"/>
              <a:t>John 14:23</a:t>
            </a:r>
          </a:p>
        </p:txBody>
      </p:sp>
      <p:sp>
        <p:nvSpPr>
          <p:cNvPr id="4" name="TextBox 3">
            <a:extLst>
              <a:ext uri="{FF2B5EF4-FFF2-40B4-BE49-F238E27FC236}">
                <a16:creationId xmlns:a16="http://schemas.microsoft.com/office/drawing/2014/main" id="{42490F1F-61CA-4B7C-9E89-9E6828D0E888}"/>
              </a:ext>
            </a:extLst>
          </p:cNvPr>
          <p:cNvSpPr txBox="1"/>
          <p:nvPr/>
        </p:nvSpPr>
        <p:spPr>
          <a:xfrm>
            <a:off x="358346" y="1186244"/>
            <a:ext cx="11590638" cy="1938992"/>
          </a:xfrm>
          <a:prstGeom prst="rect">
            <a:avLst/>
          </a:prstGeom>
          <a:noFill/>
        </p:spPr>
        <p:txBody>
          <a:bodyPr wrap="square" rtlCol="0">
            <a:spAutoFit/>
          </a:bodyPr>
          <a:lstStyle/>
          <a:p>
            <a:pPr algn="just"/>
            <a:r>
              <a:rPr lang="en-US" sz="4000" i="1" dirty="0"/>
              <a:t>“If anyone loves Me, he will keep My word; and My Father will love him, and We will come to him and make Our abode with him.” </a:t>
            </a:r>
            <a:endParaRPr lang="en-US" sz="4000" dirty="0"/>
          </a:p>
        </p:txBody>
      </p:sp>
    </p:spTree>
    <p:extLst>
      <p:ext uri="{BB962C8B-B14F-4D97-AF65-F5344CB8AC3E}">
        <p14:creationId xmlns:p14="http://schemas.microsoft.com/office/powerpoint/2010/main" val="1698146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dirty="0"/>
              <a:t>1 Thessalonians 2:13</a:t>
            </a:r>
          </a:p>
        </p:txBody>
      </p:sp>
      <p:sp>
        <p:nvSpPr>
          <p:cNvPr id="4" name="TextBox 3">
            <a:extLst>
              <a:ext uri="{FF2B5EF4-FFF2-40B4-BE49-F238E27FC236}">
                <a16:creationId xmlns:a16="http://schemas.microsoft.com/office/drawing/2014/main" id="{42490F1F-61CA-4B7C-9E89-9E6828D0E888}"/>
              </a:ext>
            </a:extLst>
          </p:cNvPr>
          <p:cNvSpPr txBox="1"/>
          <p:nvPr/>
        </p:nvSpPr>
        <p:spPr>
          <a:xfrm>
            <a:off x="358346" y="1186244"/>
            <a:ext cx="11590638" cy="3785652"/>
          </a:xfrm>
          <a:prstGeom prst="rect">
            <a:avLst/>
          </a:prstGeom>
          <a:noFill/>
        </p:spPr>
        <p:txBody>
          <a:bodyPr wrap="square" rtlCol="0">
            <a:spAutoFit/>
          </a:bodyPr>
          <a:lstStyle/>
          <a:p>
            <a:pPr algn="just"/>
            <a:r>
              <a:rPr lang="en-US" sz="4000" i="1" dirty="0"/>
              <a:t>“For this reason we also constantly thank God that when you received the word of God which you heard from us, you accepted it not as the word of men, but for what it really is, the word of God, which also performs its work in you who believe.” </a:t>
            </a:r>
            <a:endParaRPr lang="en-US" sz="4000" dirty="0"/>
          </a:p>
        </p:txBody>
      </p:sp>
    </p:spTree>
    <p:extLst>
      <p:ext uri="{BB962C8B-B14F-4D97-AF65-F5344CB8AC3E}">
        <p14:creationId xmlns:p14="http://schemas.microsoft.com/office/powerpoint/2010/main" val="1241117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dirty="0"/>
              <a:t>Amos 8:11</a:t>
            </a:r>
          </a:p>
        </p:txBody>
      </p:sp>
      <p:sp>
        <p:nvSpPr>
          <p:cNvPr id="4" name="TextBox 3">
            <a:extLst>
              <a:ext uri="{FF2B5EF4-FFF2-40B4-BE49-F238E27FC236}">
                <a16:creationId xmlns:a16="http://schemas.microsoft.com/office/drawing/2014/main" id="{42490F1F-61CA-4B7C-9E89-9E6828D0E888}"/>
              </a:ext>
            </a:extLst>
          </p:cNvPr>
          <p:cNvSpPr txBox="1"/>
          <p:nvPr/>
        </p:nvSpPr>
        <p:spPr>
          <a:xfrm>
            <a:off x="358346" y="1186244"/>
            <a:ext cx="11590638" cy="2554545"/>
          </a:xfrm>
          <a:prstGeom prst="rect">
            <a:avLst/>
          </a:prstGeom>
          <a:noFill/>
        </p:spPr>
        <p:txBody>
          <a:bodyPr wrap="square" rtlCol="0">
            <a:spAutoFit/>
          </a:bodyPr>
          <a:lstStyle/>
          <a:p>
            <a:pPr algn="just"/>
            <a:r>
              <a:rPr lang="en-US" sz="4000" i="1" dirty="0"/>
              <a:t>“Behold, days are coming,” declares the Lord God, When I will send a famine on the land, Not a famine for bread or a thirst for water, But rather for </a:t>
            </a:r>
            <a:r>
              <a:rPr lang="en-US" sz="4000" i="1" u="sng" dirty="0"/>
              <a:t>hearing</a:t>
            </a:r>
            <a:r>
              <a:rPr lang="en-US" sz="4000" i="1" dirty="0"/>
              <a:t> the words of the Lord.”</a:t>
            </a:r>
            <a:r>
              <a:rPr lang="en-US" sz="4000" dirty="0"/>
              <a:t> </a:t>
            </a:r>
          </a:p>
        </p:txBody>
      </p:sp>
    </p:spTree>
    <p:extLst>
      <p:ext uri="{BB962C8B-B14F-4D97-AF65-F5344CB8AC3E}">
        <p14:creationId xmlns:p14="http://schemas.microsoft.com/office/powerpoint/2010/main" val="4233847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dirty="0"/>
              <a:t>listening</a:t>
            </a:r>
          </a:p>
        </p:txBody>
      </p:sp>
      <p:pic>
        <p:nvPicPr>
          <p:cNvPr id="7" name="Picture 6" descr="A close up of a blackboard&#10;&#10;Description generated with very high confidence">
            <a:extLst>
              <a:ext uri="{FF2B5EF4-FFF2-40B4-BE49-F238E27FC236}">
                <a16:creationId xmlns:a16="http://schemas.microsoft.com/office/drawing/2014/main" id="{FB49721A-0113-4564-B10D-D546C0A67CDC}"/>
              </a:ext>
            </a:extLst>
          </p:cNvPr>
          <p:cNvPicPr>
            <a:picLocks noChangeAspect="1"/>
          </p:cNvPicPr>
          <p:nvPr/>
        </p:nvPicPr>
        <p:blipFill>
          <a:blip r:embed="rId2"/>
          <a:stretch>
            <a:fillRect/>
          </a:stretch>
        </p:blipFill>
        <p:spPr>
          <a:xfrm>
            <a:off x="-12151" y="0"/>
            <a:ext cx="12216301" cy="6858000"/>
          </a:xfrm>
          <a:prstGeom prst="rect">
            <a:avLst/>
          </a:prstGeom>
        </p:spPr>
      </p:pic>
    </p:spTree>
    <p:extLst>
      <p:ext uri="{BB962C8B-B14F-4D97-AF65-F5344CB8AC3E}">
        <p14:creationId xmlns:p14="http://schemas.microsoft.com/office/powerpoint/2010/main" val="52043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06C6-8932-4957-9DF1-13B851578F84}"/>
              </a:ext>
            </a:extLst>
          </p:cNvPr>
          <p:cNvSpPr>
            <a:spLocks noGrp="1"/>
          </p:cNvSpPr>
          <p:nvPr>
            <p:ph type="ctrTitle"/>
          </p:nvPr>
        </p:nvSpPr>
        <p:spPr>
          <a:xfrm>
            <a:off x="1266165" y="99419"/>
            <a:ext cx="8825658" cy="3329581"/>
          </a:xfrm>
        </p:spPr>
        <p:txBody>
          <a:bodyPr/>
          <a:lstStyle/>
          <a:p>
            <a:r>
              <a:rPr lang="en-US" sz="5400" dirty="0"/>
              <a:t>Do You Listen to Jesus?</a:t>
            </a:r>
          </a:p>
        </p:txBody>
      </p:sp>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1290880" y="3405781"/>
            <a:ext cx="8825658" cy="861420"/>
          </a:xfrm>
        </p:spPr>
        <p:txBody>
          <a:bodyPr>
            <a:normAutofit/>
          </a:bodyPr>
          <a:lstStyle/>
          <a:p>
            <a:r>
              <a:rPr lang="en-US" sz="3600" dirty="0"/>
              <a:t>Mark 4:1-20</a:t>
            </a:r>
          </a:p>
        </p:txBody>
      </p:sp>
    </p:spTree>
    <p:extLst>
      <p:ext uri="{BB962C8B-B14F-4D97-AF65-F5344CB8AC3E}">
        <p14:creationId xmlns:p14="http://schemas.microsoft.com/office/powerpoint/2010/main" val="246043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dirty="0"/>
              <a:t>Mark 4:1-4</a:t>
            </a:r>
          </a:p>
        </p:txBody>
      </p:sp>
      <p:sp>
        <p:nvSpPr>
          <p:cNvPr id="3" name="TextBox 2">
            <a:extLst>
              <a:ext uri="{FF2B5EF4-FFF2-40B4-BE49-F238E27FC236}">
                <a16:creationId xmlns:a16="http://schemas.microsoft.com/office/drawing/2014/main" id="{5957D658-74E0-41CC-B141-4FB1E3312A7D}"/>
              </a:ext>
            </a:extLst>
          </p:cNvPr>
          <p:cNvSpPr txBox="1"/>
          <p:nvPr/>
        </p:nvSpPr>
        <p:spPr>
          <a:xfrm>
            <a:off x="358346" y="1186242"/>
            <a:ext cx="11590638" cy="5078313"/>
          </a:xfrm>
          <a:prstGeom prst="rect">
            <a:avLst/>
          </a:prstGeom>
          <a:noFill/>
        </p:spPr>
        <p:txBody>
          <a:bodyPr wrap="square" rtlCol="0">
            <a:spAutoFit/>
          </a:bodyPr>
          <a:lstStyle/>
          <a:p>
            <a:pPr algn="just"/>
            <a:r>
              <a:rPr lang="en-US" sz="3600" i="1" dirty="0"/>
              <a:t>1 He began to teach again by the sea. And such a very large crowd gathered to Him that He got into a boat in the sea and sat down; and the whole crowd was by the sea on the land. 2 And He was teaching them many things in parables, and was saying to them in His teaching, 3 “Listen to this! Behold, the sower went out to sow; 4 as he was sowing, some seed fell beside the road, and the birds came and ate it up. </a:t>
            </a:r>
            <a:endParaRPr lang="en-US" sz="3200" dirty="0"/>
          </a:p>
        </p:txBody>
      </p:sp>
    </p:spTree>
    <p:extLst>
      <p:ext uri="{BB962C8B-B14F-4D97-AF65-F5344CB8AC3E}">
        <p14:creationId xmlns:p14="http://schemas.microsoft.com/office/powerpoint/2010/main" val="411194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dirty="0"/>
              <a:t>Mark 4:5-7</a:t>
            </a:r>
          </a:p>
        </p:txBody>
      </p:sp>
      <p:sp>
        <p:nvSpPr>
          <p:cNvPr id="4" name="TextBox 3">
            <a:extLst>
              <a:ext uri="{FF2B5EF4-FFF2-40B4-BE49-F238E27FC236}">
                <a16:creationId xmlns:a16="http://schemas.microsoft.com/office/drawing/2014/main" id="{42490F1F-61CA-4B7C-9E89-9E6828D0E888}"/>
              </a:ext>
            </a:extLst>
          </p:cNvPr>
          <p:cNvSpPr txBox="1"/>
          <p:nvPr/>
        </p:nvSpPr>
        <p:spPr>
          <a:xfrm>
            <a:off x="358346" y="1186244"/>
            <a:ext cx="11590638" cy="3970318"/>
          </a:xfrm>
          <a:prstGeom prst="rect">
            <a:avLst/>
          </a:prstGeom>
          <a:noFill/>
        </p:spPr>
        <p:txBody>
          <a:bodyPr wrap="square" rtlCol="0">
            <a:spAutoFit/>
          </a:bodyPr>
          <a:lstStyle/>
          <a:p>
            <a:pPr algn="just"/>
            <a:r>
              <a:rPr lang="en-US" sz="3600" i="1" dirty="0"/>
              <a:t>5 “Other seed fell on the rocky ground where it did not have much soil; and immediately it sprang up because it had no depth of soil. 6 “And after the sun had risen, it was scorched; and because it had no root, it withered away. 7 “Other seed fell among the thorns, and the thorns came up and choked it, and it yielded no crop. </a:t>
            </a:r>
            <a:endParaRPr lang="en-US" sz="3600" dirty="0"/>
          </a:p>
        </p:txBody>
      </p:sp>
    </p:spTree>
    <p:extLst>
      <p:ext uri="{BB962C8B-B14F-4D97-AF65-F5344CB8AC3E}">
        <p14:creationId xmlns:p14="http://schemas.microsoft.com/office/powerpoint/2010/main" val="351193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dirty="0"/>
              <a:t>Mark 4:8-9</a:t>
            </a:r>
          </a:p>
        </p:txBody>
      </p:sp>
      <p:sp>
        <p:nvSpPr>
          <p:cNvPr id="4" name="TextBox 3">
            <a:extLst>
              <a:ext uri="{FF2B5EF4-FFF2-40B4-BE49-F238E27FC236}">
                <a16:creationId xmlns:a16="http://schemas.microsoft.com/office/drawing/2014/main" id="{42490F1F-61CA-4B7C-9E89-9E6828D0E888}"/>
              </a:ext>
            </a:extLst>
          </p:cNvPr>
          <p:cNvSpPr txBox="1"/>
          <p:nvPr/>
        </p:nvSpPr>
        <p:spPr>
          <a:xfrm>
            <a:off x="358346" y="1186244"/>
            <a:ext cx="11590638" cy="2862322"/>
          </a:xfrm>
          <a:prstGeom prst="rect">
            <a:avLst/>
          </a:prstGeom>
          <a:noFill/>
        </p:spPr>
        <p:txBody>
          <a:bodyPr wrap="square" rtlCol="0">
            <a:spAutoFit/>
          </a:bodyPr>
          <a:lstStyle/>
          <a:p>
            <a:pPr algn="just"/>
            <a:r>
              <a:rPr lang="en-US" sz="3600" i="1" dirty="0"/>
              <a:t>8 “Other seeds fell into the good soil, and as they grew up and increased, they yielded a crop and produced thirty, sixty, and a hundredfold.” 9 And He was saying, “He who has ears to hear, let him hear.” </a:t>
            </a:r>
            <a:endParaRPr lang="en-US" sz="3600" dirty="0"/>
          </a:p>
        </p:txBody>
      </p:sp>
    </p:spTree>
    <p:extLst>
      <p:ext uri="{BB962C8B-B14F-4D97-AF65-F5344CB8AC3E}">
        <p14:creationId xmlns:p14="http://schemas.microsoft.com/office/powerpoint/2010/main" val="161280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dirty="0"/>
              <a:t>listening</a:t>
            </a:r>
          </a:p>
        </p:txBody>
      </p:sp>
      <p:pic>
        <p:nvPicPr>
          <p:cNvPr id="7" name="Picture 6" descr="A close up of a blackboard&#10;&#10;Description generated with very high confidence">
            <a:extLst>
              <a:ext uri="{FF2B5EF4-FFF2-40B4-BE49-F238E27FC236}">
                <a16:creationId xmlns:a16="http://schemas.microsoft.com/office/drawing/2014/main" id="{FB49721A-0113-4564-B10D-D546C0A67CDC}"/>
              </a:ext>
            </a:extLst>
          </p:cNvPr>
          <p:cNvPicPr>
            <a:picLocks noChangeAspect="1"/>
          </p:cNvPicPr>
          <p:nvPr/>
        </p:nvPicPr>
        <p:blipFill>
          <a:blip r:embed="rId2"/>
          <a:stretch>
            <a:fillRect/>
          </a:stretch>
        </p:blipFill>
        <p:spPr>
          <a:xfrm>
            <a:off x="-12151" y="0"/>
            <a:ext cx="12216301" cy="6858000"/>
          </a:xfrm>
          <a:prstGeom prst="rect">
            <a:avLst/>
          </a:prstGeom>
        </p:spPr>
      </p:pic>
    </p:spTree>
    <p:extLst>
      <p:ext uri="{BB962C8B-B14F-4D97-AF65-F5344CB8AC3E}">
        <p14:creationId xmlns:p14="http://schemas.microsoft.com/office/powerpoint/2010/main" val="165356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3A2B1D-E554-4AA3-809A-A177C5FCE076}"/>
              </a:ext>
            </a:extLst>
          </p:cNvPr>
          <p:cNvSpPr txBox="1"/>
          <p:nvPr/>
        </p:nvSpPr>
        <p:spPr>
          <a:xfrm>
            <a:off x="222422" y="852616"/>
            <a:ext cx="11578281" cy="1200329"/>
          </a:xfrm>
          <a:prstGeom prst="rect">
            <a:avLst/>
          </a:prstGeom>
          <a:noFill/>
        </p:spPr>
        <p:txBody>
          <a:bodyPr wrap="square" rtlCol="0">
            <a:spAutoFit/>
          </a:bodyPr>
          <a:lstStyle/>
          <a:p>
            <a:pPr marL="400050" indent="-400050">
              <a:buFont typeface="+mj-lt"/>
              <a:buAutoNum type="romanUcPeriod"/>
            </a:pPr>
            <a:r>
              <a:rPr lang="en-US" sz="3600" dirty="0"/>
              <a:t>The Parable (4:1-9)</a:t>
            </a:r>
          </a:p>
          <a:p>
            <a:pPr marL="400050" indent="-400050">
              <a:buFont typeface="+mj-lt"/>
              <a:buAutoNum type="romanUcPeriod"/>
            </a:pPr>
            <a:r>
              <a:rPr lang="en-US" sz="3600" dirty="0"/>
              <a:t>The Purpose of the Parable (4:10-12)</a:t>
            </a:r>
          </a:p>
        </p:txBody>
      </p:sp>
    </p:spTree>
    <p:extLst>
      <p:ext uri="{BB962C8B-B14F-4D97-AF65-F5344CB8AC3E}">
        <p14:creationId xmlns:p14="http://schemas.microsoft.com/office/powerpoint/2010/main" val="143712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250"/>
                                        <p:tgtEl>
                                          <p:spTgt spid="5">
                                            <p:txEl>
                                              <p:pRg st="0" end="0"/>
                                            </p:txEl>
                                          </p:spTgt>
                                        </p:tgtEl>
                                      </p:cBhvr>
                                    </p:animEffect>
                                    <p:anim calcmode="lin" valueType="num">
                                      <p:cBhvr>
                                        <p:cTn id="8" dur="22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225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2250"/>
                                        <p:tgtEl>
                                          <p:spTgt spid="5">
                                            <p:txEl>
                                              <p:pRg st="1" end="1"/>
                                            </p:txEl>
                                          </p:spTgt>
                                        </p:tgtEl>
                                      </p:cBhvr>
                                    </p:animEffect>
                                    <p:anim calcmode="lin" valueType="num">
                                      <p:cBhvr>
                                        <p:cTn id="15" dur="22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225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dirty="0"/>
              <a:t>Isaiah 6:9-10</a:t>
            </a:r>
          </a:p>
        </p:txBody>
      </p:sp>
      <p:sp>
        <p:nvSpPr>
          <p:cNvPr id="4" name="TextBox 3">
            <a:extLst>
              <a:ext uri="{FF2B5EF4-FFF2-40B4-BE49-F238E27FC236}">
                <a16:creationId xmlns:a16="http://schemas.microsoft.com/office/drawing/2014/main" id="{42490F1F-61CA-4B7C-9E89-9E6828D0E888}"/>
              </a:ext>
            </a:extLst>
          </p:cNvPr>
          <p:cNvSpPr txBox="1"/>
          <p:nvPr/>
        </p:nvSpPr>
        <p:spPr>
          <a:xfrm>
            <a:off x="358346" y="1186244"/>
            <a:ext cx="11590638" cy="3970318"/>
          </a:xfrm>
          <a:prstGeom prst="rect">
            <a:avLst/>
          </a:prstGeom>
          <a:noFill/>
        </p:spPr>
        <p:txBody>
          <a:bodyPr wrap="square" rtlCol="0">
            <a:spAutoFit/>
          </a:bodyPr>
          <a:lstStyle/>
          <a:p>
            <a:pPr algn="just"/>
            <a:r>
              <a:rPr lang="en-US" sz="3600" i="1" dirty="0"/>
              <a:t>9 And He said, “Go, and tell this people: ‘Keep on listening, but do not perceive; Keep on looking, but do not understand.' 10 Render the hearts of this people insensitive, Their ears dull, And their eyes dim, Lest they see with their eyes, Hear with their ears, Understand with their hearts, And return and be healed.”</a:t>
            </a:r>
            <a:endParaRPr lang="en-US" sz="3600" dirty="0"/>
          </a:p>
        </p:txBody>
      </p:sp>
    </p:spTree>
    <p:extLst>
      <p:ext uri="{BB962C8B-B14F-4D97-AF65-F5344CB8AC3E}">
        <p14:creationId xmlns:p14="http://schemas.microsoft.com/office/powerpoint/2010/main" val="162571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3A2B1D-E554-4AA3-809A-A177C5FCE076}"/>
              </a:ext>
            </a:extLst>
          </p:cNvPr>
          <p:cNvSpPr txBox="1"/>
          <p:nvPr/>
        </p:nvSpPr>
        <p:spPr>
          <a:xfrm>
            <a:off x="222422" y="852616"/>
            <a:ext cx="11578281" cy="4524315"/>
          </a:xfrm>
          <a:prstGeom prst="rect">
            <a:avLst/>
          </a:prstGeom>
          <a:noFill/>
        </p:spPr>
        <p:txBody>
          <a:bodyPr wrap="square" rtlCol="0">
            <a:spAutoFit/>
          </a:bodyPr>
          <a:lstStyle/>
          <a:p>
            <a:pPr marL="400050" indent="-400050">
              <a:buFont typeface="+mj-lt"/>
              <a:buAutoNum type="romanUcPeriod"/>
            </a:pPr>
            <a:r>
              <a:rPr lang="en-US" sz="3600" dirty="0"/>
              <a:t>The Parable (4:1-9)</a:t>
            </a:r>
          </a:p>
          <a:p>
            <a:pPr marL="400050" indent="-400050">
              <a:buFont typeface="+mj-lt"/>
              <a:buAutoNum type="romanUcPeriod"/>
            </a:pPr>
            <a:r>
              <a:rPr lang="en-US" sz="3600" dirty="0"/>
              <a:t>The Purpose of the Parable (4:10-12)</a:t>
            </a:r>
          </a:p>
          <a:p>
            <a:pPr marL="400050" indent="-400050">
              <a:buFont typeface="+mj-lt"/>
              <a:buAutoNum type="romanUcPeriod"/>
            </a:pPr>
            <a:r>
              <a:rPr lang="en-US" sz="3600" dirty="0"/>
              <a:t>The Point of the Parable (4:13-20)</a:t>
            </a:r>
          </a:p>
          <a:p>
            <a:pPr marL="1200150" lvl="1" indent="-742950">
              <a:buAutoNum type="alphaUcPeriod"/>
            </a:pPr>
            <a:r>
              <a:rPr lang="en-US" sz="3600" dirty="0"/>
              <a:t>The Roadside soil (4:15)</a:t>
            </a:r>
          </a:p>
          <a:p>
            <a:pPr marL="1200150" lvl="1" indent="-742950">
              <a:buAutoNum type="alphaUcPeriod"/>
            </a:pPr>
            <a:r>
              <a:rPr lang="en-US" sz="3600" dirty="0"/>
              <a:t>The Rocky soil (4:16)</a:t>
            </a:r>
          </a:p>
          <a:p>
            <a:pPr marL="1200150" lvl="1" indent="-742950">
              <a:buAutoNum type="alphaUcPeriod"/>
            </a:pPr>
            <a:r>
              <a:rPr lang="en-US" sz="3600" dirty="0"/>
              <a:t>The Weedy soil (4:18-19)</a:t>
            </a:r>
          </a:p>
          <a:p>
            <a:pPr marL="1200150" lvl="1" indent="-742950">
              <a:buAutoNum type="alphaUcPeriod"/>
            </a:pPr>
            <a:r>
              <a:rPr lang="en-US" sz="3600" dirty="0"/>
              <a:t>The Good soil (4:20)</a:t>
            </a:r>
          </a:p>
          <a:p>
            <a:pPr marL="742950" indent="-742950">
              <a:buAutoNum type="alphaUcPeriod"/>
            </a:pPr>
            <a:endParaRPr lang="en-US" sz="3600" dirty="0"/>
          </a:p>
        </p:txBody>
      </p:sp>
    </p:spTree>
    <p:extLst>
      <p:ext uri="{BB962C8B-B14F-4D97-AF65-F5344CB8AC3E}">
        <p14:creationId xmlns:p14="http://schemas.microsoft.com/office/powerpoint/2010/main" val="198815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75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2250"/>
                                        <p:tgtEl>
                                          <p:spTgt spid="5">
                                            <p:txEl>
                                              <p:pRg st="2" end="2"/>
                                            </p:txEl>
                                          </p:spTgt>
                                        </p:tgtEl>
                                      </p:cBhvr>
                                    </p:animEffect>
                                    <p:anim calcmode="lin" valueType="num">
                                      <p:cBhvr>
                                        <p:cTn id="8" dur="22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225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Effect transition="in" filter="fade">
                                      <p:cBhvr>
                                        <p:cTn id="14" dur="2250"/>
                                        <p:tgtEl>
                                          <p:spTgt spid="5">
                                            <p:txEl>
                                              <p:pRg st="3" end="3"/>
                                            </p:txEl>
                                          </p:spTgt>
                                        </p:tgtEl>
                                      </p:cBhvr>
                                    </p:animEffect>
                                    <p:anim calcmode="lin" valueType="num">
                                      <p:cBhvr>
                                        <p:cTn id="15" dur="22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6" dur="225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2250"/>
                                        <p:tgtEl>
                                          <p:spTgt spid="5">
                                            <p:txEl>
                                              <p:pRg st="4" end="4"/>
                                            </p:txEl>
                                          </p:spTgt>
                                        </p:tgtEl>
                                      </p:cBhvr>
                                    </p:animEffect>
                                    <p:anim calcmode="lin" valueType="num">
                                      <p:cBhvr>
                                        <p:cTn id="22" dur="22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2250" fill="hold"/>
                                        <p:tgtEl>
                                          <p:spTgt spid="5">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2250"/>
                                        <p:tgtEl>
                                          <p:spTgt spid="5">
                                            <p:txEl>
                                              <p:pRg st="5" end="5"/>
                                            </p:txEl>
                                          </p:spTgt>
                                        </p:tgtEl>
                                      </p:cBhvr>
                                    </p:animEffect>
                                    <p:anim calcmode="lin" valueType="num">
                                      <p:cBhvr>
                                        <p:cTn id="27" dur="225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28" dur="2250" fill="hold"/>
                                        <p:tgtEl>
                                          <p:spTgt spid="5">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2250"/>
                                        <p:tgtEl>
                                          <p:spTgt spid="5">
                                            <p:txEl>
                                              <p:pRg st="6" end="6"/>
                                            </p:txEl>
                                          </p:spTgt>
                                        </p:tgtEl>
                                      </p:cBhvr>
                                    </p:animEffect>
                                    <p:anim calcmode="lin" valueType="num">
                                      <p:cBhvr>
                                        <p:cTn id="32" dur="225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33" dur="225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884F3-C0EE-4AF1-8AD3-4FAF5CF44C00}"/>
              </a:ext>
            </a:extLst>
          </p:cNvPr>
          <p:cNvSpPr>
            <a:spLocks noGrp="1"/>
          </p:cNvSpPr>
          <p:nvPr>
            <p:ph type="title"/>
          </p:nvPr>
        </p:nvSpPr>
        <p:spPr>
          <a:xfrm>
            <a:off x="374264" y="452718"/>
            <a:ext cx="9404723" cy="1400530"/>
          </a:xfrm>
        </p:spPr>
        <p:txBody>
          <a:bodyPr/>
          <a:lstStyle/>
          <a:p>
            <a:r>
              <a:rPr lang="en-US" dirty="0"/>
              <a:t>John 15:4-5</a:t>
            </a:r>
          </a:p>
        </p:txBody>
      </p:sp>
      <p:sp>
        <p:nvSpPr>
          <p:cNvPr id="4" name="TextBox 3">
            <a:extLst>
              <a:ext uri="{FF2B5EF4-FFF2-40B4-BE49-F238E27FC236}">
                <a16:creationId xmlns:a16="http://schemas.microsoft.com/office/drawing/2014/main" id="{42490F1F-61CA-4B7C-9E89-9E6828D0E888}"/>
              </a:ext>
            </a:extLst>
          </p:cNvPr>
          <p:cNvSpPr txBox="1"/>
          <p:nvPr/>
        </p:nvSpPr>
        <p:spPr>
          <a:xfrm>
            <a:off x="358346" y="1186244"/>
            <a:ext cx="11590638" cy="4401205"/>
          </a:xfrm>
          <a:prstGeom prst="rect">
            <a:avLst/>
          </a:prstGeom>
          <a:noFill/>
        </p:spPr>
        <p:txBody>
          <a:bodyPr wrap="square" rtlCol="0">
            <a:spAutoFit/>
          </a:bodyPr>
          <a:lstStyle/>
          <a:p>
            <a:pPr algn="just"/>
            <a:r>
              <a:rPr lang="en-US" sz="4000" i="1" dirty="0"/>
              <a:t>“Abide in Me, and I in you. As the branch cannot bear fruit of itself, unless it abides in the vine, so neither can you, unless you abide in Me. 5 I am the vine, you are the branches; he who abides in Me, and I in him, he bears much fruit; for apart from Me you can do nothing.” </a:t>
            </a:r>
            <a:endParaRPr lang="en-US" sz="4000" dirty="0"/>
          </a:p>
        </p:txBody>
      </p:sp>
    </p:spTree>
    <p:extLst>
      <p:ext uri="{BB962C8B-B14F-4D97-AF65-F5344CB8AC3E}">
        <p14:creationId xmlns:p14="http://schemas.microsoft.com/office/powerpoint/2010/main" val="2950000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279</TotalTime>
  <Words>598</Words>
  <Application>Microsoft Office PowerPoint</Application>
  <PresentationFormat>Widescreen</PresentationFormat>
  <Paragraphs>31</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Ion</vt:lpstr>
      <vt:lpstr>Do You Listen to Jesus?</vt:lpstr>
      <vt:lpstr>Mark 4:1-4</vt:lpstr>
      <vt:lpstr>Mark 4:5-7</vt:lpstr>
      <vt:lpstr>Mark 4:8-9</vt:lpstr>
      <vt:lpstr>listening</vt:lpstr>
      <vt:lpstr>PowerPoint Presentation</vt:lpstr>
      <vt:lpstr>Isaiah 6:9-10</vt:lpstr>
      <vt:lpstr>PowerPoint Presentation</vt:lpstr>
      <vt:lpstr>John 15:4-5</vt:lpstr>
      <vt:lpstr>John 14:23</vt:lpstr>
      <vt:lpstr>1 Thessalonians 2:13</vt:lpstr>
      <vt:lpstr>Amos 8:11</vt:lpstr>
      <vt:lpstr>listening</vt:lpstr>
      <vt:lpstr>Do You Listen to Jesus?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Respond to Jesus?</dc:title>
  <dc:creator>Ed Godfrey</dc:creator>
  <cp:lastModifiedBy>Ed Godfrey</cp:lastModifiedBy>
  <cp:revision>33</cp:revision>
  <dcterms:created xsi:type="dcterms:W3CDTF">2018-07-19T20:40:08Z</dcterms:created>
  <dcterms:modified xsi:type="dcterms:W3CDTF">2018-09-22T18:28:55Z</dcterms:modified>
</cp:coreProperties>
</file>