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comments/comment16.xml" ContentType="application/vnd.openxmlformats-officedocument.presentationml.comments+xml"/>
  <Override PartName="/ppt/comments/comment1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343" r:id="rId2"/>
    <p:sldId id="257" r:id="rId3"/>
    <p:sldId id="345" r:id="rId4"/>
    <p:sldId id="346" r:id="rId5"/>
    <p:sldId id="348" r:id="rId6"/>
    <p:sldId id="349" r:id="rId7"/>
    <p:sldId id="327" r:id="rId8"/>
    <p:sldId id="350" r:id="rId9"/>
    <p:sldId id="351" r:id="rId10"/>
    <p:sldId id="352" r:id="rId11"/>
    <p:sldId id="353" r:id="rId12"/>
    <p:sldId id="354" r:id="rId13"/>
    <p:sldId id="355" r:id="rId14"/>
    <p:sldId id="356" r:id="rId15"/>
    <p:sldId id="357" r:id="rId16"/>
    <p:sldId id="358" r:id="rId17"/>
    <p:sldId id="359" r:id="rId18"/>
    <p:sldId id="360" r:id="rId19"/>
    <p:sldId id="36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6"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7.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9/15/2018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9/15/2018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9/15/2018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9/15/2018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9/15/2018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9/15/2018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9/15/2018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a:xfrm>
            <a:off x="1266165" y="99419"/>
            <a:ext cx="8825658" cy="3329581"/>
          </a:xfrm>
        </p:spPr>
        <p:txBody>
          <a:bodyPr/>
          <a:lstStyle/>
          <a:p>
            <a:r>
              <a:rPr lang="en-US" sz="5400" dirty="0"/>
              <a:t>Do You Belong to Jesus?</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1290880" y="3405781"/>
            <a:ext cx="8825658" cy="861420"/>
          </a:xfrm>
        </p:spPr>
        <p:txBody>
          <a:bodyPr>
            <a:normAutofit/>
          </a:bodyPr>
          <a:lstStyle/>
          <a:p>
            <a:r>
              <a:rPr lang="en-US" sz="3600" dirty="0"/>
              <a:t>Mark 3:31-35</a:t>
            </a:r>
          </a:p>
        </p:txBody>
      </p:sp>
    </p:spTree>
    <p:extLst>
      <p:ext uri="{BB962C8B-B14F-4D97-AF65-F5344CB8AC3E}">
        <p14:creationId xmlns:p14="http://schemas.microsoft.com/office/powerpoint/2010/main" val="2480320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Thoughts:</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2022267"/>
            <a:ext cx="11590638" cy="2431435"/>
          </a:xfrm>
          <a:prstGeom prst="rect">
            <a:avLst/>
          </a:prstGeom>
          <a:noFill/>
        </p:spPr>
        <p:txBody>
          <a:bodyPr wrap="square" rtlCol="0">
            <a:spAutoFit/>
          </a:bodyPr>
          <a:lstStyle/>
          <a:p>
            <a:pPr algn="just"/>
            <a:r>
              <a:rPr lang="en-US" sz="4000" i="1" dirty="0"/>
              <a:t>Believers are saved to serve…</a:t>
            </a:r>
          </a:p>
          <a:p>
            <a:pPr algn="just"/>
            <a:endParaRPr lang="en-US" sz="4000" i="1" dirty="0"/>
          </a:p>
          <a:p>
            <a:pPr algn="just"/>
            <a:r>
              <a:rPr lang="en-US" sz="3600" i="1" dirty="0"/>
              <a:t>It is God’s expectation that you and I would place His will ahead of our will.</a:t>
            </a:r>
            <a:r>
              <a:rPr lang="en-US" sz="3600" dirty="0"/>
              <a:t> </a:t>
            </a:r>
          </a:p>
        </p:txBody>
      </p:sp>
    </p:spTree>
    <p:extLst>
      <p:ext uri="{BB962C8B-B14F-4D97-AF65-F5344CB8AC3E}">
        <p14:creationId xmlns:p14="http://schemas.microsoft.com/office/powerpoint/2010/main" val="2789654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325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17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10494033" cy="1400530"/>
          </a:xfrm>
        </p:spPr>
        <p:txBody>
          <a:bodyPr/>
          <a:lstStyle/>
          <a:p>
            <a:r>
              <a:rPr lang="en-US" dirty="0"/>
              <a:t>What Jesus is teaching in Mark 3:31-33</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460567"/>
            <a:ext cx="11590638" cy="4893647"/>
          </a:xfrm>
          <a:prstGeom prst="rect">
            <a:avLst/>
          </a:prstGeom>
          <a:noFill/>
        </p:spPr>
        <p:txBody>
          <a:bodyPr wrap="square" rtlCol="0">
            <a:spAutoFit/>
          </a:bodyPr>
          <a:lstStyle/>
          <a:p>
            <a:pPr marL="742950" indent="-742950" algn="just">
              <a:buAutoNum type="arabicPeriod"/>
            </a:pPr>
            <a:r>
              <a:rPr lang="en-US" sz="3600" i="1" dirty="0"/>
              <a:t>Spiritual disciplines are to have priority over earthy matters.</a:t>
            </a:r>
          </a:p>
          <a:p>
            <a:pPr marL="742950" indent="-742950" algn="just">
              <a:buAutoNum type="arabicPeriod"/>
            </a:pPr>
            <a:r>
              <a:rPr lang="en-US" sz="3600" i="1" dirty="0"/>
              <a:t>Spiritual relationship are to have priority over non-spiritual human relationships.</a:t>
            </a:r>
          </a:p>
          <a:p>
            <a:pPr algn="just"/>
            <a:endParaRPr lang="en-US" sz="3600" i="1" dirty="0"/>
          </a:p>
          <a:p>
            <a:pPr algn="just"/>
            <a:endParaRPr lang="en-US" sz="3600" i="1" dirty="0"/>
          </a:p>
          <a:p>
            <a:pPr algn="just"/>
            <a:r>
              <a:rPr lang="en-US" sz="3200" i="1" dirty="0"/>
              <a:t>You never demonstrate greater love for your family than when they see you totally committed to the Lord’s will for your life.</a:t>
            </a:r>
          </a:p>
        </p:txBody>
      </p:sp>
    </p:spTree>
    <p:extLst>
      <p:ext uri="{BB962C8B-B14F-4D97-AF65-F5344CB8AC3E}">
        <p14:creationId xmlns:p14="http://schemas.microsoft.com/office/powerpoint/2010/main" val="1546232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5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750"/>
                                        <p:tgtEl>
                                          <p:spTgt spid="4">
                                            <p:txEl>
                                              <p:pRg st="1" end="1"/>
                                            </p:txEl>
                                          </p:spTgt>
                                        </p:tgtEl>
                                      </p:cBhvr>
                                    </p:animEffect>
                                  </p:childTnLst>
                                </p:cTn>
                              </p:par>
                            </p:childTnLst>
                          </p:cTn>
                        </p:par>
                        <p:par>
                          <p:cTn id="13" fill="hold">
                            <p:stCondLst>
                              <p:cond delay="2000"/>
                            </p:stCondLst>
                            <p:childTnLst>
                              <p:par>
                                <p:cTn id="14" presetID="10" presetClass="entr" presetSubtype="0" fill="hold" grpId="0" nodeType="afterEffect">
                                  <p:stCondLst>
                                    <p:cond delay="325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17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Matthew 10:34-38</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186244"/>
            <a:ext cx="11590638" cy="5016758"/>
          </a:xfrm>
          <a:prstGeom prst="rect">
            <a:avLst/>
          </a:prstGeom>
          <a:noFill/>
        </p:spPr>
        <p:txBody>
          <a:bodyPr wrap="square" rtlCol="0">
            <a:spAutoFit/>
          </a:bodyPr>
          <a:lstStyle/>
          <a:p>
            <a:pPr algn="just"/>
            <a:r>
              <a:rPr lang="en-US" sz="3200" dirty="0"/>
              <a:t>34 </a:t>
            </a:r>
            <a:r>
              <a:rPr lang="en-US" sz="3200" i="1" dirty="0"/>
              <a:t>“Do not think that I came to bring peace on the earth; I did not come to bring peace, but a sword. 35 For I came to SET A MAN AGAINST HIS FATHER, AND A DAUGHTER AGAINST HER MOTHER, AND A DAUGHTER-IN-LAW AGAINST HER MOTHER-IN-LAW; 36 and A MAN'S ENEMIES WILL BE THE MEMBERS OF HIS HOUSEHOLD. 37 He who loves father or mother more than Me is not worthy of Me; and he who loves son or daughter more than Me is not worthy of Me. 38 And he who does not take his cross and follow after Me is not worthy of Me.”</a:t>
            </a:r>
            <a:endParaRPr lang="en-US" sz="3200" dirty="0"/>
          </a:p>
        </p:txBody>
      </p:sp>
    </p:spTree>
    <p:extLst>
      <p:ext uri="{BB962C8B-B14F-4D97-AF65-F5344CB8AC3E}">
        <p14:creationId xmlns:p14="http://schemas.microsoft.com/office/powerpoint/2010/main" val="2485464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Luke 14:25-27</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186244"/>
            <a:ext cx="11590638" cy="3970318"/>
          </a:xfrm>
          <a:prstGeom prst="rect">
            <a:avLst/>
          </a:prstGeom>
          <a:noFill/>
        </p:spPr>
        <p:txBody>
          <a:bodyPr wrap="square" rtlCol="0">
            <a:spAutoFit/>
          </a:bodyPr>
          <a:lstStyle/>
          <a:p>
            <a:pPr algn="just"/>
            <a:r>
              <a:rPr lang="en-US" sz="3600" i="1" dirty="0"/>
              <a:t>25 Now large crowds were going along with Him; and He turned and said to them, 26 “If anyone comes to Me, and does not hate his own father and mother and wife and children and brothers and sisters, yes, and even his own life, he cannot be My disciple. 27 Whoever does not carry his own cross and come after Me cannot be My disciple.”</a:t>
            </a:r>
            <a:endParaRPr lang="en-US" sz="3600" dirty="0"/>
          </a:p>
        </p:txBody>
      </p:sp>
    </p:spTree>
    <p:extLst>
      <p:ext uri="{BB962C8B-B14F-4D97-AF65-F5344CB8AC3E}">
        <p14:creationId xmlns:p14="http://schemas.microsoft.com/office/powerpoint/2010/main" val="2052374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74837" y="753228"/>
            <a:ext cx="11590638" cy="1080938"/>
          </a:xfrm>
        </p:spPr>
        <p:txBody>
          <a:bodyPr/>
          <a:lstStyle/>
          <a:p>
            <a:pPr marL="857250" indent="-857250">
              <a:buFont typeface="+mj-lt"/>
              <a:buAutoNum type="romanUcPeriod" startAt="2"/>
            </a:pPr>
            <a:r>
              <a:rPr lang="en-US" dirty="0"/>
              <a:t>A moment of teaching (33-35)</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530818"/>
            <a:ext cx="11590638" cy="1938992"/>
          </a:xfrm>
          <a:prstGeom prst="rect">
            <a:avLst/>
          </a:prstGeom>
          <a:noFill/>
        </p:spPr>
        <p:txBody>
          <a:bodyPr wrap="square" rtlCol="0">
            <a:spAutoFit/>
          </a:bodyPr>
          <a:lstStyle/>
          <a:p>
            <a:pPr marL="742950" indent="-742950" algn="just">
              <a:buAutoNum type="alphaUcPeriod"/>
            </a:pPr>
            <a:r>
              <a:rPr lang="en-US" sz="4000" dirty="0"/>
              <a:t>The question (33)</a:t>
            </a:r>
          </a:p>
          <a:p>
            <a:pPr marL="742950" indent="-742950" algn="just">
              <a:buAutoNum type="alphaUcPeriod"/>
            </a:pPr>
            <a:r>
              <a:rPr lang="en-US" sz="4000" dirty="0"/>
              <a:t>The qualifications(34-35)</a:t>
            </a:r>
          </a:p>
          <a:p>
            <a:pPr marL="1200150" lvl="1" indent="-742950" algn="just">
              <a:buFont typeface="+mj-lt"/>
              <a:buAutoNum type="arabicPeriod"/>
            </a:pPr>
            <a:r>
              <a:rPr lang="en-US" sz="4000" dirty="0"/>
              <a:t>The expectation (34)</a:t>
            </a:r>
          </a:p>
        </p:txBody>
      </p:sp>
    </p:spTree>
    <p:extLst>
      <p:ext uri="{BB962C8B-B14F-4D97-AF65-F5344CB8AC3E}">
        <p14:creationId xmlns:p14="http://schemas.microsoft.com/office/powerpoint/2010/main" val="825706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John 6:37-40</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186244"/>
            <a:ext cx="11590638" cy="5632311"/>
          </a:xfrm>
          <a:prstGeom prst="rect">
            <a:avLst/>
          </a:prstGeom>
          <a:noFill/>
        </p:spPr>
        <p:txBody>
          <a:bodyPr wrap="square" rtlCol="0">
            <a:spAutoFit/>
          </a:bodyPr>
          <a:lstStyle/>
          <a:p>
            <a:pPr algn="just"/>
            <a:r>
              <a:rPr lang="en-US" sz="3600" i="1" dirty="0"/>
              <a:t>“37 All that the Father gives Me will come to Me, and the one who comes to Me I will certainly not cast out. 38 For I have come down from heaven, not to do My own will, but </a:t>
            </a:r>
            <a:r>
              <a:rPr lang="en-US" sz="3600" i="1" u="sng" dirty="0"/>
              <a:t>the will of Him</a:t>
            </a:r>
            <a:r>
              <a:rPr lang="en-US" sz="3600" i="1" dirty="0"/>
              <a:t> who sent Me. 39 </a:t>
            </a:r>
            <a:r>
              <a:rPr lang="en-US" sz="3600" i="1" u="sng" dirty="0"/>
              <a:t>This is the will of Him</a:t>
            </a:r>
            <a:r>
              <a:rPr lang="en-US" sz="3600" i="1" dirty="0"/>
              <a:t> who sent Me, that of all that He has given Me I lose nothing, but raise it up on the last day. 40 For this is </a:t>
            </a:r>
            <a:r>
              <a:rPr lang="en-US" sz="3600" i="1" u="sng" dirty="0"/>
              <a:t>the will of My Father</a:t>
            </a:r>
            <a:r>
              <a:rPr lang="en-US" sz="3600" i="1" dirty="0"/>
              <a:t>, that </a:t>
            </a:r>
            <a:r>
              <a:rPr lang="en-US" sz="3600" i="1" u="sng" dirty="0"/>
              <a:t>everyone who beholds the Son and believes in Him will have eternal life</a:t>
            </a:r>
            <a:r>
              <a:rPr lang="en-US" sz="3600" i="1" dirty="0"/>
              <a:t>, and I Myself will raise him up on the last day.”</a:t>
            </a:r>
            <a:r>
              <a:rPr lang="en-US" sz="3600" dirty="0"/>
              <a:t> </a:t>
            </a:r>
          </a:p>
        </p:txBody>
      </p:sp>
    </p:spTree>
    <p:extLst>
      <p:ext uri="{BB962C8B-B14F-4D97-AF65-F5344CB8AC3E}">
        <p14:creationId xmlns:p14="http://schemas.microsoft.com/office/powerpoint/2010/main" val="2428625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74837" y="753228"/>
            <a:ext cx="11590638" cy="1080938"/>
          </a:xfrm>
        </p:spPr>
        <p:txBody>
          <a:bodyPr/>
          <a:lstStyle/>
          <a:p>
            <a:pPr marL="857250" indent="-857250">
              <a:buFont typeface="+mj-lt"/>
              <a:buAutoNum type="romanUcPeriod" startAt="2"/>
            </a:pPr>
            <a:r>
              <a:rPr lang="en-US" dirty="0"/>
              <a:t>A moment of teaching (33-35)</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413251"/>
            <a:ext cx="11590638" cy="5016758"/>
          </a:xfrm>
          <a:prstGeom prst="rect">
            <a:avLst/>
          </a:prstGeom>
          <a:noFill/>
        </p:spPr>
        <p:txBody>
          <a:bodyPr wrap="square" rtlCol="0">
            <a:spAutoFit/>
          </a:bodyPr>
          <a:lstStyle/>
          <a:p>
            <a:pPr marL="742950" indent="-742950" algn="just">
              <a:buAutoNum type="alphaUcPeriod"/>
            </a:pPr>
            <a:r>
              <a:rPr lang="en-US" sz="3200" dirty="0"/>
              <a:t>The question (33)</a:t>
            </a:r>
          </a:p>
          <a:p>
            <a:pPr marL="742950" indent="-742950" algn="just">
              <a:buAutoNum type="alphaUcPeriod"/>
            </a:pPr>
            <a:r>
              <a:rPr lang="en-US" sz="3200" dirty="0"/>
              <a:t>The qualifications(34-35)</a:t>
            </a:r>
          </a:p>
          <a:p>
            <a:pPr marL="1200150" lvl="1" indent="-742950" algn="just">
              <a:buFont typeface="+mj-lt"/>
              <a:buAutoNum type="arabicPeriod"/>
            </a:pPr>
            <a:r>
              <a:rPr lang="en-US" sz="3200" dirty="0"/>
              <a:t>The expectation (34)</a:t>
            </a:r>
          </a:p>
          <a:p>
            <a:pPr marL="1200150" lvl="1" indent="-742950" algn="just">
              <a:buFont typeface="+mj-lt"/>
              <a:buAutoNum type="arabicPeriod"/>
            </a:pPr>
            <a:r>
              <a:rPr lang="en-US" sz="3200" dirty="0"/>
              <a:t>The experience (35)</a:t>
            </a:r>
          </a:p>
          <a:p>
            <a:pPr marL="1657350" lvl="2" indent="-742950" algn="just">
              <a:buFont typeface="+mj-lt"/>
              <a:buAutoNum type="alphaLcPeriod"/>
            </a:pPr>
            <a:r>
              <a:rPr lang="en-US" sz="3200" dirty="0"/>
              <a:t>Every believer has a birth mark (John 3:3)</a:t>
            </a:r>
          </a:p>
          <a:p>
            <a:pPr marL="1657350" lvl="2" indent="-742950" algn="just">
              <a:buFont typeface="+mj-lt"/>
              <a:buAutoNum type="alphaLcPeriod"/>
            </a:pPr>
            <a:r>
              <a:rPr lang="en-US" sz="3200" dirty="0"/>
              <a:t>Every believer has a book mark (Job 23:12)</a:t>
            </a:r>
          </a:p>
          <a:p>
            <a:pPr marL="1657350" lvl="2" indent="-742950" algn="just">
              <a:buFont typeface="+mj-lt"/>
              <a:buAutoNum type="alphaLcPeriod"/>
            </a:pPr>
            <a:r>
              <a:rPr lang="en-US" sz="3200" dirty="0"/>
              <a:t>Every believer has knee marks (1 Thessalonians 5:17)</a:t>
            </a:r>
          </a:p>
          <a:p>
            <a:pPr marL="1657350" lvl="2" indent="-742950" algn="just">
              <a:buFont typeface="+mj-lt"/>
              <a:buAutoNum type="alphaLcPeriod"/>
            </a:pPr>
            <a:r>
              <a:rPr lang="en-US" sz="3200" dirty="0"/>
              <a:t>Every believer has collar marks (Ephesians 2:10; 1 Corinthians 15:58)</a:t>
            </a:r>
          </a:p>
        </p:txBody>
      </p:sp>
    </p:spTree>
    <p:extLst>
      <p:ext uri="{BB962C8B-B14F-4D97-AF65-F5344CB8AC3E}">
        <p14:creationId xmlns:p14="http://schemas.microsoft.com/office/powerpoint/2010/main" val="360188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750"/>
                                        <p:tgtEl>
                                          <p:spTgt spid="3">
                                            <p:txEl>
                                              <p:pRg st="3" end="3"/>
                                            </p:txEl>
                                          </p:spTgt>
                                        </p:tgtEl>
                                      </p:cBhvr>
                                    </p:animEffect>
                                  </p:childTnLst>
                                </p:cTn>
                              </p:par>
                            </p:childTnLst>
                          </p:cTn>
                        </p:par>
                        <p:par>
                          <p:cTn id="8" fill="hold">
                            <p:stCondLst>
                              <p:cond delay="2250"/>
                            </p:stCondLst>
                            <p:childTnLst>
                              <p:par>
                                <p:cTn id="9" presetID="10" presetClass="entr" presetSubtype="0" fill="hold" nodeType="afterEffect">
                                  <p:stCondLst>
                                    <p:cond delay="50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1750"/>
                                        <p:tgtEl>
                                          <p:spTgt spid="3">
                                            <p:txEl>
                                              <p:pRg st="4" end="4"/>
                                            </p:txEl>
                                          </p:spTgt>
                                        </p:tgtEl>
                                      </p:cBhvr>
                                    </p:animEffect>
                                  </p:childTnLst>
                                </p:cTn>
                              </p:par>
                            </p:childTnLst>
                          </p:cTn>
                        </p:par>
                        <p:par>
                          <p:cTn id="12" fill="hold">
                            <p:stCondLst>
                              <p:cond delay="4500"/>
                            </p:stCondLst>
                            <p:childTnLst>
                              <p:par>
                                <p:cTn id="13" presetID="10" presetClass="entr" presetSubtype="0" fill="hold" nodeType="afterEffect">
                                  <p:stCondLst>
                                    <p:cond delay="50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1750"/>
                                        <p:tgtEl>
                                          <p:spTgt spid="3">
                                            <p:txEl>
                                              <p:pRg st="5" end="5"/>
                                            </p:txEl>
                                          </p:spTgt>
                                        </p:tgtEl>
                                      </p:cBhvr>
                                    </p:animEffect>
                                  </p:childTnLst>
                                </p:cTn>
                              </p:par>
                            </p:childTnLst>
                          </p:cTn>
                        </p:par>
                        <p:par>
                          <p:cTn id="16" fill="hold">
                            <p:stCondLst>
                              <p:cond delay="6750"/>
                            </p:stCondLst>
                            <p:childTnLst>
                              <p:par>
                                <p:cTn id="17" presetID="10" presetClass="entr" presetSubtype="0" fill="hold" nodeType="afterEffect">
                                  <p:stCondLst>
                                    <p:cond delay="50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750"/>
                                        <p:tgtEl>
                                          <p:spTgt spid="3">
                                            <p:txEl>
                                              <p:pRg st="6" end="6"/>
                                            </p:txEl>
                                          </p:spTgt>
                                        </p:tgtEl>
                                      </p:cBhvr>
                                    </p:animEffect>
                                  </p:childTnLst>
                                </p:cTn>
                              </p:par>
                            </p:childTnLst>
                          </p:cTn>
                        </p:par>
                        <p:par>
                          <p:cTn id="20" fill="hold">
                            <p:stCondLst>
                              <p:cond delay="9000"/>
                            </p:stCondLst>
                            <p:childTnLst>
                              <p:par>
                                <p:cTn id="21" presetID="10" presetClass="entr" presetSubtype="0" fill="hold" nodeType="afterEffect">
                                  <p:stCondLst>
                                    <p:cond delay="50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17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James 2:18</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186244"/>
            <a:ext cx="11590638" cy="1754326"/>
          </a:xfrm>
          <a:prstGeom prst="rect">
            <a:avLst/>
          </a:prstGeom>
          <a:noFill/>
        </p:spPr>
        <p:txBody>
          <a:bodyPr wrap="square" rtlCol="0">
            <a:spAutoFit/>
          </a:bodyPr>
          <a:lstStyle/>
          <a:p>
            <a:pPr algn="just"/>
            <a:r>
              <a:rPr lang="en-US" sz="3600" i="1" dirty="0"/>
              <a:t>“But someone may well say, ‘You have faith and I have works; show me your faith without the works, and I will show you my faith by my works.’” </a:t>
            </a:r>
            <a:endParaRPr lang="en-US" sz="3600" dirty="0"/>
          </a:p>
        </p:txBody>
      </p:sp>
    </p:spTree>
    <p:extLst>
      <p:ext uri="{BB962C8B-B14F-4D97-AF65-F5344CB8AC3E}">
        <p14:creationId xmlns:p14="http://schemas.microsoft.com/office/powerpoint/2010/main" val="3926956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The Big Idea:</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186244"/>
            <a:ext cx="11590638" cy="2554545"/>
          </a:xfrm>
          <a:prstGeom prst="rect">
            <a:avLst/>
          </a:prstGeom>
          <a:noFill/>
        </p:spPr>
        <p:txBody>
          <a:bodyPr wrap="square" rtlCol="0">
            <a:spAutoFit/>
          </a:bodyPr>
          <a:lstStyle/>
          <a:p>
            <a:pPr algn="just"/>
            <a:r>
              <a:rPr lang="en-US" sz="4000" i="1" dirty="0"/>
              <a:t>Belonging to Christ is a matter of spiritual union not physical heritage; and spiritual union with Christ is revealed by doing the will of God in the likeness or imitation of Jesus.</a:t>
            </a:r>
            <a:r>
              <a:rPr lang="en-US" sz="4000" dirty="0"/>
              <a:t> </a:t>
            </a:r>
          </a:p>
        </p:txBody>
      </p:sp>
    </p:spTree>
    <p:extLst>
      <p:ext uri="{BB962C8B-B14F-4D97-AF65-F5344CB8AC3E}">
        <p14:creationId xmlns:p14="http://schemas.microsoft.com/office/powerpoint/2010/main" val="3218188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a:xfrm>
            <a:off x="1266165" y="99419"/>
            <a:ext cx="8825658" cy="3329581"/>
          </a:xfrm>
        </p:spPr>
        <p:txBody>
          <a:bodyPr/>
          <a:lstStyle/>
          <a:p>
            <a:r>
              <a:rPr lang="en-US" sz="5400" dirty="0"/>
              <a:t>Do You Belong to Jesus?</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1290880" y="3405781"/>
            <a:ext cx="8825658" cy="861420"/>
          </a:xfrm>
        </p:spPr>
        <p:txBody>
          <a:bodyPr>
            <a:normAutofit/>
          </a:bodyPr>
          <a:lstStyle/>
          <a:p>
            <a:r>
              <a:rPr lang="en-US" sz="3600" dirty="0"/>
              <a:t>Mark 3:31-35</a:t>
            </a:r>
          </a:p>
        </p:txBody>
      </p:sp>
    </p:spTree>
    <p:extLst>
      <p:ext uri="{BB962C8B-B14F-4D97-AF65-F5344CB8AC3E}">
        <p14:creationId xmlns:p14="http://schemas.microsoft.com/office/powerpoint/2010/main" val="1627377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Mark 3:20-22</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4524315"/>
          </a:xfrm>
          <a:prstGeom prst="rect">
            <a:avLst/>
          </a:prstGeom>
          <a:noFill/>
        </p:spPr>
        <p:txBody>
          <a:bodyPr wrap="square" rtlCol="0">
            <a:spAutoFit/>
          </a:bodyPr>
          <a:lstStyle/>
          <a:p>
            <a:pPr algn="just"/>
            <a:r>
              <a:rPr lang="en-US" sz="3600" i="1" dirty="0"/>
              <a:t>20 And He came home, and the crowd gathered again, to such an extent that they could not even eat a meal. 21 When His own people heard of this, they went out to take custody of Him; for they were saying, "He has lost His senses." 22 The scribes who came down from Jerusalem were saying, "He is possessed by </a:t>
            </a:r>
            <a:r>
              <a:rPr lang="en-US" sz="3600" i="1" dirty="0" err="1"/>
              <a:t>Beelzebul</a:t>
            </a:r>
            <a:r>
              <a:rPr lang="en-US" sz="3600" i="1" dirty="0"/>
              <a:t>," and "He casts out the demons by the ruler of the demons."</a:t>
            </a:r>
            <a:endParaRPr lang="en-US" sz="3600" dirty="0"/>
          </a:p>
        </p:txBody>
      </p:sp>
    </p:spTree>
    <p:extLst>
      <p:ext uri="{BB962C8B-B14F-4D97-AF65-F5344CB8AC3E}">
        <p14:creationId xmlns:p14="http://schemas.microsoft.com/office/powerpoint/2010/main" val="411194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Mark 3:23-27</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186244"/>
            <a:ext cx="11590638" cy="5632311"/>
          </a:xfrm>
          <a:prstGeom prst="rect">
            <a:avLst/>
          </a:prstGeom>
          <a:noFill/>
        </p:spPr>
        <p:txBody>
          <a:bodyPr wrap="square" rtlCol="0">
            <a:spAutoFit/>
          </a:bodyPr>
          <a:lstStyle/>
          <a:p>
            <a:pPr algn="just"/>
            <a:r>
              <a:rPr lang="en-US" sz="3600" i="1" dirty="0"/>
              <a:t>23 And He called them to Himself and began speaking to them in parables, "How can Satan cast out Satan? 24 "If a kingdom is divided against itself, that kingdom cannot stand. 25 If a house is divided against itself, that house will not be able to stand. 26 If Satan has risen up against himself and is divided, he cannot stand, but he is finished! 27 But no one can enter the strong man's house and plunder his property unless he first binds the strong man, and then he will plunder his house." </a:t>
            </a:r>
            <a:endParaRPr lang="en-US" sz="3600" dirty="0"/>
          </a:p>
        </p:txBody>
      </p:sp>
    </p:spTree>
    <p:extLst>
      <p:ext uri="{BB962C8B-B14F-4D97-AF65-F5344CB8AC3E}">
        <p14:creationId xmlns:p14="http://schemas.microsoft.com/office/powerpoint/2010/main" val="3511938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Mark 3:28-30</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186244"/>
            <a:ext cx="11590638" cy="3416320"/>
          </a:xfrm>
          <a:prstGeom prst="rect">
            <a:avLst/>
          </a:prstGeom>
          <a:noFill/>
        </p:spPr>
        <p:txBody>
          <a:bodyPr wrap="square" rtlCol="0">
            <a:spAutoFit/>
          </a:bodyPr>
          <a:lstStyle/>
          <a:p>
            <a:pPr algn="just"/>
            <a:r>
              <a:rPr lang="en-US" sz="3600" i="1" dirty="0"/>
              <a:t>28 "Truly I say to you, all sins shall be forgiven the sons of men, and whatever blasphemies they utter; 29 but whoever blasphemes against the Holy Spirit never has forgiveness, but is guilty of an eternal sin" — 30 because they were saying, "He has an unclean spirit."</a:t>
            </a:r>
            <a:endParaRPr lang="en-US" sz="3600" dirty="0"/>
          </a:p>
        </p:txBody>
      </p:sp>
    </p:spTree>
    <p:extLst>
      <p:ext uri="{BB962C8B-B14F-4D97-AF65-F5344CB8AC3E}">
        <p14:creationId xmlns:p14="http://schemas.microsoft.com/office/powerpoint/2010/main" val="161280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Mark 3:31-35</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186244"/>
            <a:ext cx="11590638" cy="5632311"/>
          </a:xfrm>
          <a:prstGeom prst="rect">
            <a:avLst/>
          </a:prstGeom>
          <a:noFill/>
        </p:spPr>
        <p:txBody>
          <a:bodyPr wrap="square" rtlCol="0">
            <a:spAutoFit/>
          </a:bodyPr>
          <a:lstStyle/>
          <a:p>
            <a:pPr algn="just"/>
            <a:r>
              <a:rPr lang="en-US" sz="3600" i="1" dirty="0"/>
              <a:t>31 Then His mother and His brothers arrived, and standing outside they sent word to Him and called Him. 32 A crowd was sitting around Him, and they said to Him, "Behold, Your mother and Your brothers are outside looking for You." 33 Answering them, He said, "Who are My mother and My brothers?" 34 Looking about at those who were sitting around Him, He said, "Behold My mother and My brothers! 35 "For whoever does the will of God, he is My brother and sister and mother."</a:t>
            </a:r>
            <a:endParaRPr lang="en-US" sz="3600" dirty="0"/>
          </a:p>
        </p:txBody>
      </p:sp>
    </p:spTree>
    <p:extLst>
      <p:ext uri="{BB962C8B-B14F-4D97-AF65-F5344CB8AC3E}">
        <p14:creationId xmlns:p14="http://schemas.microsoft.com/office/powerpoint/2010/main" val="1653560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The Big Idea:</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186244"/>
            <a:ext cx="11590638" cy="2554545"/>
          </a:xfrm>
          <a:prstGeom prst="rect">
            <a:avLst/>
          </a:prstGeom>
          <a:noFill/>
        </p:spPr>
        <p:txBody>
          <a:bodyPr wrap="square" rtlCol="0">
            <a:spAutoFit/>
          </a:bodyPr>
          <a:lstStyle/>
          <a:p>
            <a:pPr algn="just"/>
            <a:r>
              <a:rPr lang="en-US" sz="4000" i="1" dirty="0"/>
              <a:t>Belonging to Christ is a matter of spiritual union not physical heritage; and spiritual union with Christ is revealed by doing the will of God in the likeness or imitation of Jesus.</a:t>
            </a:r>
            <a:r>
              <a:rPr lang="en-US" sz="4000" dirty="0"/>
              <a:t> </a:t>
            </a:r>
          </a:p>
        </p:txBody>
      </p:sp>
    </p:spTree>
    <p:extLst>
      <p:ext uri="{BB962C8B-B14F-4D97-AF65-F5344CB8AC3E}">
        <p14:creationId xmlns:p14="http://schemas.microsoft.com/office/powerpoint/2010/main" val="201634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74837" y="753228"/>
            <a:ext cx="11590638" cy="1080938"/>
          </a:xfrm>
        </p:spPr>
        <p:txBody>
          <a:bodyPr/>
          <a:lstStyle/>
          <a:p>
            <a:pPr marL="857250" indent="-857250">
              <a:buFont typeface="+mj-lt"/>
              <a:buAutoNum type="romanUcPeriod"/>
            </a:pPr>
            <a:r>
              <a:rPr lang="en-US" dirty="0"/>
              <a:t>A moment of tension (31-33)</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530818"/>
            <a:ext cx="11590638" cy="1938992"/>
          </a:xfrm>
          <a:prstGeom prst="rect">
            <a:avLst/>
          </a:prstGeom>
          <a:noFill/>
        </p:spPr>
        <p:txBody>
          <a:bodyPr wrap="square" rtlCol="0">
            <a:spAutoFit/>
          </a:bodyPr>
          <a:lstStyle/>
          <a:p>
            <a:pPr marL="742950" indent="-742950" algn="just">
              <a:buAutoNum type="alphaUcPeriod"/>
            </a:pPr>
            <a:r>
              <a:rPr lang="en-US" sz="4000" dirty="0"/>
              <a:t>The request of the family (31)</a:t>
            </a:r>
          </a:p>
          <a:p>
            <a:pPr marL="742950" indent="-742950" algn="just">
              <a:buAutoNum type="alphaUcPeriod"/>
            </a:pPr>
            <a:r>
              <a:rPr lang="en-US" sz="4000" dirty="0"/>
              <a:t>The reaction of the crowd (32)</a:t>
            </a:r>
          </a:p>
          <a:p>
            <a:pPr marL="742950" indent="-742950" algn="just">
              <a:buAutoNum type="alphaUcPeriod"/>
            </a:pPr>
            <a:r>
              <a:rPr lang="en-US" sz="4000" dirty="0"/>
              <a:t>The response of Jesus (33)</a:t>
            </a:r>
          </a:p>
        </p:txBody>
      </p:sp>
    </p:spTree>
    <p:extLst>
      <p:ext uri="{BB962C8B-B14F-4D97-AF65-F5344CB8AC3E}">
        <p14:creationId xmlns:p14="http://schemas.microsoft.com/office/powerpoint/2010/main" val="143712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10494033" cy="1400530"/>
          </a:xfrm>
        </p:spPr>
        <p:txBody>
          <a:bodyPr/>
          <a:lstStyle/>
          <a:p>
            <a:r>
              <a:rPr lang="en-US" dirty="0"/>
              <a:t>What Jesus is teaching in Mark 3:31-33</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460567"/>
            <a:ext cx="11590638" cy="1200329"/>
          </a:xfrm>
          <a:prstGeom prst="rect">
            <a:avLst/>
          </a:prstGeom>
          <a:noFill/>
        </p:spPr>
        <p:txBody>
          <a:bodyPr wrap="square" rtlCol="0">
            <a:spAutoFit/>
          </a:bodyPr>
          <a:lstStyle/>
          <a:p>
            <a:pPr marL="742950" indent="-742950" algn="just">
              <a:buAutoNum type="arabicPeriod"/>
            </a:pPr>
            <a:r>
              <a:rPr lang="en-US" sz="3600" i="1" dirty="0"/>
              <a:t>Spiritual disciplines are to have priority over earthy matters.</a:t>
            </a:r>
          </a:p>
        </p:txBody>
      </p:sp>
    </p:spTree>
    <p:extLst>
      <p:ext uri="{BB962C8B-B14F-4D97-AF65-F5344CB8AC3E}">
        <p14:creationId xmlns:p14="http://schemas.microsoft.com/office/powerpoint/2010/main" val="356425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John 4:31-34</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186244"/>
            <a:ext cx="11590638" cy="3970318"/>
          </a:xfrm>
          <a:prstGeom prst="rect">
            <a:avLst/>
          </a:prstGeom>
          <a:noFill/>
        </p:spPr>
        <p:txBody>
          <a:bodyPr wrap="square" rtlCol="0">
            <a:spAutoFit/>
          </a:bodyPr>
          <a:lstStyle/>
          <a:p>
            <a:pPr algn="just"/>
            <a:r>
              <a:rPr lang="en-US" sz="3600" i="1" dirty="0"/>
              <a:t>31 Meanwhile the disciples were urging Him, saying, "Rabbi, eat." 32 But He said to them, "I have food to eat that you do not know about." 33 So the disciples were saying to one another, "No one brought Him anything to eat, did he?" 34 Jesus said to them, "My food is to do the will of Him who sent Me and to accomplish His work."</a:t>
            </a:r>
            <a:endParaRPr lang="en-US" sz="3600" dirty="0"/>
          </a:p>
        </p:txBody>
      </p:sp>
    </p:spTree>
    <p:extLst>
      <p:ext uri="{BB962C8B-B14F-4D97-AF65-F5344CB8AC3E}">
        <p14:creationId xmlns:p14="http://schemas.microsoft.com/office/powerpoint/2010/main" val="42938221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256</TotalTime>
  <Words>1113</Words>
  <Application>Microsoft Office PowerPoint</Application>
  <PresentationFormat>Widescreen</PresentationFormat>
  <Paragraphs>55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Ion</vt:lpstr>
      <vt:lpstr>Do You Belong to Jesus?</vt:lpstr>
      <vt:lpstr>Mark 3:20-22</vt:lpstr>
      <vt:lpstr>Mark 3:23-27</vt:lpstr>
      <vt:lpstr>Mark 3:28-30</vt:lpstr>
      <vt:lpstr>Mark 3:31-35</vt:lpstr>
      <vt:lpstr>The Big Idea:</vt:lpstr>
      <vt:lpstr>A moment of tension (31-33)</vt:lpstr>
      <vt:lpstr>What Jesus is teaching in Mark 3:31-33</vt:lpstr>
      <vt:lpstr>John 4:31-34</vt:lpstr>
      <vt:lpstr>Thoughts:</vt:lpstr>
      <vt:lpstr>What Jesus is teaching in Mark 3:31-33</vt:lpstr>
      <vt:lpstr>Matthew 10:34-38</vt:lpstr>
      <vt:lpstr>Luke 14:25-27</vt:lpstr>
      <vt:lpstr>A moment of teaching (33-35)</vt:lpstr>
      <vt:lpstr>John 6:37-40</vt:lpstr>
      <vt:lpstr>A moment of teaching (33-35)</vt:lpstr>
      <vt:lpstr>James 2:18</vt:lpstr>
      <vt:lpstr>The Big Idea:</vt:lpstr>
      <vt:lpstr>Do You Belong to 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Respond to Jesus?</dc:title>
  <dc:creator>Ed Godfrey</dc:creator>
  <cp:lastModifiedBy>Ed Godfrey</cp:lastModifiedBy>
  <cp:revision>30</cp:revision>
  <dcterms:created xsi:type="dcterms:W3CDTF">2018-07-19T20:40:08Z</dcterms:created>
  <dcterms:modified xsi:type="dcterms:W3CDTF">2018-09-15T20:42:05Z</dcterms:modified>
</cp:coreProperties>
</file>