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326" r:id="rId5"/>
    <p:sldId id="277" r:id="rId6"/>
    <p:sldId id="327" r:id="rId7"/>
    <p:sldId id="332" r:id="rId8"/>
    <p:sldId id="333" r:id="rId9"/>
    <p:sldId id="334" r:id="rId10"/>
    <p:sldId id="335" r:id="rId11"/>
    <p:sldId id="336" r:id="rId12"/>
    <p:sldId id="337" r:id="rId13"/>
    <p:sldId id="338" r:id="rId14"/>
    <p:sldId id="339" r:id="rId15"/>
    <p:sldId id="340" r:id="rId16"/>
    <p:sldId id="341" r:id="rId17"/>
    <p:sldId id="34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8/25/2018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8/25/2018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8/25/2018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8/25/2018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ffiti on a wall&#10;&#10;Description generated with high confidence">
            <a:extLst>
              <a:ext uri="{FF2B5EF4-FFF2-40B4-BE49-F238E27FC236}">
                <a16:creationId xmlns:a16="http://schemas.microsoft.com/office/drawing/2014/main" id="{F831387E-ADA0-4255-89AD-965AC6C40B86}"/>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3893079" y="6074559"/>
            <a:ext cx="8144134" cy="523949"/>
          </a:xfrm>
        </p:spPr>
        <p:txBody>
          <a:bodyPr>
            <a:normAutofit fontScale="92500" lnSpcReduction="10000"/>
          </a:bodyPr>
          <a:lstStyle/>
          <a:p>
            <a:r>
              <a:rPr lang="en-US" sz="3600" dirty="0">
                <a:solidFill>
                  <a:schemeClr val="bg1">
                    <a:lumMod val="85000"/>
                    <a:lumOff val="15000"/>
                  </a:schemeClr>
                </a:solidFill>
              </a:rPr>
              <a:t>Mark 3:20-30</a:t>
            </a:r>
          </a:p>
        </p:txBody>
      </p:sp>
    </p:spTree>
    <p:extLst>
      <p:ext uri="{BB962C8B-B14F-4D97-AF65-F5344CB8AC3E}">
        <p14:creationId xmlns:p14="http://schemas.microsoft.com/office/powerpoint/2010/main" val="36660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R. Kent Hughes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dirty="0"/>
              <a:t>“</a:t>
            </a:r>
            <a:r>
              <a:rPr lang="en-US" sz="3600" i="1" dirty="0"/>
              <a:t>Very simply [the blasphemy of the Spirit] is the ongoing, continual rejection of the witness of the Holy Spirit to the Divinity and Saviorhood of Christ. It is the perversion in the heart which chooses to call light darkness and darkness light. It is continuing rejection of the witness of the Holy Spirit, whether that witness be a quiet witness in the conscience, the rational witness of the Word, or even miracles and wonders.”</a:t>
            </a:r>
            <a:r>
              <a:rPr lang="en-US" sz="3600" dirty="0"/>
              <a:t> </a:t>
            </a:r>
          </a:p>
        </p:txBody>
      </p:sp>
    </p:spTree>
    <p:extLst>
      <p:ext uri="{BB962C8B-B14F-4D97-AF65-F5344CB8AC3E}">
        <p14:creationId xmlns:p14="http://schemas.microsoft.com/office/powerpoint/2010/main" val="54704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9613861" cy="1080938"/>
          </a:xfrm>
        </p:spPr>
        <p:txBody>
          <a:bodyPr/>
          <a:lstStyle/>
          <a:p>
            <a:r>
              <a:rPr lang="en-US" dirty="0"/>
              <a:t>III. The committing of the unpardonable sin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3416320"/>
          </a:xfrm>
          <a:prstGeom prst="rect">
            <a:avLst/>
          </a:prstGeom>
          <a:noFill/>
        </p:spPr>
        <p:txBody>
          <a:bodyPr wrap="square" rtlCol="0">
            <a:spAutoFit/>
          </a:bodyPr>
          <a:lstStyle/>
          <a:p>
            <a:pPr marL="285750" lvl="0" indent="-285750" algn="just">
              <a:buFont typeface="Wingdings" panose="05000000000000000000" pitchFamily="2" charset="2"/>
              <a:buChar char="§"/>
            </a:pPr>
            <a:r>
              <a:rPr lang="en-US" sz="3600" dirty="0"/>
              <a:t>Reflects an ever hardening and intentional insulating of the heart from the truth.</a:t>
            </a:r>
          </a:p>
          <a:p>
            <a:pPr marL="285750" lvl="0" indent="-285750" algn="just">
              <a:buFont typeface="Wingdings" panose="05000000000000000000" pitchFamily="2" charset="2"/>
              <a:buChar char="§"/>
            </a:pPr>
            <a:r>
              <a:rPr lang="en-US" sz="3600" dirty="0"/>
              <a:t>Crossing a line</a:t>
            </a:r>
          </a:p>
          <a:p>
            <a:pPr marL="285750" lvl="0" indent="-285750" algn="just">
              <a:buFont typeface="Wingdings" panose="05000000000000000000" pitchFamily="2" charset="2"/>
              <a:buChar char="§"/>
            </a:pPr>
            <a:r>
              <a:rPr lang="en-US" sz="3600" dirty="0"/>
              <a:t>Saying (in spite of the evidence) that Christ is NOT good; but rather He is vile; contemptible; evil – while “knowing” that Christ is not such wicked things.</a:t>
            </a:r>
          </a:p>
        </p:txBody>
      </p:sp>
    </p:spTree>
    <p:extLst>
      <p:ext uri="{BB962C8B-B14F-4D97-AF65-F5344CB8AC3E}">
        <p14:creationId xmlns:p14="http://schemas.microsoft.com/office/powerpoint/2010/main" val="8570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3500"/>
                            </p:stCondLst>
                            <p:childTnLst>
                              <p:par>
                                <p:cTn id="9" presetID="10" presetClass="entr" presetSubtype="0" fill="hold" nodeType="after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7000"/>
                            </p:stCondLst>
                            <p:childTnLst>
                              <p:par>
                                <p:cTn id="13" presetID="10" presetClass="entr" presetSubtype="0" fill="hold" nodeType="after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Hebrews 2:3-4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416320"/>
          </a:xfrm>
          <a:prstGeom prst="rect">
            <a:avLst/>
          </a:prstGeom>
          <a:noFill/>
        </p:spPr>
        <p:txBody>
          <a:bodyPr wrap="square" rtlCol="0">
            <a:spAutoFit/>
          </a:bodyPr>
          <a:lstStyle/>
          <a:p>
            <a:pPr algn="just"/>
            <a:r>
              <a:rPr lang="en-US" sz="3600" i="1" dirty="0"/>
              <a:t>3 how will we escape if we neglect so great a salvation? After it was at the first spoken through the Lord, it was confirmed to us by those who heard, 4 God also testifying with them, both by signs and wonders and by various miracles and by gifts of the Holy Spirit according to His own will. </a:t>
            </a:r>
            <a:endParaRPr lang="en-US" sz="3600" dirty="0"/>
          </a:p>
        </p:txBody>
      </p:sp>
    </p:spTree>
    <p:extLst>
      <p:ext uri="{BB962C8B-B14F-4D97-AF65-F5344CB8AC3E}">
        <p14:creationId xmlns:p14="http://schemas.microsoft.com/office/powerpoint/2010/main" val="301122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Hebrews 6:4-6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i="1" dirty="0"/>
              <a:t>4 For in the case of those who have once been enlightened and have tasted of the heavenly gift and have been made partakers of the Holy Spirit, 5 and have tasted the good word of God and the powers of the age to come, 6 and then have fallen away, it is impossible to renew them again to repentance, since they again crucify to themselves the Son of God and put Him to open shame.</a:t>
            </a:r>
            <a:r>
              <a:rPr lang="en-US" sz="3600" dirty="0"/>
              <a:t> </a:t>
            </a:r>
          </a:p>
        </p:txBody>
      </p:sp>
    </p:spTree>
    <p:extLst>
      <p:ext uri="{BB962C8B-B14F-4D97-AF65-F5344CB8AC3E}">
        <p14:creationId xmlns:p14="http://schemas.microsoft.com/office/powerpoint/2010/main" val="3460403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Hebrews 10:26-29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14938"/>
            <a:ext cx="11590638" cy="5016758"/>
          </a:xfrm>
          <a:prstGeom prst="rect">
            <a:avLst/>
          </a:prstGeom>
          <a:noFill/>
        </p:spPr>
        <p:txBody>
          <a:bodyPr wrap="square" rtlCol="0">
            <a:spAutoFit/>
          </a:bodyPr>
          <a:lstStyle/>
          <a:p>
            <a:pPr algn="just"/>
            <a:r>
              <a:rPr lang="en-US" sz="3200" i="1" dirty="0"/>
              <a:t>26 For if we go on sinning willfully after receiving the knowledge of the truth, there no longer remains a sacrifice for sins, 27 but a terrifying expectation of judgment and THE FURY OF A FIRE WHICH WILL CONSUME THE ADVERSARIES. 28 Anyone who has set aside the Law of Moses dies without mercy on the testimony of two or three witnesses. 29 How much severer punishment do you think he will deserve who has trampled under foot the Son of God, and has regarded as unclean the blood of the covenant by which he was sanctified, and has insulted the Spirit of grace? </a:t>
            </a:r>
            <a:endParaRPr lang="en-US" sz="3200" dirty="0"/>
          </a:p>
        </p:txBody>
      </p:sp>
    </p:spTree>
    <p:extLst>
      <p:ext uri="{BB962C8B-B14F-4D97-AF65-F5344CB8AC3E}">
        <p14:creationId xmlns:p14="http://schemas.microsoft.com/office/powerpoint/2010/main" val="2964784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1 Timothy 1:12-14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i="1" dirty="0"/>
              <a:t>“12 I thank Christ Jesus our Lord, who has strengthened me, because He considered me faithful, putting me into service, 13 even though I was formerly a blasphemer and a persecutor and a violent aggressor. Yet I was shown mercy because I acted ignorantly in unbelief; 14 and the grace of our Lord was more than abundant, with the faith and love which are found in Christ Jesus.”</a:t>
            </a:r>
            <a:endParaRPr lang="en-US" sz="3600" dirty="0"/>
          </a:p>
        </p:txBody>
      </p:sp>
    </p:spTree>
    <p:extLst>
      <p:ext uri="{BB962C8B-B14F-4D97-AF65-F5344CB8AC3E}">
        <p14:creationId xmlns:p14="http://schemas.microsoft.com/office/powerpoint/2010/main" val="2889257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9613861" cy="1080938"/>
          </a:xfrm>
        </p:spPr>
        <p:txBody>
          <a:bodyPr/>
          <a:lstStyle/>
          <a:p>
            <a:r>
              <a:rPr lang="en-US" dirty="0"/>
              <a:t>IV. The consideration of the unpardonable sin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4524315"/>
          </a:xfrm>
          <a:prstGeom prst="rect">
            <a:avLst/>
          </a:prstGeom>
          <a:noFill/>
        </p:spPr>
        <p:txBody>
          <a:bodyPr wrap="square" rtlCol="0">
            <a:spAutoFit/>
          </a:bodyPr>
          <a:lstStyle/>
          <a:p>
            <a:pPr marL="285750" lvl="0" indent="-285750" algn="just">
              <a:buFont typeface="Wingdings" panose="05000000000000000000" pitchFamily="2" charset="2"/>
              <a:buChar char="§"/>
            </a:pPr>
            <a:r>
              <a:rPr lang="en-US" sz="3200" dirty="0"/>
              <a:t>No true Christian can commit the unpardonable sin being indwelt by the Holy Spirit.</a:t>
            </a:r>
          </a:p>
          <a:p>
            <a:pPr marL="285750" lvl="0" indent="-285750" algn="just">
              <a:buFont typeface="Wingdings" panose="05000000000000000000" pitchFamily="2" charset="2"/>
              <a:buChar char="§"/>
            </a:pPr>
            <a:r>
              <a:rPr lang="en-US" sz="3200" dirty="0"/>
              <a:t>No atheist (not believing in God who performs supernatural feats) can commit the unpardonable sin</a:t>
            </a:r>
          </a:p>
          <a:p>
            <a:pPr marL="285750" lvl="0" indent="-285750" algn="just">
              <a:buFont typeface="Wingdings" panose="05000000000000000000" pitchFamily="2" charset="2"/>
              <a:buChar char="§"/>
            </a:pPr>
            <a:r>
              <a:rPr lang="en-US" sz="3200" dirty="0"/>
              <a:t>Only people who “claim” to believe in God and miracles but who are not saved could possibly commit this sin.</a:t>
            </a:r>
          </a:p>
          <a:p>
            <a:pPr marL="285750" lvl="0" indent="-285750" algn="just">
              <a:buFont typeface="Wingdings" panose="05000000000000000000" pitchFamily="2" charset="2"/>
              <a:buChar char="§"/>
            </a:pPr>
            <a:r>
              <a:rPr lang="en-US" sz="3200" dirty="0"/>
              <a:t>While possible to commit this sin; it is far less likely since no one today has seen Christ or His apostles perform signs and wonders to confirm their testimony.</a:t>
            </a:r>
            <a:endParaRPr lang="en-US" sz="3600" dirty="0"/>
          </a:p>
        </p:txBody>
      </p:sp>
    </p:spTree>
    <p:extLst>
      <p:ext uri="{BB962C8B-B14F-4D97-AF65-F5344CB8AC3E}">
        <p14:creationId xmlns:p14="http://schemas.microsoft.com/office/powerpoint/2010/main" val="108813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3500"/>
                            </p:stCondLst>
                            <p:childTnLst>
                              <p:par>
                                <p:cTn id="9" presetID="10" presetClass="entr" presetSubtype="0" fill="hold" nodeType="afterEffect">
                                  <p:stCondLst>
                                    <p:cond delay="2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8500"/>
                            </p:stCondLst>
                            <p:childTnLst>
                              <p:par>
                                <p:cTn id="13" presetID="10" presetClass="entr" presetSubtype="0" fill="hold" nodeType="afterEffect">
                                  <p:stCondLst>
                                    <p:cond delay="2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13500"/>
                            </p:stCondLst>
                            <p:childTnLst>
                              <p:par>
                                <p:cTn id="17" presetID="10" presetClass="entr" presetSubtype="0" fill="hold" nodeType="afterEffect">
                                  <p:stCondLst>
                                    <p:cond delay="2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ffiti on a wall&#10;&#10;Description generated with high confidence">
            <a:extLst>
              <a:ext uri="{FF2B5EF4-FFF2-40B4-BE49-F238E27FC236}">
                <a16:creationId xmlns:a16="http://schemas.microsoft.com/office/drawing/2014/main" id="{F831387E-ADA0-4255-89AD-965AC6C40B86}"/>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3893079" y="6074559"/>
            <a:ext cx="8144134" cy="523949"/>
          </a:xfrm>
        </p:spPr>
        <p:txBody>
          <a:bodyPr>
            <a:normAutofit fontScale="92500" lnSpcReduction="10000"/>
          </a:bodyPr>
          <a:lstStyle/>
          <a:p>
            <a:r>
              <a:rPr lang="en-US" sz="3600" dirty="0">
                <a:solidFill>
                  <a:schemeClr val="bg1">
                    <a:lumMod val="85000"/>
                    <a:lumOff val="15000"/>
                  </a:schemeClr>
                </a:solidFill>
              </a:rPr>
              <a:t>Mark 3:20-30</a:t>
            </a:r>
          </a:p>
        </p:txBody>
      </p:sp>
    </p:spTree>
    <p:extLst>
      <p:ext uri="{BB962C8B-B14F-4D97-AF65-F5344CB8AC3E}">
        <p14:creationId xmlns:p14="http://schemas.microsoft.com/office/powerpoint/2010/main" val="429434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3:20-22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539430"/>
          </a:xfrm>
          <a:prstGeom prst="rect">
            <a:avLst/>
          </a:prstGeom>
          <a:noFill/>
        </p:spPr>
        <p:txBody>
          <a:bodyPr wrap="square" rtlCol="0">
            <a:spAutoFit/>
          </a:bodyPr>
          <a:lstStyle/>
          <a:p>
            <a:pPr algn="just"/>
            <a:r>
              <a:rPr lang="en-US" sz="3200" i="1" dirty="0"/>
              <a:t>20 And He came home, and the crowd gathered again, to such an extent that they could not even eat a meal. 21 When His own people heard of this, they went out to take custody of Him; for they were saying, "He has lost His senses." 22 The scribes who came down from Jerusalem were saying, "He is possessed by </a:t>
            </a:r>
            <a:r>
              <a:rPr lang="en-US" sz="3200" i="1" dirty="0" err="1"/>
              <a:t>Beelzebul</a:t>
            </a:r>
            <a:r>
              <a:rPr lang="en-US" sz="3200" i="1" dirty="0"/>
              <a:t>," and "He casts out the demons by the ruler of the demons."</a:t>
            </a:r>
            <a:endParaRPr lang="en-US" sz="32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3:23-27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200" i="1" dirty="0"/>
              <a:t>23 And He called them to Himself and began speaking to them in parables, "How can Satan cast out Satan? 24 "If a kingdom is divided against itself, that kingdom cannot stand. 25 If a house is divided against itself, that house will not be able to stand. 26 If Satan has risen up against himself and is divided, he cannot stand, but he is finished! 27 But no one can enter the strong man's house and plunder his property unless he first binds the strong man, and then he will plunder his house." </a:t>
            </a:r>
            <a:endParaRPr lang="en-US" sz="3200" dirty="0"/>
          </a:p>
        </p:txBody>
      </p:sp>
    </p:spTree>
    <p:extLst>
      <p:ext uri="{BB962C8B-B14F-4D97-AF65-F5344CB8AC3E}">
        <p14:creationId xmlns:p14="http://schemas.microsoft.com/office/powerpoint/2010/main" val="415106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3:28-30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554545"/>
          </a:xfrm>
          <a:prstGeom prst="rect">
            <a:avLst/>
          </a:prstGeom>
          <a:noFill/>
        </p:spPr>
        <p:txBody>
          <a:bodyPr wrap="square" rtlCol="0">
            <a:spAutoFit/>
          </a:bodyPr>
          <a:lstStyle/>
          <a:p>
            <a:pPr algn="just"/>
            <a:r>
              <a:rPr lang="en-US" sz="3200" i="1" dirty="0"/>
              <a:t>28 "Truly I say to you, all sins shall be forgiven the sons of men, and whatever blasphemies they utter; 29 but whoever blasphemes against the Holy Spirit never has forgiveness, but is guilty of an eternal sin" — 30 because they were saying, "He has an unclean spirit."</a:t>
            </a:r>
            <a:endParaRPr lang="en-US" sz="3200" dirty="0"/>
          </a:p>
        </p:txBody>
      </p:sp>
    </p:spTree>
    <p:extLst>
      <p:ext uri="{BB962C8B-B14F-4D97-AF65-F5344CB8AC3E}">
        <p14:creationId xmlns:p14="http://schemas.microsoft.com/office/powerpoint/2010/main" val="321290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Calvin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4524315"/>
          </a:xfrm>
          <a:prstGeom prst="rect">
            <a:avLst/>
          </a:prstGeom>
          <a:noFill/>
        </p:spPr>
        <p:txBody>
          <a:bodyPr wrap="square" rtlCol="0">
            <a:spAutoFit/>
          </a:bodyPr>
          <a:lstStyle/>
          <a:p>
            <a:pPr algn="just"/>
            <a:r>
              <a:rPr lang="en-US" sz="3600" i="1" dirty="0"/>
              <a:t>“It is excessively foolish to argue that God will be cruel if he never pardon a sin, since the horror at it ought to have such an effect on all of us, as to make our hair stand on our head… Those who reason in that manner do not sufficiently consider what a monstrous crime it is, not only to profane intentionally the sacred name of God, but to spit in his face when he shines evidently before us.</a:t>
            </a:r>
            <a:endParaRPr lang="en-US" sz="3600" dirty="0"/>
          </a:p>
        </p:txBody>
      </p:sp>
    </p:spTree>
    <p:extLst>
      <p:ext uri="{BB962C8B-B14F-4D97-AF65-F5344CB8AC3E}">
        <p14:creationId xmlns:p14="http://schemas.microsoft.com/office/powerpoint/2010/main" val="349739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9613861" cy="1080938"/>
          </a:xfrm>
        </p:spPr>
        <p:txBody>
          <a:bodyPr/>
          <a:lstStyle/>
          <a:p>
            <a:r>
              <a:rPr lang="en-US" dirty="0"/>
              <a:t>I. The context of the unpardonable sin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3785652"/>
          </a:xfrm>
          <a:prstGeom prst="rect">
            <a:avLst/>
          </a:prstGeom>
          <a:noFill/>
        </p:spPr>
        <p:txBody>
          <a:bodyPr wrap="square" rtlCol="0">
            <a:spAutoFit/>
          </a:bodyPr>
          <a:lstStyle/>
          <a:p>
            <a:pPr marL="571500" indent="-571500" algn="just">
              <a:buFont typeface="Wingdings" panose="05000000000000000000" pitchFamily="2" charset="2"/>
              <a:buChar char="§"/>
            </a:pPr>
            <a:r>
              <a:rPr lang="en-US" sz="4000" i="1" dirty="0"/>
              <a:t>A time of tension and hostility toward Jesus and His ministry</a:t>
            </a:r>
          </a:p>
          <a:p>
            <a:pPr marL="571500" indent="-571500" algn="just">
              <a:buFont typeface="Wingdings" panose="05000000000000000000" pitchFamily="2" charset="2"/>
              <a:buChar char="§"/>
            </a:pPr>
            <a:r>
              <a:rPr lang="en-US" sz="4000" i="1" dirty="0"/>
              <a:t>The corruption of Judaism</a:t>
            </a:r>
          </a:p>
          <a:p>
            <a:pPr marL="571500" indent="-571500" algn="just">
              <a:buFont typeface="Wingdings" panose="05000000000000000000" pitchFamily="2" charset="2"/>
              <a:buChar char="§"/>
            </a:pPr>
            <a:r>
              <a:rPr lang="en-US" sz="4000" i="1" dirty="0"/>
              <a:t>Jesus challenges the religious leaders logic and motivation.</a:t>
            </a:r>
          </a:p>
          <a:p>
            <a:pPr marL="571500" indent="-571500" algn="just">
              <a:buFont typeface="Wingdings" panose="05000000000000000000" pitchFamily="2" charset="2"/>
              <a:buChar char="§"/>
            </a:pPr>
            <a:endParaRPr lang="en-US" sz="4000" i="1"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9613861" cy="1080938"/>
          </a:xfrm>
        </p:spPr>
        <p:txBody>
          <a:bodyPr/>
          <a:lstStyle/>
          <a:p>
            <a:r>
              <a:rPr lang="en-US" dirty="0"/>
              <a:t>II. The content of the unpardonable sin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4585871"/>
          </a:xfrm>
          <a:prstGeom prst="rect">
            <a:avLst/>
          </a:prstGeom>
          <a:noFill/>
        </p:spPr>
        <p:txBody>
          <a:bodyPr wrap="square" rtlCol="0">
            <a:spAutoFit/>
          </a:bodyPr>
          <a:lstStyle/>
          <a:p>
            <a:pPr algn="just"/>
            <a:r>
              <a:rPr lang="en-US" sz="4000" i="1" dirty="0"/>
              <a:t>What “blasphemy of the Holy Spirit” is not:</a:t>
            </a:r>
          </a:p>
          <a:p>
            <a:pPr marL="285750" lvl="0" indent="-285750">
              <a:buFont typeface="Wingdings" panose="05000000000000000000" pitchFamily="2" charset="2"/>
              <a:buChar char="§"/>
            </a:pPr>
            <a:r>
              <a:rPr lang="en-US" sz="2800" dirty="0"/>
              <a:t>It is not doubting the truth of the gospel; </a:t>
            </a:r>
          </a:p>
          <a:p>
            <a:pPr marL="285750" lvl="0" indent="-285750">
              <a:buFont typeface="Wingdings" panose="05000000000000000000" pitchFamily="2" charset="2"/>
              <a:buChar char="§"/>
            </a:pPr>
            <a:r>
              <a:rPr lang="en-US" sz="2800" dirty="0"/>
              <a:t>It is not - not believing in Jesus.</a:t>
            </a:r>
          </a:p>
          <a:p>
            <a:pPr marL="285750" lvl="0" indent="-285750">
              <a:buFont typeface="Wingdings" panose="05000000000000000000" pitchFamily="2" charset="2"/>
              <a:buChar char="§"/>
            </a:pPr>
            <a:r>
              <a:rPr lang="en-US" sz="2800" dirty="0"/>
              <a:t>It is not asking difficult questions about faith or Scripture</a:t>
            </a:r>
          </a:p>
          <a:p>
            <a:pPr marL="285750" lvl="0" indent="-285750">
              <a:buFont typeface="Wingdings" panose="05000000000000000000" pitchFamily="2" charset="2"/>
              <a:buChar char="§"/>
            </a:pPr>
            <a:r>
              <a:rPr lang="en-US" sz="2800" dirty="0"/>
              <a:t>It is not accidentally or even purposely thinking or saying something against the Holy Spirit, as if you can blaspheme the Father or Jesus, but the Holy Spirit is more sensitive to such things so that if you say something against Him, He will never forgive you. </a:t>
            </a:r>
          </a:p>
          <a:p>
            <a:pPr marL="285750" indent="-285750">
              <a:buFont typeface="Wingdings" panose="05000000000000000000" pitchFamily="2" charset="2"/>
              <a:buChar char="§"/>
            </a:pPr>
            <a:r>
              <a:rPr lang="en-US" sz="2800" dirty="0"/>
              <a:t>It is not getting it wrong when seeking to discern if something is or is not the work of the Spirit. </a:t>
            </a:r>
            <a:endParaRPr lang="en-US" sz="2800" i="1" dirty="0"/>
          </a:p>
        </p:txBody>
      </p:sp>
    </p:spTree>
    <p:extLst>
      <p:ext uri="{BB962C8B-B14F-4D97-AF65-F5344CB8AC3E}">
        <p14:creationId xmlns:p14="http://schemas.microsoft.com/office/powerpoint/2010/main" val="357225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250"/>
                            </p:stCondLst>
                            <p:childTnLst>
                              <p:par>
                                <p:cTn id="13" presetID="10" presetClass="entr" presetSubtype="0" fill="hold" nodeType="after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750"/>
                            </p:stCondLst>
                            <p:childTnLst>
                              <p:par>
                                <p:cTn id="17" presetID="10" presetClass="entr" presetSubtype="0" fill="hold" nodeType="afterEffect">
                                  <p:stCondLst>
                                    <p:cond delay="1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250"/>
                            </p:stCondLst>
                            <p:childTnLst>
                              <p:par>
                                <p:cTn id="21" presetID="10" presetClass="entr" presetSubtype="0" fill="hold" nodeType="afterEffect">
                                  <p:stCondLst>
                                    <p:cond delay="1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750"/>
                            </p:stCondLst>
                            <p:childTnLst>
                              <p:par>
                                <p:cTn id="25" presetID="10" presetClass="entr" presetSubtype="0" fill="hold" nodeType="afterEffect">
                                  <p:stCondLst>
                                    <p:cond delay="12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Blasphemy of the Holy Spirit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170099"/>
          </a:xfrm>
          <a:prstGeom prst="rect">
            <a:avLst/>
          </a:prstGeom>
          <a:noFill/>
        </p:spPr>
        <p:txBody>
          <a:bodyPr wrap="square" rtlCol="0">
            <a:spAutoFit/>
          </a:bodyPr>
          <a:lstStyle/>
          <a:p>
            <a:pPr algn="just"/>
            <a:r>
              <a:rPr lang="en-US" sz="4000" i="1" dirty="0"/>
              <a:t>the resolute and constant determination to attribute the work of the Holy Spirit, all of which points to Christ, to Satan - against all evidence, all knowledge of truth, and even against one’s own conscience.</a:t>
            </a:r>
            <a:r>
              <a:rPr lang="en-US" sz="4000" dirty="0"/>
              <a:t> </a:t>
            </a:r>
          </a:p>
        </p:txBody>
      </p:sp>
    </p:spTree>
    <p:extLst>
      <p:ext uri="{BB962C8B-B14F-4D97-AF65-F5344CB8AC3E}">
        <p14:creationId xmlns:p14="http://schemas.microsoft.com/office/powerpoint/2010/main" val="285739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The religious leaders “know” the truth…</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539430"/>
          </a:xfrm>
          <a:prstGeom prst="rect">
            <a:avLst/>
          </a:prstGeom>
          <a:noFill/>
        </p:spPr>
        <p:txBody>
          <a:bodyPr wrap="square" rtlCol="0">
            <a:spAutoFit/>
          </a:bodyPr>
          <a:lstStyle/>
          <a:p>
            <a:pPr algn="just"/>
            <a:r>
              <a:rPr lang="en-US" sz="3200" i="1" dirty="0"/>
              <a:t>“Rabbi, we know that You have come from God as a teacher; for no one can do these signs that You do unless God is with him.” (John 3:2)</a:t>
            </a:r>
          </a:p>
          <a:p>
            <a:pPr algn="just"/>
            <a:endParaRPr lang="en-US" sz="3200" i="1" dirty="0"/>
          </a:p>
          <a:p>
            <a:pPr algn="just"/>
            <a:r>
              <a:rPr lang="en-US" sz="3200" i="1" dirty="0"/>
              <a:t>“Teacher, we know that You are truthful and teach the way of God in truth, and defer to no one; for You are not partial to any”</a:t>
            </a:r>
            <a:r>
              <a:rPr lang="en-US" sz="3200" dirty="0"/>
              <a:t> (Matthew 22:16)</a:t>
            </a:r>
          </a:p>
        </p:txBody>
      </p:sp>
    </p:spTree>
    <p:extLst>
      <p:ext uri="{BB962C8B-B14F-4D97-AF65-F5344CB8AC3E}">
        <p14:creationId xmlns:p14="http://schemas.microsoft.com/office/powerpoint/2010/main" val="245427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4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224</TotalTime>
  <Words>1212</Words>
  <Application>Microsoft Office PowerPoint</Application>
  <PresentationFormat>Widescreen</PresentationFormat>
  <Paragraphs>46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vt:lpstr>
      <vt:lpstr>Berlin</vt:lpstr>
      <vt:lpstr>PowerPoint Presentation</vt:lpstr>
      <vt:lpstr>Mark 3:20-22</vt:lpstr>
      <vt:lpstr>Mark 3:23-27</vt:lpstr>
      <vt:lpstr>Mark 3:28-30</vt:lpstr>
      <vt:lpstr>John Calvin</vt:lpstr>
      <vt:lpstr>I. The context of the unpardonable sin</vt:lpstr>
      <vt:lpstr>II. The content of the unpardonable sin</vt:lpstr>
      <vt:lpstr>Blasphemy of the Holy Spirit</vt:lpstr>
      <vt:lpstr>The religious leaders “know” the truth…</vt:lpstr>
      <vt:lpstr>R. Kent Hughes</vt:lpstr>
      <vt:lpstr>III. The committing of the unpardonable sin</vt:lpstr>
      <vt:lpstr>Hebrews 2:3-4</vt:lpstr>
      <vt:lpstr>Hebrews 6:4-6</vt:lpstr>
      <vt:lpstr>Hebrews 10:26-29</vt:lpstr>
      <vt:lpstr>1 Timothy 1:12-14</vt:lpstr>
      <vt:lpstr>IV. The consideration of the unpardonable sin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26</cp:revision>
  <dcterms:created xsi:type="dcterms:W3CDTF">2018-07-19T20:40:08Z</dcterms:created>
  <dcterms:modified xsi:type="dcterms:W3CDTF">2018-08-25T20:40:00Z</dcterms:modified>
</cp:coreProperties>
</file>