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326" r:id="rId5"/>
    <p:sldId id="277" r:id="rId6"/>
    <p:sldId id="327" r:id="rId7"/>
    <p:sldId id="262" r:id="rId8"/>
    <p:sldId id="328" r:id="rId9"/>
    <p:sldId id="329" r:id="rId10"/>
    <p:sldId id="330" r:id="rId11"/>
    <p:sldId id="278" r:id="rId12"/>
    <p:sldId id="331" r:id="rId13"/>
    <p:sldId id="32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8/18/2018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8/18/2018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8/18/2018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 Misunderstood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3:20-30</a:t>
            </a:r>
          </a:p>
        </p:txBody>
      </p:sp>
    </p:spTree>
    <p:extLst>
      <p:ext uri="{BB962C8B-B14F-4D97-AF65-F5344CB8AC3E}">
        <p14:creationId xmlns:p14="http://schemas.microsoft.com/office/powerpoint/2010/main" val="36660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normAutofit/>
          </a:bodyPr>
          <a:lstStyle/>
          <a:p>
            <a:pPr marL="857250" indent="-857250">
              <a:buFont typeface="+mj-lt"/>
              <a:buAutoNum type="romanUcPeriod" startAt="2"/>
            </a:pPr>
            <a:r>
              <a:rPr lang="en-US" dirty="0"/>
              <a:t>If we follow Christ, others will question our fidelity to God </a:t>
            </a:r>
            <a:r>
              <a:rPr lang="en-US" baseline="30000" dirty="0"/>
              <a:t>(3:22-30)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970318"/>
          </a:xfrm>
          <a:prstGeom prst="rect">
            <a:avLst/>
          </a:prstGeom>
          <a:noFill/>
        </p:spPr>
        <p:txBody>
          <a:bodyPr wrap="square" rtlCol="0">
            <a:spAutoFit/>
          </a:bodyPr>
          <a:lstStyle/>
          <a:p>
            <a:pPr marL="514350" indent="-514350" algn="just">
              <a:buAutoNum type="alphaUcPeriod"/>
            </a:pPr>
            <a:r>
              <a:rPr lang="en-US" sz="2800" b="1" dirty="0"/>
              <a:t>The charge (22)</a:t>
            </a:r>
          </a:p>
          <a:p>
            <a:pPr algn="just"/>
            <a:r>
              <a:rPr lang="en-US" sz="2800" b="1" dirty="0"/>
              <a:t>	</a:t>
            </a:r>
            <a:r>
              <a:rPr lang="en-US" sz="2800" i="1" dirty="0"/>
              <a:t>“He is a demon!”</a:t>
            </a:r>
            <a:endParaRPr lang="en-US" sz="2800" b="1" dirty="0"/>
          </a:p>
          <a:p>
            <a:pPr marL="514350" indent="-514350" algn="just">
              <a:buFont typeface="+mj-lt"/>
              <a:buAutoNum type="alphaUcPeriod" startAt="2"/>
            </a:pPr>
            <a:r>
              <a:rPr lang="en-US" sz="2800" b="1" dirty="0"/>
              <a:t>The counter (23-27)</a:t>
            </a:r>
          </a:p>
          <a:p>
            <a:pPr marL="971550" lvl="1" indent="-514350" algn="just">
              <a:buFont typeface="+mj-lt"/>
              <a:buAutoNum type="arabicPeriod"/>
            </a:pPr>
            <a:r>
              <a:rPr lang="en-US" sz="2800" i="1" dirty="0"/>
              <a:t>A kingdom divided (24)</a:t>
            </a:r>
          </a:p>
          <a:p>
            <a:pPr marL="971550" lvl="1" indent="-514350" algn="just">
              <a:buFont typeface="+mj-lt"/>
              <a:buAutoNum type="arabicPeriod"/>
            </a:pPr>
            <a:r>
              <a:rPr lang="en-US" sz="2800" i="1" dirty="0"/>
              <a:t>A house divided (25)</a:t>
            </a:r>
          </a:p>
          <a:p>
            <a:pPr marL="971550" lvl="1" indent="-514350" algn="just">
              <a:buFont typeface="+mj-lt"/>
              <a:buAutoNum type="arabicPeriod"/>
            </a:pPr>
            <a:r>
              <a:rPr lang="en-US" sz="2800" i="1" dirty="0"/>
              <a:t>An enemy divided (26-27)</a:t>
            </a:r>
          </a:p>
          <a:p>
            <a:pPr algn="just"/>
            <a:r>
              <a:rPr lang="en-US" sz="2800" b="1" dirty="0"/>
              <a:t>C. A caution (28-30)</a:t>
            </a:r>
          </a:p>
          <a:p>
            <a:pPr marL="971550" lvl="1" indent="-514350" algn="just">
              <a:buFont typeface="+mj-lt"/>
              <a:buAutoNum type="arabicPeriod"/>
            </a:pPr>
            <a:r>
              <a:rPr lang="en-US" sz="2800" i="1" dirty="0"/>
              <a:t>Pardonable sins (28)</a:t>
            </a:r>
          </a:p>
          <a:p>
            <a:pPr marL="971550" lvl="1" indent="-514350" algn="just">
              <a:buFont typeface="+mj-lt"/>
              <a:buAutoNum type="arabicPeriod"/>
            </a:pPr>
            <a:r>
              <a:rPr lang="en-US" sz="2800" i="1" dirty="0"/>
              <a:t>An unpardonable sin (29)	</a:t>
            </a:r>
          </a:p>
        </p:txBody>
      </p:sp>
    </p:spTree>
    <p:extLst>
      <p:ext uri="{BB962C8B-B14F-4D97-AF65-F5344CB8AC3E}">
        <p14:creationId xmlns:p14="http://schemas.microsoft.com/office/powerpoint/2010/main" val="51559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2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750"/>
                                        <p:tgtEl>
                                          <p:spTgt spid="3">
                                            <p:txEl>
                                              <p:pRg st="2" end="2"/>
                                            </p:txEl>
                                          </p:spTgt>
                                        </p:tgtEl>
                                      </p:cBhvr>
                                    </p:animEffect>
                                  </p:childTnLst>
                                </p:cTn>
                              </p:par>
                            </p:childTnLst>
                          </p:cTn>
                        </p:par>
                        <p:par>
                          <p:cTn id="17" fill="hold">
                            <p:stCondLst>
                              <p:cond delay="1750"/>
                            </p:stCondLst>
                            <p:childTnLst>
                              <p:par>
                                <p:cTn id="18" presetID="10" presetClass="entr" presetSubtype="0" fill="hold" grpId="0" nodeType="afterEffect">
                                  <p:stCondLst>
                                    <p:cond delay="175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750"/>
                                        <p:tgtEl>
                                          <p:spTgt spid="3">
                                            <p:txEl>
                                              <p:pRg st="3" end="3"/>
                                            </p:txEl>
                                          </p:spTgt>
                                        </p:tgtEl>
                                      </p:cBhvr>
                                    </p:animEffect>
                                  </p:childTnLst>
                                </p:cTn>
                              </p:par>
                            </p:childTnLst>
                          </p:cTn>
                        </p:par>
                        <p:par>
                          <p:cTn id="21" fill="hold">
                            <p:stCondLst>
                              <p:cond delay="5250"/>
                            </p:stCondLst>
                            <p:childTnLst>
                              <p:par>
                                <p:cTn id="22" presetID="10" presetClass="entr" presetSubtype="0" fill="hold" grpId="0"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750"/>
                                        <p:tgtEl>
                                          <p:spTgt spid="3">
                                            <p:txEl>
                                              <p:pRg st="4" end="4"/>
                                            </p:txEl>
                                          </p:spTgt>
                                        </p:tgtEl>
                                      </p:cBhvr>
                                    </p:animEffect>
                                  </p:childTnLst>
                                </p:cTn>
                              </p:par>
                            </p:childTnLst>
                          </p:cTn>
                        </p:par>
                        <p:par>
                          <p:cTn id="25" fill="hold">
                            <p:stCondLst>
                              <p:cond delay="7500"/>
                            </p:stCondLst>
                            <p:childTnLst>
                              <p:par>
                                <p:cTn id="26" presetID="10" presetClass="entr" presetSubtype="0"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7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7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750"/>
                                        <p:tgtEl>
                                          <p:spTgt spid="3">
                                            <p:txEl>
                                              <p:pRg st="7" end="7"/>
                                            </p:txEl>
                                          </p:spTgt>
                                        </p:tgtEl>
                                      </p:cBhvr>
                                    </p:animEffect>
                                  </p:childTnLst>
                                </p:cTn>
                              </p:par>
                            </p:childTnLst>
                          </p:cTn>
                        </p:par>
                        <p:par>
                          <p:cTn id="39" fill="hold">
                            <p:stCondLst>
                              <p:cond delay="1750"/>
                            </p:stCondLst>
                            <p:childTnLst>
                              <p:par>
                                <p:cTn id="40" presetID="10" presetClass="entr" presetSubtype="0" fill="hold" grpId="0" nodeType="afterEffect">
                                  <p:stCondLst>
                                    <p:cond delay="175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1 Timothy 1:12-14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dirty="0"/>
              <a:t>“</a:t>
            </a:r>
            <a:r>
              <a:rPr lang="en-US" sz="3600" i="1" dirty="0"/>
              <a:t>12 I thank Christ Jesus our Lord, who has strengthened me, because He considered me faithful, putting me into service, 13 even though I was formerly a blasphemer and a persecutor and a violent aggressor. Yet I was shown mercy because I acted ignorantly in unbelief; 14 and the grace of our Lord was more than abundant, with the faith and love which are found in Christ Jesus.”</a:t>
            </a:r>
            <a:r>
              <a:rPr lang="en-US" sz="3600" dirty="0"/>
              <a:t> </a:t>
            </a:r>
          </a:p>
        </p:txBody>
      </p:sp>
    </p:spTree>
    <p:extLst>
      <p:ext uri="{BB962C8B-B14F-4D97-AF65-F5344CB8AC3E}">
        <p14:creationId xmlns:p14="http://schemas.microsoft.com/office/powerpoint/2010/main" val="325519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1938992"/>
          </a:xfrm>
          <a:prstGeom prst="rect">
            <a:avLst/>
          </a:prstGeom>
          <a:noFill/>
        </p:spPr>
        <p:txBody>
          <a:bodyPr wrap="square" rtlCol="0">
            <a:spAutoFit/>
          </a:bodyPr>
          <a:lstStyle/>
          <a:p>
            <a:pPr algn="just"/>
            <a:r>
              <a:rPr lang="en-US" sz="4000" i="1" dirty="0"/>
              <a:t>If we are faithfully following in the footsteps of Jesus others may question our faculty of mind and our fidelity to God. </a:t>
            </a:r>
          </a:p>
        </p:txBody>
      </p:sp>
    </p:spTree>
    <p:extLst>
      <p:ext uri="{BB962C8B-B14F-4D97-AF65-F5344CB8AC3E}">
        <p14:creationId xmlns:p14="http://schemas.microsoft.com/office/powerpoint/2010/main" val="7237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 Misunderstood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3:20-30</a:t>
            </a:r>
          </a:p>
        </p:txBody>
      </p:sp>
    </p:spTree>
    <p:extLst>
      <p:ext uri="{BB962C8B-B14F-4D97-AF65-F5344CB8AC3E}">
        <p14:creationId xmlns:p14="http://schemas.microsoft.com/office/powerpoint/2010/main" val="381274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3:20-22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539430"/>
          </a:xfrm>
          <a:prstGeom prst="rect">
            <a:avLst/>
          </a:prstGeom>
          <a:noFill/>
        </p:spPr>
        <p:txBody>
          <a:bodyPr wrap="square" rtlCol="0">
            <a:spAutoFit/>
          </a:bodyPr>
          <a:lstStyle/>
          <a:p>
            <a:pPr algn="just"/>
            <a:r>
              <a:rPr lang="en-US" sz="3200" i="1" dirty="0"/>
              <a:t>20 And He came home, and the crowd gathered again, to such an extent that they could not even eat a meal. 21 When His own people heard of this, they went out to take custody of Him; for they were saying, "He has lost His senses." 22 The scribes who came down from Jerusalem were saying, "He is possessed by </a:t>
            </a:r>
            <a:r>
              <a:rPr lang="en-US" sz="3200" i="1" dirty="0" err="1"/>
              <a:t>Beelzebul</a:t>
            </a:r>
            <a:r>
              <a:rPr lang="en-US" sz="3200" i="1" dirty="0"/>
              <a:t>," and "He casts out the demons by the ruler of the demons."</a:t>
            </a:r>
            <a:endParaRPr lang="en-US" sz="32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3:23-27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200" i="1" dirty="0"/>
              <a:t>23 And He called them to Himself and began speaking to them in parables, "How can Satan cast out Satan? 24 "If a kingdom is divided against itself, that kingdom cannot stand. 25 If a house is divided against itself, that house will not be able to stand. 26 If Satan has risen up against himself and is divided, he cannot stand, but he is finished! 27 But no one can enter the strong man's house and plunder his property unless he first binds the strong man, and then he will plunder his house." </a:t>
            </a:r>
            <a:endParaRPr lang="en-US" sz="3200" dirty="0"/>
          </a:p>
        </p:txBody>
      </p:sp>
    </p:spTree>
    <p:extLst>
      <p:ext uri="{BB962C8B-B14F-4D97-AF65-F5344CB8AC3E}">
        <p14:creationId xmlns:p14="http://schemas.microsoft.com/office/powerpoint/2010/main" val="415106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3:28-30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554545"/>
          </a:xfrm>
          <a:prstGeom prst="rect">
            <a:avLst/>
          </a:prstGeom>
          <a:noFill/>
        </p:spPr>
        <p:txBody>
          <a:bodyPr wrap="square" rtlCol="0">
            <a:spAutoFit/>
          </a:bodyPr>
          <a:lstStyle/>
          <a:p>
            <a:pPr algn="just"/>
            <a:r>
              <a:rPr lang="en-US" sz="3200" i="1" dirty="0"/>
              <a:t>28 "Truly I say to you, all sins shall be forgiven the sons of men, and whatever blasphemies they utter; 29 but whoever blasphemes against the Holy Spirit never has forgiveness, but is guilty of an eternal sin" — 30 because they were saying, "He has an unclean spirit."</a:t>
            </a:r>
            <a:endParaRPr lang="en-US" sz="3200" dirty="0"/>
          </a:p>
        </p:txBody>
      </p:sp>
    </p:spTree>
    <p:extLst>
      <p:ext uri="{BB962C8B-B14F-4D97-AF65-F5344CB8AC3E}">
        <p14:creationId xmlns:p14="http://schemas.microsoft.com/office/powerpoint/2010/main" val="321290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a:t>
            </a:r>
            <a:r>
              <a:rPr lang="en-US" dirty="0" err="1"/>
              <a:t>Assumicide</a:t>
            </a:r>
            <a:r>
              <a:rPr lang="en-US" dirty="0"/>
              <a: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3970318"/>
          </a:xfrm>
          <a:prstGeom prst="rect">
            <a:avLst/>
          </a:prstGeom>
          <a:noFill/>
        </p:spPr>
        <p:txBody>
          <a:bodyPr wrap="square" rtlCol="0">
            <a:spAutoFit/>
          </a:bodyPr>
          <a:lstStyle/>
          <a:p>
            <a:pPr algn="just"/>
            <a:r>
              <a:rPr lang="en-US" sz="3600" dirty="0"/>
              <a:t>The making of bad or false assumptions about others, portraying them in the worst light possible, with the end being damage to if not destruction of a relationship. </a:t>
            </a:r>
          </a:p>
          <a:p>
            <a:pPr algn="just"/>
            <a:endParaRPr lang="en-US" sz="3600" i="1" dirty="0"/>
          </a:p>
          <a:p>
            <a:pPr algn="just"/>
            <a:r>
              <a:rPr lang="en-US" sz="3600" i="1" dirty="0"/>
              <a:t>The killing of a relationship due to the making of bad or false assumptions.</a:t>
            </a:r>
          </a:p>
        </p:txBody>
      </p:sp>
    </p:spTree>
    <p:extLst>
      <p:ext uri="{BB962C8B-B14F-4D97-AF65-F5344CB8AC3E}">
        <p14:creationId xmlns:p14="http://schemas.microsoft.com/office/powerpoint/2010/main" val="349739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5000"/>
                            </p:stCondLst>
                            <p:childTnLst>
                              <p:par>
                                <p:cTn id="9" presetID="10" presetClass="entr" presetSubtype="0" fill="hold" nodeType="afterEffect">
                                  <p:stCondLst>
                                    <p:cond delay="4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1938992"/>
          </a:xfrm>
          <a:prstGeom prst="rect">
            <a:avLst/>
          </a:prstGeom>
          <a:noFill/>
        </p:spPr>
        <p:txBody>
          <a:bodyPr wrap="square" rtlCol="0">
            <a:spAutoFit/>
          </a:bodyPr>
          <a:lstStyle/>
          <a:p>
            <a:pPr algn="just"/>
            <a:r>
              <a:rPr lang="en-US" sz="4000" i="1" dirty="0"/>
              <a:t>If we are faithfully following in the footsteps of Jesus others may question our faculty of mind and our fidelity to God. </a:t>
            </a:r>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normAutofit/>
          </a:bodyPr>
          <a:lstStyle/>
          <a:p>
            <a:pPr marL="857250" indent="-857250">
              <a:buFont typeface="+mj-lt"/>
              <a:buAutoNum type="romanUcPeriod"/>
            </a:pPr>
            <a:r>
              <a:rPr lang="en-US" dirty="0"/>
              <a:t>If we follow Christ, others will question the faculty of our mind </a:t>
            </a:r>
            <a:r>
              <a:rPr lang="en-US" baseline="30000" dirty="0"/>
              <a:t>(3:20-21)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5016758"/>
          </a:xfrm>
          <a:prstGeom prst="rect">
            <a:avLst/>
          </a:prstGeom>
          <a:noFill/>
        </p:spPr>
        <p:txBody>
          <a:bodyPr wrap="square" rtlCol="0">
            <a:spAutoFit/>
          </a:bodyPr>
          <a:lstStyle/>
          <a:p>
            <a:pPr marL="514350" indent="-514350" algn="just">
              <a:buAutoNum type="alphaUcPeriod"/>
            </a:pPr>
            <a:r>
              <a:rPr lang="en-US" sz="2800" b="1" dirty="0"/>
              <a:t>Their conclusion</a:t>
            </a:r>
          </a:p>
          <a:p>
            <a:pPr algn="just"/>
            <a:r>
              <a:rPr lang="en-US" sz="2800" dirty="0"/>
              <a:t>	</a:t>
            </a:r>
            <a:r>
              <a:rPr lang="en-US" sz="2800" i="1" dirty="0"/>
              <a:t>“Jesus is out of His mind”</a:t>
            </a:r>
            <a:endParaRPr lang="en-US" i="1" dirty="0"/>
          </a:p>
          <a:p>
            <a:pPr algn="just"/>
            <a:endParaRPr lang="en-US" i="1" dirty="0"/>
          </a:p>
          <a:p>
            <a:pPr algn="just"/>
            <a:r>
              <a:rPr lang="en-US" sz="2800" i="1" dirty="0"/>
              <a:t>Why?</a:t>
            </a:r>
          </a:p>
          <a:p>
            <a:pPr marL="342900" lvl="0" indent="-342900" algn="just">
              <a:buFont typeface="Wingdings" panose="05000000000000000000" pitchFamily="2" charset="2"/>
              <a:buChar char="§"/>
            </a:pPr>
            <a:r>
              <a:rPr lang="en-US" sz="2000" dirty="0"/>
              <a:t>In Mark 2:5 He claims to God</a:t>
            </a:r>
          </a:p>
          <a:p>
            <a:pPr marL="342900" lvl="0" indent="-342900" algn="just">
              <a:buFont typeface="Wingdings" panose="05000000000000000000" pitchFamily="2" charset="2"/>
              <a:buChar char="§"/>
            </a:pPr>
            <a:r>
              <a:rPr lang="en-US" sz="2000" dirty="0"/>
              <a:t>In Mark 3:13-19 He summons men to follow Him everywhere preaching His message.</a:t>
            </a:r>
          </a:p>
          <a:p>
            <a:pPr marL="342900" lvl="0" indent="-342900" algn="just">
              <a:buFont typeface="Wingdings" panose="05000000000000000000" pitchFamily="2" charset="2"/>
              <a:buChar char="§"/>
            </a:pPr>
            <a:r>
              <a:rPr lang="en-US" sz="2000" dirty="0"/>
              <a:t>In Mark 3:20 He neglects to take care of Himself.</a:t>
            </a:r>
          </a:p>
          <a:p>
            <a:pPr marL="342900" lvl="0" indent="-342900" algn="just">
              <a:buFont typeface="Wingdings" panose="05000000000000000000" pitchFamily="2" charset="2"/>
              <a:buChar char="§"/>
            </a:pPr>
            <a:r>
              <a:rPr lang="en-US" sz="2000" dirty="0"/>
              <a:t>He has forsaken His family trade as a carpenter and is wandering the countryside preaching.</a:t>
            </a:r>
          </a:p>
          <a:p>
            <a:pPr marL="342900" lvl="0" indent="-342900" algn="just">
              <a:buFont typeface="Wingdings" panose="05000000000000000000" pitchFamily="2" charset="2"/>
              <a:buChar char="§"/>
            </a:pPr>
            <a:r>
              <a:rPr lang="en-US" sz="2000" dirty="0"/>
              <a:t>He does not “work” for a living but rather “trusts” God to take care of His needs.</a:t>
            </a:r>
          </a:p>
          <a:p>
            <a:pPr marL="342900" lvl="0" indent="-342900" algn="just">
              <a:buFont typeface="Wingdings" panose="05000000000000000000" pitchFamily="2" charset="2"/>
              <a:buChar char="§"/>
            </a:pPr>
            <a:r>
              <a:rPr lang="en-US" sz="2000" dirty="0"/>
              <a:t>He draws large crowds, so large that He puts himself in danger of being trampled and crushed (Mark 3:9).</a:t>
            </a:r>
          </a:p>
          <a:p>
            <a:pPr marL="342900" lvl="0" indent="-342900" algn="just">
              <a:buFont typeface="Wingdings" panose="05000000000000000000" pitchFamily="2" charset="2"/>
              <a:buChar char="§"/>
            </a:pPr>
            <a:r>
              <a:rPr lang="en-US" sz="2000" dirty="0"/>
              <a:t>To top it off, all the learned, intellectual leaders in Israel believed Jesus to be crazy (Mark 3:22).  Maybe they were right?</a:t>
            </a:r>
          </a:p>
          <a:p>
            <a:pPr algn="just"/>
            <a:endParaRPr lang="en-US" sz="2800" i="1" dirty="0"/>
          </a:p>
        </p:txBody>
      </p:sp>
    </p:spTree>
    <p:extLst>
      <p:ext uri="{BB962C8B-B14F-4D97-AF65-F5344CB8AC3E}">
        <p14:creationId xmlns:p14="http://schemas.microsoft.com/office/powerpoint/2010/main" val="269219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3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750"/>
                                        <p:tgtEl>
                                          <p:spTgt spid="3">
                                            <p:txEl>
                                              <p:pRg st="3" end="3"/>
                                            </p:txEl>
                                          </p:spTgt>
                                        </p:tgtEl>
                                      </p:cBhvr>
                                    </p:animEffect>
                                  </p:childTnLst>
                                </p:cTn>
                              </p:par>
                            </p:childTnLst>
                          </p:cTn>
                        </p:par>
                        <p:par>
                          <p:cTn id="17" fill="hold">
                            <p:stCondLst>
                              <p:cond delay="1750"/>
                            </p:stCondLst>
                            <p:childTnLst>
                              <p:par>
                                <p:cTn id="18" presetID="10" presetClass="entr" presetSubtype="0" fill="hold" grpId="0" nodeType="afterEffect">
                                  <p:stCondLst>
                                    <p:cond delay="225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250"/>
                                        <p:tgtEl>
                                          <p:spTgt spid="3">
                                            <p:txEl>
                                              <p:pRg st="4" end="4"/>
                                            </p:txEl>
                                          </p:spTgt>
                                        </p:tgtEl>
                                      </p:cBhvr>
                                    </p:animEffect>
                                  </p:childTnLst>
                                </p:cTn>
                              </p:par>
                            </p:childTnLst>
                          </p:cTn>
                        </p:par>
                        <p:par>
                          <p:cTn id="21" fill="hold">
                            <p:stCondLst>
                              <p:cond delay="6250"/>
                            </p:stCondLst>
                            <p:childTnLst>
                              <p:par>
                                <p:cTn id="22" presetID="10" presetClass="entr" presetSubtype="0" fill="hold" grpId="0" nodeType="afterEffect">
                                  <p:stCondLst>
                                    <p:cond delay="225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250"/>
                                        <p:tgtEl>
                                          <p:spTgt spid="3">
                                            <p:txEl>
                                              <p:pRg st="5" end="5"/>
                                            </p:txEl>
                                          </p:spTgt>
                                        </p:tgtEl>
                                      </p:cBhvr>
                                    </p:animEffect>
                                  </p:childTnLst>
                                </p:cTn>
                              </p:par>
                            </p:childTnLst>
                          </p:cTn>
                        </p:par>
                        <p:par>
                          <p:cTn id="25" fill="hold">
                            <p:stCondLst>
                              <p:cond delay="10750"/>
                            </p:stCondLst>
                            <p:childTnLst>
                              <p:par>
                                <p:cTn id="26" presetID="10" presetClass="entr" presetSubtype="0" fill="hold" grpId="0" nodeType="afterEffect">
                                  <p:stCondLst>
                                    <p:cond delay="225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250"/>
                                        <p:tgtEl>
                                          <p:spTgt spid="3">
                                            <p:txEl>
                                              <p:pRg st="6" end="6"/>
                                            </p:txEl>
                                          </p:spTgt>
                                        </p:tgtEl>
                                      </p:cBhvr>
                                    </p:animEffect>
                                  </p:childTnLst>
                                </p:cTn>
                              </p:par>
                            </p:childTnLst>
                          </p:cTn>
                        </p:par>
                        <p:par>
                          <p:cTn id="29" fill="hold">
                            <p:stCondLst>
                              <p:cond delay="15250"/>
                            </p:stCondLst>
                            <p:childTnLst>
                              <p:par>
                                <p:cTn id="30" presetID="10" presetClass="entr" presetSubtype="0" fill="hold" grpId="0" nodeType="afterEffect">
                                  <p:stCondLst>
                                    <p:cond delay="225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250"/>
                                        <p:tgtEl>
                                          <p:spTgt spid="3">
                                            <p:txEl>
                                              <p:pRg st="7" end="7"/>
                                            </p:txEl>
                                          </p:spTgt>
                                        </p:tgtEl>
                                      </p:cBhvr>
                                    </p:animEffect>
                                  </p:childTnLst>
                                </p:cTn>
                              </p:par>
                            </p:childTnLst>
                          </p:cTn>
                        </p:par>
                        <p:par>
                          <p:cTn id="33" fill="hold">
                            <p:stCondLst>
                              <p:cond delay="19750"/>
                            </p:stCondLst>
                            <p:childTnLst>
                              <p:par>
                                <p:cTn id="34" presetID="10" presetClass="entr" presetSubtype="0" fill="hold" grpId="0" nodeType="afterEffect">
                                  <p:stCondLst>
                                    <p:cond delay="225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250"/>
                                        <p:tgtEl>
                                          <p:spTgt spid="3">
                                            <p:txEl>
                                              <p:pRg st="8" end="8"/>
                                            </p:txEl>
                                          </p:spTgt>
                                        </p:tgtEl>
                                      </p:cBhvr>
                                    </p:animEffect>
                                  </p:childTnLst>
                                </p:cTn>
                              </p:par>
                            </p:childTnLst>
                          </p:cTn>
                        </p:par>
                        <p:par>
                          <p:cTn id="37" fill="hold">
                            <p:stCondLst>
                              <p:cond delay="24250"/>
                            </p:stCondLst>
                            <p:childTnLst>
                              <p:par>
                                <p:cTn id="38" presetID="10" presetClass="entr" presetSubtype="0" fill="hold" grpId="0" nodeType="afterEffect">
                                  <p:stCondLst>
                                    <p:cond delay="225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250"/>
                                        <p:tgtEl>
                                          <p:spTgt spid="3">
                                            <p:txEl>
                                              <p:pRg st="9" end="9"/>
                                            </p:txEl>
                                          </p:spTgt>
                                        </p:tgtEl>
                                      </p:cBhvr>
                                    </p:animEffect>
                                  </p:childTnLst>
                                </p:cTn>
                              </p:par>
                            </p:childTnLst>
                          </p:cTn>
                        </p:par>
                        <p:par>
                          <p:cTn id="41" fill="hold">
                            <p:stCondLst>
                              <p:cond delay="28750"/>
                            </p:stCondLst>
                            <p:childTnLst>
                              <p:par>
                                <p:cTn id="42" presetID="10" presetClass="entr" presetSubtype="0" fill="hold" grpId="0" nodeType="afterEffect">
                                  <p:stCondLst>
                                    <p:cond delay="225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2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10:34-38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247317"/>
          </a:xfrm>
          <a:prstGeom prst="rect">
            <a:avLst/>
          </a:prstGeom>
          <a:noFill/>
        </p:spPr>
        <p:txBody>
          <a:bodyPr wrap="square" rtlCol="0">
            <a:spAutoFit/>
          </a:bodyPr>
          <a:lstStyle/>
          <a:p>
            <a:pPr algn="just"/>
            <a:r>
              <a:rPr lang="en-US" sz="3000" i="1" dirty="0"/>
              <a:t>34 “Do not think that I came to bring peace on the earth; I did not come to bring peace, but a sword. 35 For I came to SET A MAN AGAINST HIS FATHER, AND A DAUGHTER AGAINST HER MOTHER, AND A DAUGHTER-IN-LAW AGAINST HER MOTHER-IN-LAW; 36 and A MAN'S ENEMIES WILL BE THE MEMBERS OF HIS HOUSEHOLD. 37 He who loves father or mother more than Me is not worthy of Me; and he who loves son or daughter more than Me is not worthy of Me. 38 And he who does not take his cross and follow after Me is not worthy of Me.”</a:t>
            </a:r>
            <a:r>
              <a:rPr lang="en-US" sz="3000" dirty="0"/>
              <a:t> </a:t>
            </a:r>
          </a:p>
        </p:txBody>
      </p:sp>
    </p:spTree>
    <p:extLst>
      <p:ext uri="{BB962C8B-B14F-4D97-AF65-F5344CB8AC3E}">
        <p14:creationId xmlns:p14="http://schemas.microsoft.com/office/powerpoint/2010/main" val="268087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normAutofit/>
          </a:bodyPr>
          <a:lstStyle/>
          <a:p>
            <a:pPr marL="857250" indent="-857250">
              <a:buFont typeface="+mj-lt"/>
              <a:buAutoNum type="romanUcPeriod"/>
            </a:pPr>
            <a:r>
              <a:rPr lang="en-US" dirty="0"/>
              <a:t>If we follow Christ, others will question the faculty of our mind </a:t>
            </a:r>
            <a:r>
              <a:rPr lang="en-US" baseline="30000" dirty="0"/>
              <a:t>(3:20-21)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384995"/>
          </a:xfrm>
          <a:prstGeom prst="rect">
            <a:avLst/>
          </a:prstGeom>
          <a:noFill/>
        </p:spPr>
        <p:txBody>
          <a:bodyPr wrap="square" rtlCol="0">
            <a:spAutoFit/>
          </a:bodyPr>
          <a:lstStyle/>
          <a:p>
            <a:pPr marL="514350" indent="-514350" algn="just">
              <a:buAutoNum type="alphaUcPeriod"/>
            </a:pPr>
            <a:r>
              <a:rPr lang="en-US" sz="2800" b="1" dirty="0"/>
              <a:t>Their conclusion</a:t>
            </a:r>
          </a:p>
          <a:p>
            <a:pPr marL="514350" indent="-514350" algn="just">
              <a:buAutoNum type="alphaUcPeriod"/>
            </a:pPr>
            <a:r>
              <a:rPr lang="en-US" sz="2800" b="1" dirty="0"/>
              <a:t>Their “cure”</a:t>
            </a:r>
          </a:p>
          <a:p>
            <a:pPr algn="just"/>
            <a:r>
              <a:rPr lang="en-US" sz="2800" i="1" dirty="0"/>
              <a:t>	“to bind, secure, seize, take into custody by force”</a:t>
            </a:r>
          </a:p>
        </p:txBody>
      </p:sp>
    </p:spTree>
    <p:extLst>
      <p:ext uri="{BB962C8B-B14F-4D97-AF65-F5344CB8AC3E}">
        <p14:creationId xmlns:p14="http://schemas.microsoft.com/office/powerpoint/2010/main" val="225127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2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191</TotalTime>
  <Words>626</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vt:lpstr>
      <vt:lpstr>Berlin</vt:lpstr>
      <vt:lpstr>The Master Misunderstood</vt:lpstr>
      <vt:lpstr>Mark 3:20-22</vt:lpstr>
      <vt:lpstr>Mark 3:23-27</vt:lpstr>
      <vt:lpstr>Mark 3:28-30</vt:lpstr>
      <vt:lpstr>“Assumicide”</vt:lpstr>
      <vt:lpstr>Big Idea</vt:lpstr>
      <vt:lpstr>If we follow Christ, others will question the faculty of our mind (3:20-21)</vt:lpstr>
      <vt:lpstr>Matthew 10:34-38</vt:lpstr>
      <vt:lpstr>If we follow Christ, others will question the faculty of our mind (3:20-21)</vt:lpstr>
      <vt:lpstr>If we follow Christ, others will question our fidelity to God (3:22-30)</vt:lpstr>
      <vt:lpstr>1 Timothy 1:12-14</vt:lpstr>
      <vt:lpstr>Big Idea</vt:lpstr>
      <vt:lpstr>The Master Misunderstood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22</cp:revision>
  <dcterms:created xsi:type="dcterms:W3CDTF">2018-07-19T20:40:08Z</dcterms:created>
  <dcterms:modified xsi:type="dcterms:W3CDTF">2018-08-18T21:01:38Z</dcterms:modified>
</cp:coreProperties>
</file>