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77" r:id="rId5"/>
    <p:sldId id="314" r:id="rId6"/>
    <p:sldId id="262" r:id="rId7"/>
    <p:sldId id="315" r:id="rId8"/>
    <p:sldId id="278" r:id="rId9"/>
    <p:sldId id="316" r:id="rId10"/>
    <p:sldId id="317" r:id="rId11"/>
    <p:sldId id="318" r:id="rId12"/>
    <p:sldId id="319" r:id="rId13"/>
    <p:sldId id="320" r:id="rId14"/>
    <p:sldId id="322" r:id="rId15"/>
    <p:sldId id="321" r:id="rId16"/>
    <p:sldId id="323" r:id="rId17"/>
    <p:sldId id="324" r:id="rId18"/>
    <p:sldId id="32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8/11/2018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8/11/2018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Master’s Men</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3:13-19</a:t>
            </a:r>
          </a:p>
        </p:txBody>
      </p:sp>
    </p:spTree>
    <p:extLst>
      <p:ext uri="{BB962C8B-B14F-4D97-AF65-F5344CB8AC3E}">
        <p14:creationId xmlns:p14="http://schemas.microsoft.com/office/powerpoint/2010/main" val="36660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III. Andrew</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539430"/>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Simon Peter’s brother</a:t>
            </a:r>
          </a:p>
          <a:p>
            <a:pPr marL="457200" indent="-457200" algn="just">
              <a:buFont typeface="Wingdings" panose="05000000000000000000" pitchFamily="2" charset="2"/>
              <a:buChar char="§"/>
            </a:pPr>
            <a:r>
              <a:rPr lang="en-US" sz="2800" i="1" dirty="0"/>
              <a:t>Andrew was the first follower of Jesus (John 1:42)</a:t>
            </a:r>
          </a:p>
          <a:p>
            <a:pPr marL="457200" indent="-457200" algn="just">
              <a:buFont typeface="Wingdings" panose="05000000000000000000" pitchFamily="2" charset="2"/>
              <a:buChar char="§"/>
            </a:pPr>
            <a:r>
              <a:rPr lang="en-US" sz="2800" i="1" dirty="0"/>
              <a:t>Andrew was inquisitive but more subtle about it than Peter (Mark 13:3-4)</a:t>
            </a:r>
          </a:p>
          <a:p>
            <a:pPr marL="457200" indent="-457200" algn="just">
              <a:buFont typeface="Wingdings" panose="05000000000000000000" pitchFamily="2" charset="2"/>
              <a:buChar char="§"/>
            </a:pPr>
            <a:r>
              <a:rPr lang="en-US" sz="2800" i="1" dirty="0"/>
              <a:t>Andrew was humble, open and possessed a general lack of prejudice (Matthew 10:6; John 4; John 12:20-22)</a:t>
            </a:r>
          </a:p>
          <a:p>
            <a:pPr marL="457200" indent="-457200" algn="just">
              <a:buFont typeface="Wingdings" panose="05000000000000000000" pitchFamily="2" charset="2"/>
              <a:buChar char="§"/>
            </a:pPr>
            <a:r>
              <a:rPr lang="en-US" sz="2800" i="1" dirty="0"/>
              <a:t>Tradition tells us Andrew was crucified for his faith on an “X” shaped cross (St. Andrews Cross)</a:t>
            </a:r>
            <a:endParaRPr lang="en-US" sz="2800" dirty="0"/>
          </a:p>
        </p:txBody>
      </p:sp>
    </p:spTree>
    <p:extLst>
      <p:ext uri="{BB962C8B-B14F-4D97-AF65-F5344CB8AC3E}">
        <p14:creationId xmlns:p14="http://schemas.microsoft.com/office/powerpoint/2010/main" val="396207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7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7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IV. Philip</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4832092"/>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From Bethsaida like Peter and Andrew</a:t>
            </a:r>
          </a:p>
          <a:p>
            <a:pPr marL="457200" indent="-457200" algn="just">
              <a:buFont typeface="Wingdings" panose="05000000000000000000" pitchFamily="2" charset="2"/>
              <a:buChar char="§"/>
            </a:pPr>
            <a:r>
              <a:rPr lang="en-US" sz="2800" i="1" dirty="0"/>
              <a:t>Was the first follower of </a:t>
            </a:r>
          </a:p>
          <a:p>
            <a:pPr marL="457200" indent="-457200" algn="just">
              <a:buFont typeface="Wingdings" panose="05000000000000000000" pitchFamily="2" charset="2"/>
              <a:buChar char="§"/>
            </a:pPr>
            <a:r>
              <a:rPr lang="en-US" sz="2800" i="1" dirty="0"/>
              <a:t>Philip was evangelistic telling his friend Bartholomew that they had found the Messiah (John 1:45)</a:t>
            </a:r>
          </a:p>
          <a:p>
            <a:pPr marL="457200" indent="-457200" algn="just">
              <a:buFont typeface="Wingdings" panose="05000000000000000000" pitchFamily="2" charset="2"/>
              <a:buChar char="§"/>
            </a:pPr>
            <a:r>
              <a:rPr lang="en-US" sz="2800" i="1" dirty="0"/>
              <a:t>Philip had a practical, analytical mind (John 6:5-7 – feeding of the 5,000).</a:t>
            </a:r>
          </a:p>
          <a:p>
            <a:pPr marL="457200" indent="-457200" algn="just">
              <a:buFont typeface="Wingdings" panose="05000000000000000000" pitchFamily="2" charset="2"/>
              <a:buChar char="§"/>
            </a:pPr>
            <a:r>
              <a:rPr lang="en-US" sz="2800" i="1" dirty="0"/>
              <a:t>Philip was more timid; bringing some Greeks first to Andrew in order to introduce them to Jesus (John 12:20-22)</a:t>
            </a:r>
          </a:p>
          <a:p>
            <a:pPr marL="457200" indent="-457200" algn="just">
              <a:buFont typeface="Wingdings" panose="05000000000000000000" pitchFamily="2" charset="2"/>
              <a:buChar char="§"/>
            </a:pPr>
            <a:r>
              <a:rPr lang="en-US" sz="2800" i="1" dirty="0"/>
              <a:t>Tradition tells us Philip was stripped naked, hung upside down by his feet, having his legs pierced with sharp stakes causing him to slowly bleed to death. </a:t>
            </a:r>
          </a:p>
        </p:txBody>
      </p:sp>
    </p:spTree>
    <p:extLst>
      <p:ext uri="{BB962C8B-B14F-4D97-AF65-F5344CB8AC3E}">
        <p14:creationId xmlns:p14="http://schemas.microsoft.com/office/powerpoint/2010/main" val="83577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6500"/>
                            </p:stCondLst>
                            <p:childTnLst>
                              <p:par>
                                <p:cTn id="13" presetID="10" presetClass="entr" presetSubtype="0" fill="hold" grpId="0" nodeType="afterEffect">
                                  <p:stCondLst>
                                    <p:cond delay="1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7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7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V. Bartholomew (Nathanael)</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1815882"/>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Friend of Philip</a:t>
            </a:r>
          </a:p>
          <a:p>
            <a:pPr marL="457200" indent="-457200" algn="just">
              <a:buFont typeface="Wingdings" panose="05000000000000000000" pitchFamily="2" charset="2"/>
              <a:buChar char="§"/>
            </a:pPr>
            <a:r>
              <a:rPr lang="en-US" sz="2800" i="1" dirty="0"/>
              <a:t>Had a bit of prejudice (John 1:46)</a:t>
            </a:r>
          </a:p>
          <a:p>
            <a:pPr marL="457200" indent="-457200" algn="just">
              <a:buFont typeface="Wingdings" panose="05000000000000000000" pitchFamily="2" charset="2"/>
              <a:buChar char="§"/>
            </a:pPr>
            <a:r>
              <a:rPr lang="en-US" sz="2800" i="1" dirty="0"/>
              <a:t>Preferred truth over skepticism/prejudice (John 1:49)</a:t>
            </a:r>
          </a:p>
          <a:p>
            <a:pPr marL="457200" indent="-457200" algn="just">
              <a:buFont typeface="Wingdings" panose="05000000000000000000" pitchFamily="2" charset="2"/>
              <a:buChar char="§"/>
            </a:pPr>
            <a:r>
              <a:rPr lang="en-US" sz="2800" i="1" dirty="0"/>
              <a:t>Tradition tells us Bartholomew was martyred by being flayed alive</a:t>
            </a:r>
          </a:p>
        </p:txBody>
      </p:sp>
    </p:spTree>
    <p:extLst>
      <p:ext uri="{BB962C8B-B14F-4D97-AF65-F5344CB8AC3E}">
        <p14:creationId xmlns:p14="http://schemas.microsoft.com/office/powerpoint/2010/main" val="345347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6250"/>
                            </p:stCondLst>
                            <p:childTnLst>
                              <p:par>
                                <p:cTn id="13" presetID="10" presetClass="entr" presetSubtype="0" fill="hold" grpId="0" nodeType="afterEffect">
                                  <p:stCondLst>
                                    <p:cond delay="1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9750"/>
                            </p:stCondLst>
                            <p:childTnLst>
                              <p:par>
                                <p:cTn id="17" presetID="10" presetClass="entr" presetSubtype="0" fill="hold" grpId="0" nodeType="afterEffect">
                                  <p:stCondLst>
                                    <p:cond delay="3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VI. Matthew (Levi – the “tax-collector)</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2677656"/>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A successful, sinful tax-collector who left everything to follow Jesus (Mark 2:14-17)</a:t>
            </a:r>
          </a:p>
          <a:p>
            <a:pPr marL="457200" indent="-457200" algn="just">
              <a:buFont typeface="Wingdings" panose="05000000000000000000" pitchFamily="2" charset="2"/>
              <a:buChar char="§"/>
            </a:pPr>
            <a:r>
              <a:rPr lang="en-US" sz="2800" i="1" dirty="0"/>
              <a:t>A man of great spiritual compassion, throwing a banquet in order to introduce other sinners to Jesus</a:t>
            </a:r>
          </a:p>
          <a:p>
            <a:pPr marL="457200" indent="-457200" algn="just">
              <a:buFont typeface="Wingdings" panose="05000000000000000000" pitchFamily="2" charset="2"/>
              <a:buChar char="§"/>
            </a:pPr>
            <a:r>
              <a:rPr lang="en-US" sz="2800" i="1" dirty="0"/>
              <a:t>Tradition tells us Matthew was martyred in Ethiopia by being stabbed.</a:t>
            </a:r>
          </a:p>
        </p:txBody>
      </p:sp>
    </p:spTree>
    <p:extLst>
      <p:ext uri="{BB962C8B-B14F-4D97-AF65-F5344CB8AC3E}">
        <p14:creationId xmlns:p14="http://schemas.microsoft.com/office/powerpoint/2010/main" val="423329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25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VII. Thomas (Didymus – “the twin”)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2677656"/>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Called “doubting Thomas” because he refused to believe Jesus was resurrected until he could see Jesus with his own eyes (John 20:24-25)</a:t>
            </a:r>
          </a:p>
          <a:p>
            <a:pPr marL="457200" indent="-457200" algn="just">
              <a:buFont typeface="Wingdings" panose="05000000000000000000" pitchFamily="2" charset="2"/>
              <a:buChar char="§"/>
            </a:pPr>
            <a:r>
              <a:rPr lang="en-US" sz="2800" i="1" dirty="0"/>
              <a:t>Was a bit of a pessimist (John 11:6)</a:t>
            </a:r>
          </a:p>
          <a:p>
            <a:pPr marL="457200" indent="-457200" algn="just">
              <a:buFont typeface="Wingdings" panose="05000000000000000000" pitchFamily="2" charset="2"/>
              <a:buChar char="§"/>
            </a:pPr>
            <a:r>
              <a:rPr lang="en-US" sz="2800" i="1" dirty="0"/>
              <a:t>Ministered in India and was martyred for his faith by being run through with a spear.</a:t>
            </a:r>
          </a:p>
        </p:txBody>
      </p:sp>
    </p:spTree>
    <p:extLst>
      <p:ext uri="{BB962C8B-B14F-4D97-AF65-F5344CB8AC3E}">
        <p14:creationId xmlns:p14="http://schemas.microsoft.com/office/powerpoint/2010/main" val="156273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7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25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normAutofit/>
          </a:bodyPr>
          <a:lstStyle/>
          <a:p>
            <a:pPr marL="857250" indent="-857250" algn="just">
              <a:buFont typeface="+mj-lt"/>
              <a:buAutoNum type="romanUcPeriod" startAt="8"/>
            </a:pPr>
            <a:r>
              <a:rPr lang="en-US" dirty="0"/>
              <a:t>James (the son of Alpheus), Thaddeus, and Simon (the Zealot)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4832092"/>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Not much is known about these men</a:t>
            </a:r>
          </a:p>
          <a:p>
            <a:pPr marL="457200" indent="-457200" algn="just">
              <a:buFont typeface="Wingdings" panose="05000000000000000000" pitchFamily="2" charset="2"/>
              <a:buChar char="§"/>
            </a:pPr>
            <a:r>
              <a:rPr lang="en-US" sz="2800" i="1" dirty="0"/>
              <a:t>James – “the lesser” – younger than James (son of Zebedee); or a small man. Ministered in Persia where tradition says he was crucified for his faith</a:t>
            </a:r>
          </a:p>
          <a:p>
            <a:pPr marL="457200" indent="-457200" algn="just">
              <a:buFont typeface="Wingdings" panose="05000000000000000000" pitchFamily="2" charset="2"/>
              <a:buChar char="§"/>
            </a:pPr>
            <a:r>
              <a:rPr lang="en-US" sz="2800" i="1" dirty="0"/>
              <a:t>Thaddeus (also known as Judas, son of James (not Iscariot). His only words of Scripture are in John 14:22; desired Jesus to establish His earthly kingdom. Ministered in Syria and was martyred by being clubbed to death.</a:t>
            </a:r>
          </a:p>
          <a:p>
            <a:pPr marL="457200" indent="-457200" algn="just">
              <a:buFont typeface="Wingdings" panose="05000000000000000000" pitchFamily="2" charset="2"/>
              <a:buChar char="§"/>
            </a:pPr>
            <a:r>
              <a:rPr lang="en-US" sz="2800" i="1" dirty="0"/>
              <a:t>Simon the Zealot – all we know is from his name; that he had been part of a radical political party, “the Zealots”. He was crucified in Syria. </a:t>
            </a:r>
          </a:p>
        </p:txBody>
      </p:sp>
    </p:spTree>
    <p:extLst>
      <p:ext uri="{BB962C8B-B14F-4D97-AF65-F5344CB8AC3E}">
        <p14:creationId xmlns:p14="http://schemas.microsoft.com/office/powerpoint/2010/main" val="375648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IX. Judas Iscariot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84757"/>
            <a:ext cx="11590638" cy="2246769"/>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The infamous of the apostles</a:t>
            </a:r>
          </a:p>
          <a:p>
            <a:pPr marL="457200" indent="-457200" algn="just">
              <a:buFont typeface="Wingdings" panose="05000000000000000000" pitchFamily="2" charset="2"/>
              <a:buChar char="§"/>
            </a:pPr>
            <a:r>
              <a:rPr lang="en-US" sz="2800" i="1" dirty="0"/>
              <a:t>Was intimately involved with Jesus for three years and yet remained controlled by his own sinful self-desire and covetousness. </a:t>
            </a:r>
          </a:p>
          <a:p>
            <a:pPr marL="457200" indent="-457200" algn="just">
              <a:buFont typeface="Wingdings" panose="05000000000000000000" pitchFamily="2" charset="2"/>
              <a:buChar char="§"/>
            </a:pPr>
            <a:r>
              <a:rPr lang="en-US" sz="2800" i="1" dirty="0"/>
              <a:t>His life serves as a warning that simply “knowing” Jesus but not believing and obeying Jesus will not save a person</a:t>
            </a:r>
          </a:p>
        </p:txBody>
      </p:sp>
    </p:spTree>
    <p:extLst>
      <p:ext uri="{BB962C8B-B14F-4D97-AF65-F5344CB8AC3E}">
        <p14:creationId xmlns:p14="http://schemas.microsoft.com/office/powerpoint/2010/main" val="366064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1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6500"/>
                            </p:stCondLst>
                            <p:childTnLst>
                              <p:par>
                                <p:cTn id="13" presetID="10" presetClass="entr" presetSubtype="0" fill="hold" grpId="0" nodeType="afterEffect">
                                  <p:stCondLst>
                                    <p:cond delay="2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1938992"/>
          </a:xfrm>
          <a:prstGeom prst="rect">
            <a:avLst/>
          </a:prstGeom>
          <a:noFill/>
        </p:spPr>
        <p:txBody>
          <a:bodyPr wrap="square" rtlCol="0">
            <a:spAutoFit/>
          </a:bodyPr>
          <a:lstStyle/>
          <a:p>
            <a:pPr algn="just"/>
            <a:r>
              <a:rPr lang="en-US" sz="4000" i="1" dirty="0"/>
              <a:t>Regardless of who you are and your own abilities, the Lord will use you for His glory if you humbly follow Him.</a:t>
            </a:r>
          </a:p>
        </p:txBody>
      </p:sp>
    </p:spTree>
    <p:extLst>
      <p:ext uri="{BB962C8B-B14F-4D97-AF65-F5344CB8AC3E}">
        <p14:creationId xmlns:p14="http://schemas.microsoft.com/office/powerpoint/2010/main" val="2757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Master’s Men</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3:13-19</a:t>
            </a:r>
          </a:p>
        </p:txBody>
      </p:sp>
    </p:spTree>
    <p:extLst>
      <p:ext uri="{BB962C8B-B14F-4D97-AF65-F5344CB8AC3E}">
        <p14:creationId xmlns:p14="http://schemas.microsoft.com/office/powerpoint/2010/main" val="381274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3:13-15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416320"/>
          </a:xfrm>
          <a:prstGeom prst="rect">
            <a:avLst/>
          </a:prstGeom>
          <a:noFill/>
        </p:spPr>
        <p:txBody>
          <a:bodyPr wrap="square" rtlCol="0">
            <a:spAutoFit/>
          </a:bodyPr>
          <a:lstStyle/>
          <a:p>
            <a:pPr algn="just"/>
            <a:r>
              <a:rPr lang="en-US" sz="3600" i="1" dirty="0"/>
              <a:t>13 And He went up on the mountain and summoned those whom He Himself wanted, and they came to Him. 14 And He appointed twelve, so that they would be with Him and that He could send them out to preach, 15 and to have authority to cast out the demons. </a:t>
            </a:r>
            <a:endParaRPr lang="en-US" sz="36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3:16-19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i="1" dirty="0"/>
              <a:t>16 And He appointed the twelve: Simon (to whom He gave the name Peter), 17 and James, the son of Zebedee, and John the brother of James (to them He gave the name </a:t>
            </a:r>
            <a:r>
              <a:rPr lang="en-US" sz="3600" i="1" dirty="0" err="1"/>
              <a:t>Boanerges</a:t>
            </a:r>
            <a:r>
              <a:rPr lang="en-US" sz="3600" i="1" dirty="0"/>
              <a:t>, which means, "Sons of Thunder"); 18 and Andrew, and Philip, and Bartholomew, and Matthew, and Thomas, and James the son of Alphaeus, and Thaddaeus, and Simon the Zealot; 19 and Judas Iscariot, who betrayed Him. </a:t>
            </a:r>
            <a:endParaRPr lang="en-US" sz="3600" dirty="0"/>
          </a:p>
        </p:txBody>
      </p:sp>
    </p:spTree>
    <p:extLst>
      <p:ext uri="{BB962C8B-B14F-4D97-AF65-F5344CB8AC3E}">
        <p14:creationId xmlns:p14="http://schemas.microsoft.com/office/powerpoint/2010/main" val="415106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1938992"/>
          </a:xfrm>
          <a:prstGeom prst="rect">
            <a:avLst/>
          </a:prstGeom>
          <a:noFill/>
        </p:spPr>
        <p:txBody>
          <a:bodyPr wrap="square" rtlCol="0">
            <a:spAutoFit/>
          </a:bodyPr>
          <a:lstStyle/>
          <a:p>
            <a:pPr algn="just"/>
            <a:r>
              <a:rPr lang="en-US" sz="4000" i="1" dirty="0"/>
              <a:t>Regardless of who you are and your own abilities, the Lord will use you for His glory if you humbly follow Him.</a:t>
            </a:r>
          </a:p>
        </p:txBody>
      </p:sp>
    </p:spTree>
    <p:extLst>
      <p:ext uri="{BB962C8B-B14F-4D97-AF65-F5344CB8AC3E}">
        <p14:creationId xmlns:p14="http://schemas.microsoft.com/office/powerpoint/2010/main" val="349739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MacArthur</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1938992"/>
          </a:xfrm>
          <a:prstGeom prst="rect">
            <a:avLst/>
          </a:prstGeom>
          <a:noFill/>
        </p:spPr>
        <p:txBody>
          <a:bodyPr wrap="square" rtlCol="0">
            <a:spAutoFit/>
          </a:bodyPr>
          <a:lstStyle/>
          <a:p>
            <a:pPr algn="just"/>
            <a:r>
              <a:rPr lang="en-US" sz="4000" i="1" dirty="0"/>
              <a:t>“The greatness of God’s grace is seen in His choosing the undeserving to be His people and the unqualified to do His work.” </a:t>
            </a:r>
          </a:p>
        </p:txBody>
      </p:sp>
    </p:spTree>
    <p:extLst>
      <p:ext uri="{BB962C8B-B14F-4D97-AF65-F5344CB8AC3E}">
        <p14:creationId xmlns:p14="http://schemas.microsoft.com/office/powerpoint/2010/main" val="35164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Simon Peter</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677656"/>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An impetuous man (Mark 14:47; Mark 14:29-31; 72)</a:t>
            </a:r>
          </a:p>
          <a:p>
            <a:pPr marL="457200" indent="-457200" algn="just">
              <a:buFont typeface="Wingdings" panose="05000000000000000000" pitchFamily="2" charset="2"/>
              <a:buChar char="§"/>
            </a:pPr>
            <a:r>
              <a:rPr lang="en-US" sz="2800" i="1" dirty="0"/>
              <a:t>His name – “Simon” or “Simon Peter” as he walks in the flesh; “Peter” as he walks by faith. Called simply “Peter” more often in the book of Acts</a:t>
            </a:r>
          </a:p>
          <a:p>
            <a:pPr marL="457200" indent="-457200" algn="just">
              <a:buFont typeface="Wingdings" panose="05000000000000000000" pitchFamily="2" charset="2"/>
              <a:buChar char="§"/>
            </a:pPr>
            <a:r>
              <a:rPr lang="en-US" sz="2800" i="1" dirty="0"/>
              <a:t>Tradition says Peter was crucified upside down at his request; regarding himself unworthy to die in the same manner as Jesus.</a:t>
            </a:r>
            <a:endParaRPr lang="en-US" sz="2800" dirty="0"/>
          </a:p>
        </p:txBody>
      </p:sp>
    </p:spTree>
    <p:extLst>
      <p:ext uri="{BB962C8B-B14F-4D97-AF65-F5344CB8AC3E}">
        <p14:creationId xmlns:p14="http://schemas.microsoft.com/office/powerpoint/2010/main" val="269219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James and John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677656"/>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Brothers; sons of Zebedee; fishermen</a:t>
            </a:r>
          </a:p>
          <a:p>
            <a:pPr marL="457200" indent="-457200" algn="just">
              <a:buFont typeface="Wingdings" panose="05000000000000000000" pitchFamily="2" charset="2"/>
              <a:buChar char="§"/>
            </a:pPr>
            <a:r>
              <a:rPr lang="en-US" sz="2800" i="1" dirty="0"/>
              <a:t>Given the nickname “Boanerges” – “sons of thunder” by Jesus perhaps due to their intense passion, zealousness; aggression. (see Luke 9:52-54)</a:t>
            </a:r>
          </a:p>
          <a:p>
            <a:pPr marL="457200" indent="-457200" algn="just">
              <a:buFont typeface="Wingdings" panose="05000000000000000000" pitchFamily="2" charset="2"/>
              <a:buChar char="§"/>
            </a:pPr>
            <a:r>
              <a:rPr lang="en-US" sz="2800" i="1" dirty="0"/>
              <a:t>Both appear self-seeking at times; even having their mother speak to Jesus on their behalf (Matthew 20:21-22).</a:t>
            </a:r>
            <a:endParaRPr lang="en-US" sz="2800" dirty="0"/>
          </a:p>
        </p:txBody>
      </p:sp>
    </p:spTree>
    <p:extLst>
      <p:ext uri="{BB962C8B-B14F-4D97-AF65-F5344CB8AC3E}">
        <p14:creationId xmlns:p14="http://schemas.microsoft.com/office/powerpoint/2010/main" val="293196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20:26-28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785652"/>
          </a:xfrm>
          <a:prstGeom prst="rect">
            <a:avLst/>
          </a:prstGeom>
          <a:noFill/>
        </p:spPr>
        <p:txBody>
          <a:bodyPr wrap="square" rtlCol="0">
            <a:spAutoFit/>
          </a:bodyPr>
          <a:lstStyle/>
          <a:p>
            <a:pPr algn="just"/>
            <a:r>
              <a:rPr lang="en-US" sz="4000" i="1" dirty="0"/>
              <a:t>“26 It is not this way among you, but whoever wishes to become great among you shall be your servant, 27 and whoever wishes to be first among you shall be your slave; 28 just as the Son of Man did not come to be served, but to serve, and to give His life a ransom for many.”</a:t>
            </a:r>
            <a:endParaRPr lang="en-US" sz="4000" dirty="0"/>
          </a:p>
        </p:txBody>
      </p:sp>
    </p:spTree>
    <p:extLst>
      <p:ext uri="{BB962C8B-B14F-4D97-AF65-F5344CB8AC3E}">
        <p14:creationId xmlns:p14="http://schemas.microsoft.com/office/powerpoint/2010/main" val="3255191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James and John</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539430"/>
          </a:xfrm>
          <a:prstGeom prst="rect">
            <a:avLst/>
          </a:prstGeom>
          <a:noFill/>
        </p:spPr>
        <p:txBody>
          <a:bodyPr wrap="square" rtlCol="0">
            <a:spAutoFit/>
          </a:bodyPr>
          <a:lstStyle/>
          <a:p>
            <a:pPr marL="457200" indent="-457200" algn="just">
              <a:buFont typeface="Wingdings" panose="05000000000000000000" pitchFamily="2" charset="2"/>
              <a:buChar char="§"/>
            </a:pPr>
            <a:r>
              <a:rPr lang="en-US" sz="2800" i="1" dirty="0"/>
              <a:t>Brothers; sons of Zebedee; fishermen</a:t>
            </a:r>
          </a:p>
          <a:p>
            <a:pPr marL="457200" indent="-457200" algn="just">
              <a:buFont typeface="Wingdings" panose="05000000000000000000" pitchFamily="2" charset="2"/>
              <a:buChar char="§"/>
            </a:pPr>
            <a:r>
              <a:rPr lang="en-US" sz="2800" i="1" dirty="0"/>
              <a:t>Given the nickname “Boanerges” – “sons of thunder” by Jesus perhaps due to their intense passion, zealousness; aggression. (see Luke 9:52-54)</a:t>
            </a:r>
          </a:p>
          <a:p>
            <a:pPr marL="457200" indent="-457200" algn="just">
              <a:buFont typeface="Wingdings" panose="05000000000000000000" pitchFamily="2" charset="2"/>
              <a:buChar char="§"/>
            </a:pPr>
            <a:r>
              <a:rPr lang="en-US" sz="2800" i="1" dirty="0"/>
              <a:t>Both appear self-seeking at times; even having their mother speak to Jesus on their behalf (Matthew 20:21-22).</a:t>
            </a:r>
          </a:p>
          <a:p>
            <a:pPr marL="457200" indent="-457200" algn="just">
              <a:buFont typeface="Wingdings" panose="05000000000000000000" pitchFamily="2" charset="2"/>
              <a:buChar char="§"/>
            </a:pPr>
            <a:r>
              <a:rPr lang="en-US" sz="2800" i="1" dirty="0"/>
              <a:t>James was the first apostle martyred by Herod (Acts 12:1-2)</a:t>
            </a:r>
          </a:p>
          <a:p>
            <a:pPr marL="457200" indent="-457200" algn="just">
              <a:buFont typeface="Wingdings" panose="05000000000000000000" pitchFamily="2" charset="2"/>
              <a:buChar char="§"/>
            </a:pPr>
            <a:r>
              <a:rPr lang="en-US" sz="2800" i="1" dirty="0"/>
              <a:t>John was the last apostle to die (around 100 AD)</a:t>
            </a:r>
            <a:endParaRPr lang="en-US" sz="2800" dirty="0"/>
          </a:p>
        </p:txBody>
      </p:sp>
    </p:spTree>
    <p:extLst>
      <p:ext uri="{BB962C8B-B14F-4D97-AF65-F5344CB8AC3E}">
        <p14:creationId xmlns:p14="http://schemas.microsoft.com/office/powerpoint/2010/main" val="68018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159</TotalTime>
  <Words>1044</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vt:lpstr>
      <vt:lpstr>Berlin</vt:lpstr>
      <vt:lpstr>The Master’s Men</vt:lpstr>
      <vt:lpstr>Mark 3:13-15</vt:lpstr>
      <vt:lpstr>Mark 3:16-19</vt:lpstr>
      <vt:lpstr>Big Idea</vt:lpstr>
      <vt:lpstr>John MacArthur</vt:lpstr>
      <vt:lpstr>I. Simon Peter</vt:lpstr>
      <vt:lpstr>II. James and John</vt:lpstr>
      <vt:lpstr>Matthew 20:26-28</vt:lpstr>
      <vt:lpstr>II. James and John</vt:lpstr>
      <vt:lpstr>III. Andrew</vt:lpstr>
      <vt:lpstr>IV. Philip</vt:lpstr>
      <vt:lpstr>V. Bartholomew (Nathanael)</vt:lpstr>
      <vt:lpstr>VI. Matthew (Levi – the “tax-collector)</vt:lpstr>
      <vt:lpstr>VII. Thomas (Didymus – “the twin”)</vt:lpstr>
      <vt:lpstr>James (the son of Alpheus), Thaddeus, and Simon (the Zealot)</vt:lpstr>
      <vt:lpstr>IX. Judas Iscariot</vt:lpstr>
      <vt:lpstr>Big Idea</vt:lpstr>
      <vt:lpstr>The Master’s 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18</cp:revision>
  <dcterms:created xsi:type="dcterms:W3CDTF">2018-07-19T20:40:08Z</dcterms:created>
  <dcterms:modified xsi:type="dcterms:W3CDTF">2018-08-11T20:01:31Z</dcterms:modified>
</cp:coreProperties>
</file>