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67" r:id="rId15"/>
    <p:sldId id="270" r:id="rId16"/>
    <p:sldId id="271" r:id="rId17"/>
    <p:sldId id="272" r:id="rId18"/>
    <p:sldId id="273" r:id="rId19"/>
    <p:sldId id="274" r:id="rId20"/>
    <p:sldId id="275" r:id="rId21"/>
    <p:sldId id="276" r:id="rId22"/>
    <p:sldId id="278" r:id="rId23"/>
    <p:sldId id="27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0"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8/4/2018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8/4/2018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8/4/2018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8/4/2018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8/4/2018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8/4/2018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8/4/2018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3F0FE-7B5B-4D0B-9235-4C87A65AAE13}"/>
              </a:ext>
            </a:extLst>
          </p:cNvPr>
          <p:cNvSpPr>
            <a:spLocks noGrp="1"/>
          </p:cNvSpPr>
          <p:nvPr>
            <p:ph type="ctrTitle"/>
          </p:nvPr>
        </p:nvSpPr>
        <p:spPr/>
        <p:txBody>
          <a:bodyPr>
            <a:normAutofit/>
          </a:bodyPr>
          <a:lstStyle/>
          <a:p>
            <a:r>
              <a:rPr lang="en-US" sz="7200" b="1" dirty="0"/>
              <a:t>Transformed</a:t>
            </a:r>
          </a:p>
        </p:txBody>
      </p:sp>
      <p:sp>
        <p:nvSpPr>
          <p:cNvPr id="3" name="Subtitle 2">
            <a:extLst>
              <a:ext uri="{FF2B5EF4-FFF2-40B4-BE49-F238E27FC236}">
                <a16:creationId xmlns:a16="http://schemas.microsoft.com/office/drawing/2014/main" id="{0A4E4D2F-0D4B-48C2-91B2-72DC6A6709D6}"/>
              </a:ext>
            </a:extLst>
          </p:cNvPr>
          <p:cNvSpPr>
            <a:spLocks noGrp="1"/>
          </p:cNvSpPr>
          <p:nvPr>
            <p:ph type="subTitle" idx="1"/>
          </p:nvPr>
        </p:nvSpPr>
        <p:spPr/>
        <p:txBody>
          <a:bodyPr>
            <a:noAutofit/>
          </a:bodyPr>
          <a:lstStyle/>
          <a:p>
            <a:r>
              <a:rPr lang="en-US" sz="2800" b="1" dirty="0"/>
              <a:t>Living the Life of Authentic Christianity</a:t>
            </a:r>
          </a:p>
          <a:p>
            <a:r>
              <a:rPr lang="en-US" sz="2800" dirty="0"/>
              <a:t>1 John 4:7-21</a:t>
            </a:r>
          </a:p>
        </p:txBody>
      </p:sp>
    </p:spTree>
    <p:extLst>
      <p:ext uri="{BB962C8B-B14F-4D97-AF65-F5344CB8AC3E}">
        <p14:creationId xmlns:p14="http://schemas.microsoft.com/office/powerpoint/2010/main" val="1114157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1164F-70B6-43B4-9DC0-F2F49E845943}"/>
              </a:ext>
            </a:extLst>
          </p:cNvPr>
          <p:cNvSpPr>
            <a:spLocks noGrp="1"/>
          </p:cNvSpPr>
          <p:nvPr>
            <p:ph type="title"/>
          </p:nvPr>
        </p:nvSpPr>
        <p:spPr>
          <a:xfrm>
            <a:off x="2895599" y="764373"/>
            <a:ext cx="8917459" cy="1293028"/>
          </a:xfrm>
        </p:spPr>
        <p:txBody>
          <a:bodyPr/>
          <a:lstStyle/>
          <a:p>
            <a:r>
              <a:rPr lang="en-US" dirty="0"/>
              <a:t>Matthew 5:46</a:t>
            </a:r>
          </a:p>
        </p:txBody>
      </p:sp>
      <p:sp>
        <p:nvSpPr>
          <p:cNvPr id="3" name="TextBox 2">
            <a:extLst>
              <a:ext uri="{FF2B5EF4-FFF2-40B4-BE49-F238E27FC236}">
                <a16:creationId xmlns:a16="http://schemas.microsoft.com/office/drawing/2014/main" id="{1C0797F1-B006-40EB-A597-7B572FFE6CA8}"/>
              </a:ext>
            </a:extLst>
          </p:cNvPr>
          <p:cNvSpPr txBox="1"/>
          <p:nvPr/>
        </p:nvSpPr>
        <p:spPr>
          <a:xfrm>
            <a:off x="222422" y="1742290"/>
            <a:ext cx="11726561" cy="2462213"/>
          </a:xfrm>
          <a:prstGeom prst="rect">
            <a:avLst/>
          </a:prstGeom>
          <a:noFill/>
        </p:spPr>
        <p:txBody>
          <a:bodyPr wrap="square" rtlCol="0">
            <a:spAutoFit/>
          </a:bodyPr>
          <a:lstStyle/>
          <a:p>
            <a:pPr algn="just"/>
            <a:r>
              <a:rPr lang="en-US" sz="3600" i="1" dirty="0"/>
              <a:t>For if you love those who love you, what reward do you have? Do not even the tax collectors do the same? </a:t>
            </a:r>
            <a:endParaRPr lang="en-US" sz="3600" dirty="0"/>
          </a:p>
          <a:p>
            <a:pPr algn="just"/>
            <a:endParaRPr lang="en-US" sz="2800" dirty="0"/>
          </a:p>
          <a:p>
            <a:endParaRPr lang="en-US" dirty="0"/>
          </a:p>
        </p:txBody>
      </p:sp>
    </p:spTree>
    <p:extLst>
      <p:ext uri="{BB962C8B-B14F-4D97-AF65-F5344CB8AC3E}">
        <p14:creationId xmlns:p14="http://schemas.microsoft.com/office/powerpoint/2010/main" val="3549284865"/>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1164F-70B6-43B4-9DC0-F2F49E845943}"/>
              </a:ext>
            </a:extLst>
          </p:cNvPr>
          <p:cNvSpPr>
            <a:spLocks noGrp="1"/>
          </p:cNvSpPr>
          <p:nvPr>
            <p:ph type="title"/>
          </p:nvPr>
        </p:nvSpPr>
        <p:spPr>
          <a:xfrm>
            <a:off x="209004" y="163483"/>
            <a:ext cx="11460361" cy="1293028"/>
          </a:xfrm>
        </p:spPr>
        <p:txBody>
          <a:bodyPr/>
          <a:lstStyle/>
          <a:p>
            <a:pPr algn="l"/>
            <a:r>
              <a:rPr lang="en-US" dirty="0"/>
              <a:t>I. True believers love one another </a:t>
            </a:r>
            <a:r>
              <a:rPr lang="en-US" baseline="30000" dirty="0"/>
              <a:t>(4:7-13)</a:t>
            </a:r>
          </a:p>
        </p:txBody>
      </p:sp>
      <p:sp>
        <p:nvSpPr>
          <p:cNvPr id="3" name="TextBox 2">
            <a:extLst>
              <a:ext uri="{FF2B5EF4-FFF2-40B4-BE49-F238E27FC236}">
                <a16:creationId xmlns:a16="http://schemas.microsoft.com/office/drawing/2014/main" id="{1C0797F1-B006-40EB-A597-7B572FFE6CA8}"/>
              </a:ext>
            </a:extLst>
          </p:cNvPr>
          <p:cNvSpPr txBox="1"/>
          <p:nvPr/>
        </p:nvSpPr>
        <p:spPr>
          <a:xfrm>
            <a:off x="222422" y="1291084"/>
            <a:ext cx="11726561" cy="3785652"/>
          </a:xfrm>
          <a:prstGeom prst="rect">
            <a:avLst/>
          </a:prstGeom>
          <a:noFill/>
        </p:spPr>
        <p:txBody>
          <a:bodyPr wrap="square" rtlCol="0">
            <a:spAutoFit/>
          </a:bodyPr>
          <a:lstStyle/>
          <a:p>
            <a:pPr marL="514350" indent="-514350" algn="just">
              <a:buAutoNum type="alphaUcPeriod"/>
            </a:pPr>
            <a:r>
              <a:rPr lang="en-US" sz="3200" dirty="0"/>
              <a:t>Four reasons we are to love one another (7b-8):</a:t>
            </a:r>
          </a:p>
          <a:p>
            <a:pPr algn="just"/>
            <a:r>
              <a:rPr lang="en-US" sz="2400" i="1" dirty="0"/>
              <a:t>for love is from God; and everyone who loves is born of God and knows God. The one who does not love does not know God, for God is love.</a:t>
            </a:r>
            <a:endParaRPr lang="en-US" sz="2400" dirty="0"/>
          </a:p>
          <a:p>
            <a:pPr marL="971550" lvl="1" indent="-514350" algn="just">
              <a:buFont typeface="+mj-lt"/>
              <a:buAutoNum type="arabicPeriod"/>
            </a:pPr>
            <a:r>
              <a:rPr lang="en-US" sz="3200" dirty="0"/>
              <a:t>Love is from God</a:t>
            </a:r>
          </a:p>
          <a:p>
            <a:pPr marL="971550" lvl="1" indent="-514350" algn="just">
              <a:buFont typeface="+mj-lt"/>
              <a:buAutoNum type="arabicPeriod"/>
            </a:pPr>
            <a:r>
              <a:rPr lang="en-US" sz="3200" i="1" dirty="0"/>
              <a:t>Everyone who loves is born of God</a:t>
            </a:r>
          </a:p>
          <a:p>
            <a:pPr marL="971550" lvl="1" indent="-514350" algn="just">
              <a:buFont typeface="+mj-lt"/>
              <a:buAutoNum type="arabicPeriod"/>
            </a:pPr>
            <a:r>
              <a:rPr lang="en-US" sz="3200" i="1" dirty="0"/>
              <a:t>Everyone who loves knows God</a:t>
            </a:r>
          </a:p>
          <a:p>
            <a:pPr marL="971550" lvl="1" indent="-514350" algn="just">
              <a:buFont typeface="+mj-lt"/>
              <a:buAutoNum type="arabicPeriod"/>
            </a:pPr>
            <a:r>
              <a:rPr lang="en-US" sz="3200" i="1" dirty="0"/>
              <a:t>Anyone who does not love does not know God, for God is love. </a:t>
            </a:r>
            <a:r>
              <a:rPr lang="en-US" sz="3200" dirty="0"/>
              <a:t>  </a:t>
            </a:r>
          </a:p>
        </p:txBody>
      </p:sp>
    </p:spTree>
    <p:extLst>
      <p:ext uri="{BB962C8B-B14F-4D97-AF65-F5344CB8AC3E}">
        <p14:creationId xmlns:p14="http://schemas.microsoft.com/office/powerpoint/2010/main" val="215610098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0"/>
                                        <p:tgtEl>
                                          <p:spTgt spid="3">
                                            <p:txEl>
                                              <p:pRg st="0" end="0"/>
                                            </p:txEl>
                                          </p:spTgt>
                                        </p:tgtEl>
                                      </p:cBhvr>
                                    </p:animEffect>
                                  </p:childTnLst>
                                </p:cTn>
                              </p:par>
                            </p:childTnLst>
                          </p:cTn>
                        </p:par>
                        <p:par>
                          <p:cTn id="8" fill="hold">
                            <p:stCondLst>
                              <p:cond delay="2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2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2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2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1164F-70B6-43B4-9DC0-F2F49E845943}"/>
              </a:ext>
            </a:extLst>
          </p:cNvPr>
          <p:cNvSpPr>
            <a:spLocks noGrp="1"/>
          </p:cNvSpPr>
          <p:nvPr>
            <p:ph type="title"/>
          </p:nvPr>
        </p:nvSpPr>
        <p:spPr>
          <a:xfrm>
            <a:off x="2895599" y="764373"/>
            <a:ext cx="8917459" cy="1293028"/>
          </a:xfrm>
        </p:spPr>
        <p:txBody>
          <a:bodyPr/>
          <a:lstStyle/>
          <a:p>
            <a:r>
              <a:rPr lang="en-US" dirty="0"/>
              <a:t>Thought</a:t>
            </a:r>
          </a:p>
        </p:txBody>
      </p:sp>
      <p:sp>
        <p:nvSpPr>
          <p:cNvPr id="3" name="TextBox 2">
            <a:extLst>
              <a:ext uri="{FF2B5EF4-FFF2-40B4-BE49-F238E27FC236}">
                <a16:creationId xmlns:a16="http://schemas.microsoft.com/office/drawing/2014/main" id="{1C0797F1-B006-40EB-A597-7B572FFE6CA8}"/>
              </a:ext>
            </a:extLst>
          </p:cNvPr>
          <p:cNvSpPr txBox="1"/>
          <p:nvPr/>
        </p:nvSpPr>
        <p:spPr>
          <a:xfrm>
            <a:off x="222422" y="1742290"/>
            <a:ext cx="11726561" cy="4247317"/>
          </a:xfrm>
          <a:prstGeom prst="rect">
            <a:avLst/>
          </a:prstGeom>
          <a:noFill/>
        </p:spPr>
        <p:txBody>
          <a:bodyPr wrap="square" rtlCol="0">
            <a:spAutoFit/>
          </a:bodyPr>
          <a:lstStyle/>
          <a:p>
            <a:pPr marL="457200" indent="-457200" algn="just">
              <a:buFont typeface="Wingdings" panose="05000000000000000000" pitchFamily="2" charset="2"/>
              <a:buChar char="ü"/>
            </a:pPr>
            <a:r>
              <a:rPr lang="en-US" sz="3200" dirty="0"/>
              <a:t>John says “God is love” (1 John 4:8)</a:t>
            </a:r>
          </a:p>
          <a:p>
            <a:pPr marL="457200" indent="-457200" algn="just">
              <a:buFont typeface="Wingdings" panose="05000000000000000000" pitchFamily="2" charset="2"/>
              <a:buChar char="ü"/>
            </a:pPr>
            <a:r>
              <a:rPr lang="en-US" sz="3200" dirty="0"/>
              <a:t>John says “God is light” (1 John 1:5); and </a:t>
            </a:r>
          </a:p>
          <a:p>
            <a:pPr marL="457200" indent="-457200" algn="just">
              <a:buFont typeface="Wingdings" panose="05000000000000000000" pitchFamily="2" charset="2"/>
              <a:buChar char="ü"/>
            </a:pPr>
            <a:r>
              <a:rPr lang="en-US" sz="3200" dirty="0"/>
              <a:t>John says “God is Spirit” (John 4:24); so… </a:t>
            </a:r>
          </a:p>
          <a:p>
            <a:pPr algn="just"/>
            <a:endParaRPr lang="en-US" sz="3200" dirty="0"/>
          </a:p>
          <a:p>
            <a:pPr algn="just"/>
            <a:r>
              <a:rPr lang="en-US" sz="3200" dirty="0"/>
              <a:t>When John says “God is love,” he’s making an assertion about the character of God. One of God’s attributes is love - it is God’s nature to love. </a:t>
            </a:r>
          </a:p>
          <a:p>
            <a:pPr algn="just"/>
            <a:endParaRPr lang="en-US" sz="2800" dirty="0"/>
          </a:p>
          <a:p>
            <a:endParaRPr lang="en-US" dirty="0"/>
          </a:p>
        </p:txBody>
      </p:sp>
    </p:spTree>
    <p:extLst>
      <p:ext uri="{BB962C8B-B14F-4D97-AF65-F5344CB8AC3E}">
        <p14:creationId xmlns:p14="http://schemas.microsoft.com/office/powerpoint/2010/main" val="28339037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5250"/>
                            </p:stCondLst>
                            <p:childTnLst>
                              <p:par>
                                <p:cTn id="13" presetID="10" presetClass="entr" presetSubtype="0" fill="hold" nodeType="afterEffect">
                                  <p:stCondLst>
                                    <p:cond delay="7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250"/>
                                        <p:tgtEl>
                                          <p:spTgt spid="3">
                                            <p:txEl>
                                              <p:pRg st="2" end="2"/>
                                            </p:txEl>
                                          </p:spTgt>
                                        </p:tgtEl>
                                      </p:cBhvr>
                                    </p:animEffect>
                                  </p:childTnLst>
                                </p:cTn>
                              </p:par>
                            </p:childTnLst>
                          </p:cTn>
                        </p:par>
                        <p:par>
                          <p:cTn id="16" fill="hold">
                            <p:stCondLst>
                              <p:cond delay="8250"/>
                            </p:stCondLst>
                            <p:childTnLst>
                              <p:par>
                                <p:cTn id="17" presetID="10" presetClass="entr" presetSubtype="0" fill="hold" nodeType="afterEffect">
                                  <p:stCondLst>
                                    <p:cond delay="75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1164F-70B6-43B4-9DC0-F2F49E845943}"/>
              </a:ext>
            </a:extLst>
          </p:cNvPr>
          <p:cNvSpPr>
            <a:spLocks noGrp="1"/>
          </p:cNvSpPr>
          <p:nvPr>
            <p:ph type="title"/>
          </p:nvPr>
        </p:nvSpPr>
        <p:spPr>
          <a:xfrm>
            <a:off x="2895599" y="764373"/>
            <a:ext cx="8917459" cy="1293028"/>
          </a:xfrm>
        </p:spPr>
        <p:txBody>
          <a:bodyPr/>
          <a:lstStyle/>
          <a:p>
            <a:r>
              <a:rPr lang="en-US" dirty="0"/>
              <a:t>“Only begotten”</a:t>
            </a:r>
          </a:p>
        </p:txBody>
      </p:sp>
      <p:sp>
        <p:nvSpPr>
          <p:cNvPr id="3" name="TextBox 2">
            <a:extLst>
              <a:ext uri="{FF2B5EF4-FFF2-40B4-BE49-F238E27FC236}">
                <a16:creationId xmlns:a16="http://schemas.microsoft.com/office/drawing/2014/main" id="{1C0797F1-B006-40EB-A597-7B572FFE6CA8}"/>
              </a:ext>
            </a:extLst>
          </p:cNvPr>
          <p:cNvSpPr txBox="1"/>
          <p:nvPr/>
        </p:nvSpPr>
        <p:spPr>
          <a:xfrm>
            <a:off x="222422" y="1742290"/>
            <a:ext cx="11726561" cy="5386090"/>
          </a:xfrm>
          <a:prstGeom prst="rect">
            <a:avLst/>
          </a:prstGeom>
          <a:noFill/>
        </p:spPr>
        <p:txBody>
          <a:bodyPr wrap="square" rtlCol="0">
            <a:spAutoFit/>
          </a:bodyPr>
          <a:lstStyle/>
          <a:p>
            <a:pPr algn="just"/>
            <a:r>
              <a:rPr lang="en-US" sz="2800" i="1" dirty="0"/>
              <a:t>By this the love of God was manifested in us, that God has sent His </a:t>
            </a:r>
            <a:r>
              <a:rPr lang="en-US" sz="2800" b="1" i="1" dirty="0"/>
              <a:t>only begotten </a:t>
            </a:r>
            <a:r>
              <a:rPr lang="en-US" sz="2800" i="1" dirty="0"/>
              <a:t>Son into the world so that we might live through Him. (1 John 4:9)</a:t>
            </a:r>
            <a:endParaRPr lang="en-US" sz="2800" dirty="0"/>
          </a:p>
          <a:p>
            <a:pPr algn="just"/>
            <a:endParaRPr lang="en-US" sz="3200" dirty="0"/>
          </a:p>
          <a:p>
            <a:pPr algn="just"/>
            <a:r>
              <a:rPr lang="en-US" sz="2800" dirty="0"/>
              <a:t>The Greek word is “</a:t>
            </a:r>
            <a:r>
              <a:rPr lang="en-US" sz="2800" i="1" dirty="0" err="1"/>
              <a:t>monogene</a:t>
            </a:r>
            <a:r>
              <a:rPr lang="en-US" sz="2800" dirty="0"/>
              <a:t>,” which literally means “one and only” or “only one of a kind.” The word was used of an only child or of something unique (the only one of its kind). </a:t>
            </a:r>
            <a:endParaRPr lang="en-US" sz="1400" dirty="0"/>
          </a:p>
          <a:p>
            <a:pPr algn="just"/>
            <a:endParaRPr lang="en-US" sz="1400" dirty="0"/>
          </a:p>
          <a:p>
            <a:pPr algn="just"/>
            <a:r>
              <a:rPr lang="en-US" sz="2800" dirty="0"/>
              <a:t>This word speaks more of quality (unique) than quantity (only one) or origin. Whenever John uses the word he’s referring to Jesus. While all Christians are children of God, Jesus is God’s Son in a unique, one-of-a-kind sense. </a:t>
            </a:r>
          </a:p>
          <a:p>
            <a:endParaRPr lang="en-US" dirty="0"/>
          </a:p>
        </p:txBody>
      </p:sp>
    </p:spTree>
    <p:extLst>
      <p:ext uri="{BB962C8B-B14F-4D97-AF65-F5344CB8AC3E}">
        <p14:creationId xmlns:p14="http://schemas.microsoft.com/office/powerpoint/2010/main" val="1894360748"/>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par>
                          <p:cTn id="8" fill="hold">
                            <p:stCondLst>
                              <p:cond delay="1500"/>
                            </p:stCondLst>
                            <p:childTnLst>
                              <p:par>
                                <p:cTn id="9" presetID="10" presetClass="entr" presetSubtype="0" fill="hold" grpId="0" nodeType="afterEffect">
                                  <p:stCondLst>
                                    <p:cond delay="425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75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2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1164F-70B6-43B4-9DC0-F2F49E845943}"/>
              </a:ext>
            </a:extLst>
          </p:cNvPr>
          <p:cNvSpPr>
            <a:spLocks noGrp="1"/>
          </p:cNvSpPr>
          <p:nvPr>
            <p:ph type="title"/>
          </p:nvPr>
        </p:nvSpPr>
        <p:spPr>
          <a:xfrm>
            <a:off x="209004" y="163483"/>
            <a:ext cx="11460361" cy="1293028"/>
          </a:xfrm>
        </p:spPr>
        <p:txBody>
          <a:bodyPr/>
          <a:lstStyle/>
          <a:p>
            <a:pPr algn="l"/>
            <a:r>
              <a:rPr lang="en-US" dirty="0"/>
              <a:t>I. True believers love one another </a:t>
            </a:r>
            <a:r>
              <a:rPr lang="en-US" baseline="30000" dirty="0"/>
              <a:t>(4:7-13)</a:t>
            </a:r>
          </a:p>
        </p:txBody>
      </p:sp>
      <p:sp>
        <p:nvSpPr>
          <p:cNvPr id="3" name="TextBox 2">
            <a:extLst>
              <a:ext uri="{FF2B5EF4-FFF2-40B4-BE49-F238E27FC236}">
                <a16:creationId xmlns:a16="http://schemas.microsoft.com/office/drawing/2014/main" id="{1C0797F1-B006-40EB-A597-7B572FFE6CA8}"/>
              </a:ext>
            </a:extLst>
          </p:cNvPr>
          <p:cNvSpPr txBox="1"/>
          <p:nvPr/>
        </p:nvSpPr>
        <p:spPr>
          <a:xfrm>
            <a:off x="222422" y="1291084"/>
            <a:ext cx="11726561" cy="2554545"/>
          </a:xfrm>
          <a:prstGeom prst="rect">
            <a:avLst/>
          </a:prstGeom>
          <a:noFill/>
        </p:spPr>
        <p:txBody>
          <a:bodyPr wrap="square" rtlCol="0">
            <a:spAutoFit/>
          </a:bodyPr>
          <a:lstStyle/>
          <a:p>
            <a:pPr marL="514350" indent="-514350" algn="just">
              <a:buFont typeface="+mj-lt"/>
              <a:buAutoNum type="alphaUcPeriod" startAt="2"/>
            </a:pPr>
            <a:r>
              <a:rPr lang="en-US" sz="3200" dirty="0"/>
              <a:t>How did God demonstrate His love for us? (9):</a:t>
            </a:r>
          </a:p>
          <a:p>
            <a:pPr algn="just"/>
            <a:r>
              <a:rPr lang="en-US" sz="2400" i="1" dirty="0"/>
              <a:t>By this the love of God was manifested in us, that God has sent His only begotten Son into the world so that we might live through Him.</a:t>
            </a:r>
          </a:p>
          <a:p>
            <a:pPr algn="just"/>
            <a:endParaRPr lang="en-US" sz="2400" i="1" dirty="0"/>
          </a:p>
          <a:p>
            <a:pPr algn="just"/>
            <a:endParaRPr lang="en-US" sz="2400" i="1" dirty="0"/>
          </a:p>
          <a:p>
            <a:pPr algn="ctr"/>
            <a:r>
              <a:rPr lang="en-US" sz="3200" dirty="0">
                <a:latin typeface="Calibri" panose="020F0502020204030204" pitchFamily="34" charset="0"/>
                <a:cs typeface="Calibri" panose="020F0502020204030204" pitchFamily="34" charset="0"/>
              </a:rPr>
              <a:t>By sending His Son into the world to save us</a:t>
            </a:r>
          </a:p>
        </p:txBody>
      </p:sp>
    </p:spTree>
    <p:extLst>
      <p:ext uri="{BB962C8B-B14F-4D97-AF65-F5344CB8AC3E}">
        <p14:creationId xmlns:p14="http://schemas.microsoft.com/office/powerpoint/2010/main" val="41724780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0"/>
                                        <p:tgtEl>
                                          <p:spTgt spid="3">
                                            <p:txEl>
                                              <p:pRg st="0" end="0"/>
                                            </p:txEl>
                                          </p:spTgt>
                                        </p:tgtEl>
                                      </p:cBhvr>
                                    </p:animEffect>
                                  </p:childTnLst>
                                </p:cTn>
                              </p:par>
                            </p:childTnLst>
                          </p:cTn>
                        </p:par>
                        <p:par>
                          <p:cTn id="8" fill="hold">
                            <p:stCondLst>
                              <p:cond delay="2500"/>
                            </p:stCondLst>
                            <p:childTnLst>
                              <p:par>
                                <p:cTn id="9" presetID="10" presetClass="entr" presetSubtype="0"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500"/>
                                        <p:tgtEl>
                                          <p:spTgt spid="3">
                                            <p:txEl>
                                              <p:pRg st="1" end="1"/>
                                            </p:txEl>
                                          </p:spTgt>
                                        </p:tgtEl>
                                      </p:cBhvr>
                                    </p:animEffect>
                                  </p:childTnLst>
                                </p:cTn>
                              </p:par>
                            </p:childTnLst>
                          </p:cTn>
                        </p:par>
                        <p:par>
                          <p:cTn id="12" fill="hold">
                            <p:stCondLst>
                              <p:cond delay="5500"/>
                            </p:stCondLst>
                            <p:childTnLst>
                              <p:par>
                                <p:cTn id="13" presetID="10" presetClass="entr" presetSubtype="0" fill="hold" grpId="0" nodeType="afterEffect">
                                  <p:stCondLst>
                                    <p:cond delay="425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2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1164F-70B6-43B4-9DC0-F2F49E845943}"/>
              </a:ext>
            </a:extLst>
          </p:cNvPr>
          <p:cNvSpPr>
            <a:spLocks noGrp="1"/>
          </p:cNvSpPr>
          <p:nvPr>
            <p:ph type="title"/>
          </p:nvPr>
        </p:nvSpPr>
        <p:spPr>
          <a:xfrm>
            <a:off x="2895599" y="764373"/>
            <a:ext cx="8917459" cy="1293028"/>
          </a:xfrm>
        </p:spPr>
        <p:txBody>
          <a:bodyPr/>
          <a:lstStyle/>
          <a:p>
            <a:r>
              <a:rPr lang="en-US" dirty="0"/>
              <a:t>1 John 5:12</a:t>
            </a:r>
          </a:p>
        </p:txBody>
      </p:sp>
      <p:sp>
        <p:nvSpPr>
          <p:cNvPr id="3" name="TextBox 2">
            <a:extLst>
              <a:ext uri="{FF2B5EF4-FFF2-40B4-BE49-F238E27FC236}">
                <a16:creationId xmlns:a16="http://schemas.microsoft.com/office/drawing/2014/main" id="{1C0797F1-B006-40EB-A597-7B572FFE6CA8}"/>
              </a:ext>
            </a:extLst>
          </p:cNvPr>
          <p:cNvSpPr txBox="1"/>
          <p:nvPr/>
        </p:nvSpPr>
        <p:spPr>
          <a:xfrm>
            <a:off x="222422" y="1742290"/>
            <a:ext cx="11726561" cy="2831544"/>
          </a:xfrm>
          <a:prstGeom prst="rect">
            <a:avLst/>
          </a:prstGeom>
          <a:noFill/>
        </p:spPr>
        <p:txBody>
          <a:bodyPr wrap="square" rtlCol="0">
            <a:spAutoFit/>
          </a:bodyPr>
          <a:lstStyle/>
          <a:p>
            <a:pPr algn="just"/>
            <a:r>
              <a:rPr lang="en-US" sz="4400" i="1" dirty="0"/>
              <a:t>He who has the Son has the life; he who does not have the Son of God does not have the life.</a:t>
            </a:r>
            <a:endParaRPr lang="en-US" sz="4400" dirty="0"/>
          </a:p>
          <a:p>
            <a:pPr algn="just"/>
            <a:endParaRPr lang="en-US" sz="2800" dirty="0"/>
          </a:p>
          <a:p>
            <a:endParaRPr lang="en-US" dirty="0"/>
          </a:p>
        </p:txBody>
      </p:sp>
    </p:spTree>
    <p:extLst>
      <p:ext uri="{BB962C8B-B14F-4D97-AF65-F5344CB8AC3E}">
        <p14:creationId xmlns:p14="http://schemas.microsoft.com/office/powerpoint/2010/main" val="584136823"/>
      </p:ext>
    </p:extLst>
  </p:cSld>
  <p:clrMapOvr>
    <a:masterClrMapping/>
  </p:clrMapOvr>
  <p:transition spd="slow">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1164F-70B6-43B4-9DC0-F2F49E845943}"/>
              </a:ext>
            </a:extLst>
          </p:cNvPr>
          <p:cNvSpPr>
            <a:spLocks noGrp="1"/>
          </p:cNvSpPr>
          <p:nvPr>
            <p:ph type="title"/>
          </p:nvPr>
        </p:nvSpPr>
        <p:spPr>
          <a:xfrm>
            <a:off x="209004" y="163483"/>
            <a:ext cx="11460361" cy="1293028"/>
          </a:xfrm>
        </p:spPr>
        <p:txBody>
          <a:bodyPr/>
          <a:lstStyle/>
          <a:p>
            <a:pPr algn="l"/>
            <a:r>
              <a:rPr lang="en-US" dirty="0"/>
              <a:t>I. True believers love one another </a:t>
            </a:r>
            <a:r>
              <a:rPr lang="en-US" baseline="30000" dirty="0"/>
              <a:t>(4:7-13)</a:t>
            </a:r>
          </a:p>
        </p:txBody>
      </p:sp>
      <p:sp>
        <p:nvSpPr>
          <p:cNvPr id="3" name="TextBox 2">
            <a:extLst>
              <a:ext uri="{FF2B5EF4-FFF2-40B4-BE49-F238E27FC236}">
                <a16:creationId xmlns:a16="http://schemas.microsoft.com/office/drawing/2014/main" id="{1C0797F1-B006-40EB-A597-7B572FFE6CA8}"/>
              </a:ext>
            </a:extLst>
          </p:cNvPr>
          <p:cNvSpPr txBox="1"/>
          <p:nvPr/>
        </p:nvSpPr>
        <p:spPr>
          <a:xfrm>
            <a:off x="222422" y="1291084"/>
            <a:ext cx="11726561" cy="2185214"/>
          </a:xfrm>
          <a:prstGeom prst="rect">
            <a:avLst/>
          </a:prstGeom>
          <a:noFill/>
        </p:spPr>
        <p:txBody>
          <a:bodyPr wrap="square" rtlCol="0">
            <a:spAutoFit/>
          </a:bodyPr>
          <a:lstStyle/>
          <a:p>
            <a:pPr marL="514350" indent="-514350" algn="just">
              <a:buFont typeface="+mj-lt"/>
              <a:buAutoNum type="alphaUcPeriod" startAt="3"/>
            </a:pPr>
            <a:r>
              <a:rPr lang="en-US" sz="3200" dirty="0"/>
              <a:t>What is the marvel of God’s love? (10):</a:t>
            </a:r>
          </a:p>
          <a:p>
            <a:pPr algn="just"/>
            <a:r>
              <a:rPr lang="en-US" sz="2400" i="1" dirty="0"/>
              <a:t>In this is love, not that we loved God, but that He loved us and sent His Son to be the propitiation for our sins. </a:t>
            </a:r>
          </a:p>
          <a:p>
            <a:pPr algn="just"/>
            <a:endParaRPr lang="en-US" sz="2400" i="1" dirty="0"/>
          </a:p>
          <a:p>
            <a:pPr algn="ctr"/>
            <a:r>
              <a:rPr lang="en-US" sz="3200" dirty="0">
                <a:latin typeface="Calibri" panose="020F0502020204030204" pitchFamily="34" charset="0"/>
                <a:cs typeface="Calibri" panose="020F0502020204030204" pitchFamily="34" charset="0"/>
              </a:rPr>
              <a:t>That He loved us and provided for us even when we did not love Him.</a:t>
            </a:r>
          </a:p>
        </p:txBody>
      </p:sp>
    </p:spTree>
    <p:extLst>
      <p:ext uri="{BB962C8B-B14F-4D97-AF65-F5344CB8AC3E}">
        <p14:creationId xmlns:p14="http://schemas.microsoft.com/office/powerpoint/2010/main" val="100262924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0"/>
                                        <p:tgtEl>
                                          <p:spTgt spid="3">
                                            <p:txEl>
                                              <p:pRg st="0" end="0"/>
                                            </p:txEl>
                                          </p:spTgt>
                                        </p:tgtEl>
                                      </p:cBhvr>
                                    </p:animEffect>
                                  </p:childTnLst>
                                </p:cTn>
                              </p:par>
                            </p:childTnLst>
                          </p:cTn>
                        </p:par>
                        <p:par>
                          <p:cTn id="8" fill="hold">
                            <p:stCondLst>
                              <p:cond delay="250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500"/>
                                        <p:tgtEl>
                                          <p:spTgt spid="3">
                                            <p:txEl>
                                              <p:pRg st="1" end="1"/>
                                            </p:txEl>
                                          </p:spTgt>
                                        </p:tgtEl>
                                      </p:cBhvr>
                                    </p:animEffect>
                                  </p:childTnLst>
                                </p:cTn>
                              </p:par>
                            </p:childTnLst>
                          </p:cTn>
                        </p:par>
                        <p:par>
                          <p:cTn id="12" fill="hold">
                            <p:stCondLst>
                              <p:cond delay="5750"/>
                            </p:stCondLst>
                            <p:childTnLst>
                              <p:par>
                                <p:cTn id="13" presetID="10" presetClass="entr" presetSubtype="0" fill="hold" grpId="0" nodeType="afterEffect">
                                  <p:stCondLst>
                                    <p:cond delay="425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1164F-70B6-43B4-9DC0-F2F49E845943}"/>
              </a:ext>
            </a:extLst>
          </p:cNvPr>
          <p:cNvSpPr>
            <a:spLocks noGrp="1"/>
          </p:cNvSpPr>
          <p:nvPr>
            <p:ph type="title"/>
          </p:nvPr>
        </p:nvSpPr>
        <p:spPr>
          <a:xfrm>
            <a:off x="2895599" y="764373"/>
            <a:ext cx="8917459" cy="1293028"/>
          </a:xfrm>
        </p:spPr>
        <p:txBody>
          <a:bodyPr/>
          <a:lstStyle/>
          <a:p>
            <a:r>
              <a:rPr lang="en-US" dirty="0"/>
              <a:t>“Propitiation”</a:t>
            </a:r>
          </a:p>
        </p:txBody>
      </p:sp>
      <p:sp>
        <p:nvSpPr>
          <p:cNvPr id="3" name="TextBox 2">
            <a:extLst>
              <a:ext uri="{FF2B5EF4-FFF2-40B4-BE49-F238E27FC236}">
                <a16:creationId xmlns:a16="http://schemas.microsoft.com/office/drawing/2014/main" id="{1C0797F1-B006-40EB-A597-7B572FFE6CA8}"/>
              </a:ext>
            </a:extLst>
          </p:cNvPr>
          <p:cNvSpPr txBox="1"/>
          <p:nvPr/>
        </p:nvSpPr>
        <p:spPr>
          <a:xfrm>
            <a:off x="222422" y="1742290"/>
            <a:ext cx="11726561" cy="3539430"/>
          </a:xfrm>
          <a:prstGeom prst="rect">
            <a:avLst/>
          </a:prstGeom>
          <a:noFill/>
        </p:spPr>
        <p:txBody>
          <a:bodyPr wrap="square" rtlCol="0">
            <a:spAutoFit/>
          </a:bodyPr>
          <a:lstStyle/>
          <a:p>
            <a:pPr algn="just"/>
            <a:r>
              <a:rPr lang="en-US" sz="3200" dirty="0"/>
              <a:t>The NIV calls it an “atoning sacrifice.” </a:t>
            </a:r>
          </a:p>
          <a:p>
            <a:pPr marL="457200" indent="-457200" algn="just">
              <a:buFont typeface="Wingdings" panose="05000000000000000000" pitchFamily="2" charset="2"/>
              <a:buChar char="§"/>
            </a:pPr>
            <a:r>
              <a:rPr lang="en-US" sz="3200" dirty="0"/>
              <a:t>To propitiate means to satisfy one’s anger, to placate or to appease one who is hostile toward you. </a:t>
            </a:r>
          </a:p>
          <a:p>
            <a:pPr marL="457200" indent="-457200" algn="just">
              <a:buFont typeface="Wingdings" panose="05000000000000000000" pitchFamily="2" charset="2"/>
              <a:buChar char="§"/>
            </a:pPr>
            <a:r>
              <a:rPr lang="en-US" sz="3200" dirty="0"/>
              <a:t>Jesus’ sacrifice on the cross propitiated; it satisfied/appeased God’s wrath against our sin. </a:t>
            </a:r>
          </a:p>
          <a:p>
            <a:pPr marL="457200" indent="-457200" algn="just">
              <a:buFont typeface="Wingdings" panose="05000000000000000000" pitchFamily="2" charset="2"/>
              <a:buChar char="§"/>
            </a:pPr>
            <a:r>
              <a:rPr lang="en-US" sz="3200" dirty="0"/>
              <a:t>Jesus turned aside God’s wrath against us by absorbing it Himself. </a:t>
            </a:r>
          </a:p>
        </p:txBody>
      </p:sp>
    </p:spTree>
    <p:extLst>
      <p:ext uri="{BB962C8B-B14F-4D97-AF65-F5344CB8AC3E}">
        <p14:creationId xmlns:p14="http://schemas.microsoft.com/office/powerpoint/2010/main" val="205009902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750"/>
                                        <p:tgtEl>
                                          <p:spTgt spid="3">
                                            <p:txEl>
                                              <p:pRg st="0" end="0"/>
                                            </p:txEl>
                                          </p:spTgt>
                                        </p:tgtEl>
                                      </p:cBhvr>
                                    </p:animEffect>
                                  </p:childTnLst>
                                </p:cTn>
                              </p:par>
                            </p:childTnLst>
                          </p:cTn>
                        </p:par>
                        <p:par>
                          <p:cTn id="8" fill="hold">
                            <p:stCondLst>
                              <p:cond delay="4000"/>
                            </p:stCondLst>
                            <p:childTnLst>
                              <p:par>
                                <p:cTn id="9" presetID="10" presetClass="entr" presetSubtype="0" fill="hold" grpId="0" nodeType="afterEffect">
                                  <p:stCondLst>
                                    <p:cond delay="2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9000"/>
                            </p:stCondLst>
                            <p:childTnLst>
                              <p:par>
                                <p:cTn id="13" presetID="10" presetClass="entr" presetSubtype="0" fill="hold" grpId="0" nodeType="afterEffect">
                                  <p:stCondLst>
                                    <p:cond delay="27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250"/>
                                        <p:tgtEl>
                                          <p:spTgt spid="3">
                                            <p:txEl>
                                              <p:pRg st="2" end="2"/>
                                            </p:txEl>
                                          </p:spTgt>
                                        </p:tgtEl>
                                      </p:cBhvr>
                                    </p:animEffect>
                                  </p:childTnLst>
                                </p:cTn>
                              </p:par>
                            </p:childTnLst>
                          </p:cTn>
                        </p:par>
                        <p:par>
                          <p:cTn id="16" fill="hold">
                            <p:stCondLst>
                              <p:cond delay="14000"/>
                            </p:stCondLst>
                            <p:childTnLst>
                              <p:par>
                                <p:cTn id="17" presetID="10" presetClass="entr" presetSubtype="0" fill="hold" grpId="0" nodeType="afterEffect">
                                  <p:stCondLst>
                                    <p:cond delay="425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1164F-70B6-43B4-9DC0-F2F49E845943}"/>
              </a:ext>
            </a:extLst>
          </p:cNvPr>
          <p:cNvSpPr>
            <a:spLocks noGrp="1"/>
          </p:cNvSpPr>
          <p:nvPr>
            <p:ph type="title"/>
          </p:nvPr>
        </p:nvSpPr>
        <p:spPr>
          <a:xfrm>
            <a:off x="209004" y="163483"/>
            <a:ext cx="11460361" cy="1293028"/>
          </a:xfrm>
        </p:spPr>
        <p:txBody>
          <a:bodyPr/>
          <a:lstStyle/>
          <a:p>
            <a:pPr algn="l"/>
            <a:r>
              <a:rPr lang="en-US" dirty="0"/>
              <a:t>I. True believers love one another </a:t>
            </a:r>
            <a:r>
              <a:rPr lang="en-US" baseline="30000" dirty="0"/>
              <a:t>(4:7-13)</a:t>
            </a:r>
          </a:p>
        </p:txBody>
      </p:sp>
      <p:sp>
        <p:nvSpPr>
          <p:cNvPr id="3" name="TextBox 2">
            <a:extLst>
              <a:ext uri="{FF2B5EF4-FFF2-40B4-BE49-F238E27FC236}">
                <a16:creationId xmlns:a16="http://schemas.microsoft.com/office/drawing/2014/main" id="{1C0797F1-B006-40EB-A597-7B572FFE6CA8}"/>
              </a:ext>
            </a:extLst>
          </p:cNvPr>
          <p:cNvSpPr txBox="1"/>
          <p:nvPr/>
        </p:nvSpPr>
        <p:spPr>
          <a:xfrm>
            <a:off x="222422" y="1291084"/>
            <a:ext cx="11726561" cy="4770537"/>
          </a:xfrm>
          <a:prstGeom prst="rect">
            <a:avLst/>
          </a:prstGeom>
          <a:noFill/>
        </p:spPr>
        <p:txBody>
          <a:bodyPr wrap="square" rtlCol="0">
            <a:spAutoFit/>
          </a:bodyPr>
          <a:lstStyle/>
          <a:p>
            <a:pPr marL="514350" indent="-514350" algn="just">
              <a:buFont typeface="+mj-lt"/>
              <a:buAutoNum type="alphaUcPeriod" startAt="4"/>
            </a:pPr>
            <a:r>
              <a:rPr lang="en-US" sz="3200" dirty="0"/>
              <a:t>What out to be our response to God’s love? (11)</a:t>
            </a:r>
          </a:p>
          <a:p>
            <a:pPr algn="just"/>
            <a:r>
              <a:rPr lang="en-US" sz="2400" i="1" dirty="0"/>
              <a:t>Beloved, if God so loved us, we also ought to love one another. </a:t>
            </a:r>
          </a:p>
          <a:p>
            <a:pPr algn="just"/>
            <a:endParaRPr lang="en-US" sz="2400" i="1" dirty="0"/>
          </a:p>
          <a:p>
            <a:pPr marL="457200" indent="-457200" algn="just">
              <a:buFont typeface="Wingdings" panose="05000000000000000000" pitchFamily="2" charset="2"/>
              <a:buChar char="§"/>
            </a:pPr>
            <a:r>
              <a:rPr lang="en-US" sz="3200" i="1" dirty="0"/>
              <a:t>We ought to love one another. </a:t>
            </a:r>
          </a:p>
          <a:p>
            <a:pPr marL="457200" indent="-457200" algn="just">
              <a:buFont typeface="Wingdings" panose="05000000000000000000" pitchFamily="2" charset="2"/>
              <a:buChar char="§"/>
            </a:pPr>
            <a:r>
              <a:rPr lang="en-US" sz="3200" i="1" dirty="0"/>
              <a:t>God’s children ought to display their Father’s love for others. </a:t>
            </a:r>
          </a:p>
          <a:p>
            <a:pPr marL="457200" indent="-457200" algn="just">
              <a:buFont typeface="Wingdings" panose="05000000000000000000" pitchFamily="2" charset="2"/>
              <a:buChar char="§"/>
            </a:pPr>
            <a:r>
              <a:rPr lang="en-US" sz="3200" i="1" dirty="0"/>
              <a:t>His love is the example as well as the stimulus. </a:t>
            </a:r>
          </a:p>
          <a:p>
            <a:pPr marL="457200" indent="-457200" algn="just">
              <a:buFont typeface="Wingdings" panose="05000000000000000000" pitchFamily="2" charset="2"/>
              <a:buChar char="§"/>
            </a:pPr>
            <a:r>
              <a:rPr lang="en-US" sz="3200" i="1" dirty="0"/>
              <a:t>Because Christians are the recipients of God’s love, they are obligated to show that SAME kind of love to other believers. </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0884973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0"/>
                                        <p:tgtEl>
                                          <p:spTgt spid="3">
                                            <p:txEl>
                                              <p:pRg st="0" end="0"/>
                                            </p:txEl>
                                          </p:spTgt>
                                        </p:tgtEl>
                                      </p:cBhvr>
                                    </p:animEffect>
                                  </p:childTnLst>
                                </p:cTn>
                              </p:par>
                            </p:childTnLst>
                          </p:cTn>
                        </p:par>
                        <p:par>
                          <p:cTn id="8" fill="hold">
                            <p:stCondLst>
                              <p:cond delay="2500"/>
                            </p:stCondLst>
                            <p:childTnLst>
                              <p:par>
                                <p:cTn id="9" presetID="10" presetClass="entr" presetSubtype="0" fill="hold" grpId="0"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500"/>
                                        <p:tgtEl>
                                          <p:spTgt spid="3">
                                            <p:txEl>
                                              <p:pRg st="1" end="1"/>
                                            </p:txEl>
                                          </p:spTgt>
                                        </p:tgtEl>
                                      </p:cBhvr>
                                    </p:animEffect>
                                  </p:childTnLst>
                                </p:cTn>
                              </p:par>
                            </p:childTnLst>
                          </p:cTn>
                        </p:par>
                        <p:par>
                          <p:cTn id="12" fill="hold">
                            <p:stCondLst>
                              <p:cond delay="5250"/>
                            </p:stCondLst>
                            <p:childTnLst>
                              <p:par>
                                <p:cTn id="13" presetID="10" presetClass="entr" presetSubtype="0" fill="hold" grpId="0" nodeType="afterEffect">
                                  <p:stCondLst>
                                    <p:cond delay="275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500"/>
                                        <p:tgtEl>
                                          <p:spTgt spid="3">
                                            <p:txEl>
                                              <p:pRg st="3" end="3"/>
                                            </p:txEl>
                                          </p:spTgt>
                                        </p:tgtEl>
                                      </p:cBhvr>
                                    </p:animEffect>
                                  </p:childTnLst>
                                </p:cTn>
                              </p:par>
                            </p:childTnLst>
                          </p:cTn>
                        </p:par>
                        <p:par>
                          <p:cTn id="16" fill="hold">
                            <p:stCondLst>
                              <p:cond delay="10500"/>
                            </p:stCondLst>
                            <p:childTnLst>
                              <p:par>
                                <p:cTn id="17" presetID="10" presetClass="entr" presetSubtype="0" fill="hold" grpId="0" nodeType="afterEffect">
                                  <p:stCondLst>
                                    <p:cond delay="275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500"/>
                                        <p:tgtEl>
                                          <p:spTgt spid="3">
                                            <p:txEl>
                                              <p:pRg st="4" end="4"/>
                                            </p:txEl>
                                          </p:spTgt>
                                        </p:tgtEl>
                                      </p:cBhvr>
                                    </p:animEffect>
                                  </p:childTnLst>
                                </p:cTn>
                              </p:par>
                            </p:childTnLst>
                          </p:cTn>
                        </p:par>
                        <p:par>
                          <p:cTn id="20" fill="hold">
                            <p:stCondLst>
                              <p:cond delay="15750"/>
                            </p:stCondLst>
                            <p:childTnLst>
                              <p:par>
                                <p:cTn id="21" presetID="10" presetClass="entr" presetSubtype="0" fill="hold" grpId="0" nodeType="afterEffect">
                                  <p:stCondLst>
                                    <p:cond delay="275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2500"/>
                                        <p:tgtEl>
                                          <p:spTgt spid="3">
                                            <p:txEl>
                                              <p:pRg st="5" end="5"/>
                                            </p:txEl>
                                          </p:spTgt>
                                        </p:tgtEl>
                                      </p:cBhvr>
                                    </p:animEffect>
                                  </p:childTnLst>
                                </p:cTn>
                              </p:par>
                            </p:childTnLst>
                          </p:cTn>
                        </p:par>
                        <p:par>
                          <p:cTn id="24" fill="hold">
                            <p:stCondLst>
                              <p:cond delay="21000"/>
                            </p:stCondLst>
                            <p:childTnLst>
                              <p:par>
                                <p:cTn id="25" presetID="10" presetClass="entr" presetSubtype="0" fill="hold" grpId="0" nodeType="afterEffect">
                                  <p:stCondLst>
                                    <p:cond delay="275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1164F-70B6-43B4-9DC0-F2F49E845943}"/>
              </a:ext>
            </a:extLst>
          </p:cNvPr>
          <p:cNvSpPr>
            <a:spLocks noGrp="1"/>
          </p:cNvSpPr>
          <p:nvPr>
            <p:ph type="title"/>
          </p:nvPr>
        </p:nvSpPr>
        <p:spPr>
          <a:xfrm>
            <a:off x="209004" y="163483"/>
            <a:ext cx="11460361" cy="1293028"/>
          </a:xfrm>
        </p:spPr>
        <p:txBody>
          <a:bodyPr/>
          <a:lstStyle/>
          <a:p>
            <a:pPr algn="l"/>
            <a:r>
              <a:rPr lang="en-US" dirty="0"/>
              <a:t>I. True believers love one another </a:t>
            </a:r>
            <a:r>
              <a:rPr lang="en-US" baseline="30000" dirty="0"/>
              <a:t>(4:7-13)</a:t>
            </a:r>
          </a:p>
        </p:txBody>
      </p:sp>
      <p:sp>
        <p:nvSpPr>
          <p:cNvPr id="3" name="TextBox 2">
            <a:extLst>
              <a:ext uri="{FF2B5EF4-FFF2-40B4-BE49-F238E27FC236}">
                <a16:creationId xmlns:a16="http://schemas.microsoft.com/office/drawing/2014/main" id="{1C0797F1-B006-40EB-A597-7B572FFE6CA8}"/>
              </a:ext>
            </a:extLst>
          </p:cNvPr>
          <p:cNvSpPr txBox="1"/>
          <p:nvPr/>
        </p:nvSpPr>
        <p:spPr>
          <a:xfrm>
            <a:off x="222422" y="1291084"/>
            <a:ext cx="11726561" cy="3293209"/>
          </a:xfrm>
          <a:prstGeom prst="rect">
            <a:avLst/>
          </a:prstGeom>
          <a:noFill/>
        </p:spPr>
        <p:txBody>
          <a:bodyPr wrap="square" rtlCol="0">
            <a:spAutoFit/>
          </a:bodyPr>
          <a:lstStyle/>
          <a:p>
            <a:pPr marL="514350" indent="-514350" algn="just">
              <a:buFont typeface="+mj-lt"/>
              <a:buAutoNum type="alphaUcPeriod" startAt="5"/>
            </a:pPr>
            <a:r>
              <a:rPr lang="en-US" sz="3200" dirty="0"/>
              <a:t>What is true of those who love one another? (12-13)</a:t>
            </a:r>
          </a:p>
          <a:p>
            <a:pPr algn="just"/>
            <a:r>
              <a:rPr lang="en-US" sz="2400" i="1" dirty="0"/>
              <a:t>12 No one has seen God at any time; if we love one another, God abides in us, and His love is perfected in us. 13 By this we know that we abide in Him and He in us, because He has given us of His Spirit. </a:t>
            </a:r>
          </a:p>
          <a:p>
            <a:pPr algn="just"/>
            <a:endParaRPr lang="en-US" sz="2400" i="1" dirty="0"/>
          </a:p>
          <a:p>
            <a:pPr algn="ctr"/>
            <a:r>
              <a:rPr lang="en-US" sz="3600" i="1" dirty="0"/>
              <a:t>God abides (dwells, lives, resided) in us, and His love is </a:t>
            </a:r>
            <a:r>
              <a:rPr lang="en-US" sz="3600" i="1" u="sng" dirty="0"/>
              <a:t>perfected</a:t>
            </a:r>
            <a:r>
              <a:rPr lang="en-US" sz="3600" i="1" dirty="0"/>
              <a:t> in us.</a:t>
            </a:r>
            <a:endParaRPr lang="en-US" sz="3600" dirty="0"/>
          </a:p>
        </p:txBody>
      </p:sp>
      <p:sp>
        <p:nvSpPr>
          <p:cNvPr id="5" name="TextBox 4">
            <a:extLst>
              <a:ext uri="{FF2B5EF4-FFF2-40B4-BE49-F238E27FC236}">
                <a16:creationId xmlns:a16="http://schemas.microsoft.com/office/drawing/2014/main" id="{12AF3912-DAD9-4CA0-A716-D66DB2B24834}"/>
              </a:ext>
            </a:extLst>
          </p:cNvPr>
          <p:cNvSpPr txBox="1"/>
          <p:nvPr/>
        </p:nvSpPr>
        <p:spPr>
          <a:xfrm>
            <a:off x="222422" y="4825126"/>
            <a:ext cx="11726561" cy="646331"/>
          </a:xfrm>
          <a:prstGeom prst="rect">
            <a:avLst/>
          </a:prstGeom>
          <a:noFill/>
        </p:spPr>
        <p:txBody>
          <a:bodyPr wrap="square" rtlCol="0">
            <a:spAutoFit/>
          </a:bodyPr>
          <a:lstStyle/>
          <a:p>
            <a:pPr algn="just"/>
            <a:r>
              <a:rPr lang="en-US" sz="3600" i="1" dirty="0">
                <a:latin typeface="Calibri" panose="020F0502020204030204" pitchFamily="34" charset="0"/>
                <a:cs typeface="Calibri" panose="020F0502020204030204" pitchFamily="34" charset="0"/>
              </a:rPr>
              <a:t>“perfected” - is most fully expressed, reaches the highest point</a:t>
            </a: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0668140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0"/>
                                        <p:tgtEl>
                                          <p:spTgt spid="3">
                                            <p:txEl>
                                              <p:pRg st="0" end="0"/>
                                            </p:txEl>
                                          </p:spTgt>
                                        </p:tgtEl>
                                      </p:cBhvr>
                                    </p:animEffect>
                                  </p:childTnLst>
                                </p:cTn>
                              </p:par>
                            </p:childTnLst>
                          </p:cTn>
                        </p:par>
                        <p:par>
                          <p:cTn id="8" fill="hold">
                            <p:stCondLst>
                              <p:cond delay="2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500"/>
                                        <p:tgtEl>
                                          <p:spTgt spid="3">
                                            <p:txEl>
                                              <p:pRg st="1" end="1"/>
                                            </p:txEl>
                                          </p:spTgt>
                                        </p:tgtEl>
                                      </p:cBhvr>
                                    </p:animEffect>
                                  </p:childTnLst>
                                </p:cTn>
                              </p:par>
                            </p:childTnLst>
                          </p:cTn>
                        </p:par>
                        <p:par>
                          <p:cTn id="12" fill="hold">
                            <p:stCondLst>
                              <p:cond delay="5000"/>
                            </p:stCondLst>
                            <p:childTnLst>
                              <p:par>
                                <p:cTn id="13" presetID="10" presetClass="entr" presetSubtype="0" fill="hold" grpId="0" nodeType="afterEffect">
                                  <p:stCondLst>
                                    <p:cond delay="450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500"/>
                                        <p:tgtEl>
                                          <p:spTgt spid="3">
                                            <p:txEl>
                                              <p:pRg st="3" end="3"/>
                                            </p:txEl>
                                          </p:spTgt>
                                        </p:tgtEl>
                                      </p:cBhvr>
                                    </p:animEffect>
                                  </p:childTnLst>
                                </p:cTn>
                              </p:par>
                            </p:childTnLst>
                          </p:cTn>
                        </p:par>
                        <p:par>
                          <p:cTn id="16" fill="hold">
                            <p:stCondLst>
                              <p:cond delay="12000"/>
                            </p:stCondLst>
                            <p:childTnLst>
                              <p:par>
                                <p:cTn id="17" presetID="42" presetClass="entr" presetSubtype="0" fill="hold" grpId="0" nodeType="afterEffect">
                                  <p:stCondLst>
                                    <p:cond delay="125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2750"/>
                                        <p:tgtEl>
                                          <p:spTgt spid="5"/>
                                        </p:tgtEl>
                                      </p:cBhvr>
                                    </p:animEffect>
                                    <p:anim calcmode="lin" valueType="num">
                                      <p:cBhvr>
                                        <p:cTn id="20" dur="2750" fill="hold"/>
                                        <p:tgtEl>
                                          <p:spTgt spid="5"/>
                                        </p:tgtEl>
                                        <p:attrNameLst>
                                          <p:attrName>ppt_x</p:attrName>
                                        </p:attrNameLst>
                                      </p:cBhvr>
                                      <p:tavLst>
                                        <p:tav tm="0">
                                          <p:val>
                                            <p:strVal val="#ppt_x"/>
                                          </p:val>
                                        </p:tav>
                                        <p:tav tm="100000">
                                          <p:val>
                                            <p:strVal val="#ppt_x"/>
                                          </p:val>
                                        </p:tav>
                                      </p:tavLst>
                                    </p:anim>
                                    <p:anim calcmode="lin" valueType="num">
                                      <p:cBhvr>
                                        <p:cTn id="21" dur="275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1164F-70B6-43B4-9DC0-F2F49E845943}"/>
              </a:ext>
            </a:extLst>
          </p:cNvPr>
          <p:cNvSpPr>
            <a:spLocks noGrp="1"/>
          </p:cNvSpPr>
          <p:nvPr>
            <p:ph type="title"/>
          </p:nvPr>
        </p:nvSpPr>
        <p:spPr>
          <a:xfrm>
            <a:off x="2895599" y="764373"/>
            <a:ext cx="8917459" cy="1293028"/>
          </a:xfrm>
        </p:spPr>
        <p:txBody>
          <a:bodyPr/>
          <a:lstStyle/>
          <a:p>
            <a:r>
              <a:rPr lang="en-US" dirty="0"/>
              <a:t>1 John 4:7-13</a:t>
            </a:r>
          </a:p>
        </p:txBody>
      </p:sp>
      <p:sp>
        <p:nvSpPr>
          <p:cNvPr id="3" name="TextBox 2">
            <a:extLst>
              <a:ext uri="{FF2B5EF4-FFF2-40B4-BE49-F238E27FC236}">
                <a16:creationId xmlns:a16="http://schemas.microsoft.com/office/drawing/2014/main" id="{1C0797F1-B006-40EB-A597-7B572FFE6CA8}"/>
              </a:ext>
            </a:extLst>
          </p:cNvPr>
          <p:cNvSpPr txBox="1"/>
          <p:nvPr/>
        </p:nvSpPr>
        <p:spPr>
          <a:xfrm>
            <a:off x="222422" y="1742290"/>
            <a:ext cx="11726561" cy="5109091"/>
          </a:xfrm>
          <a:prstGeom prst="rect">
            <a:avLst/>
          </a:prstGeom>
          <a:noFill/>
        </p:spPr>
        <p:txBody>
          <a:bodyPr wrap="square" rtlCol="0">
            <a:spAutoFit/>
          </a:bodyPr>
          <a:lstStyle/>
          <a:p>
            <a:pPr algn="just"/>
            <a:r>
              <a:rPr lang="en-US" sz="2800" i="1" dirty="0"/>
              <a:t>7 Beloved, let us love one another, for love is from God; and everyone who loves is born of God and knows God. 8 The one who does not love does not know God, for God is love. 9 By this the love of God was manifested in us, that God has sent His only begotten Son into the world so that we might live through Him. 10 In this is love, not that we loved God, but that He loved us and sent His Son to be the propitiation for our sins. 11 Beloved, if God so loved us, we also ought to love one another. 12 No one has seen God at any time; if we love one another, God abides in us, and His love is perfected in us. 13 By this we know that we abide in Him and He in us, because He has given us of His Spirit. </a:t>
            </a:r>
            <a:endParaRPr lang="en-US" sz="2800" dirty="0"/>
          </a:p>
          <a:p>
            <a:endParaRPr lang="en-US" dirty="0"/>
          </a:p>
        </p:txBody>
      </p:sp>
    </p:spTree>
    <p:extLst>
      <p:ext uri="{BB962C8B-B14F-4D97-AF65-F5344CB8AC3E}">
        <p14:creationId xmlns:p14="http://schemas.microsoft.com/office/powerpoint/2010/main" val="2326567920"/>
      </p:ext>
    </p:extLst>
  </p:cSld>
  <p:clrMapOvr>
    <a:masterClrMapping/>
  </p:clrMapOvr>
  <p:transition spd="slow">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1164F-70B6-43B4-9DC0-F2F49E845943}"/>
              </a:ext>
            </a:extLst>
          </p:cNvPr>
          <p:cNvSpPr>
            <a:spLocks noGrp="1"/>
          </p:cNvSpPr>
          <p:nvPr>
            <p:ph type="title"/>
          </p:nvPr>
        </p:nvSpPr>
        <p:spPr>
          <a:xfrm>
            <a:off x="2895599" y="764373"/>
            <a:ext cx="8917459" cy="1293028"/>
          </a:xfrm>
        </p:spPr>
        <p:txBody>
          <a:bodyPr/>
          <a:lstStyle/>
          <a:p>
            <a:r>
              <a:rPr lang="en-US" dirty="0"/>
              <a:t>1 John 3:23</a:t>
            </a:r>
          </a:p>
        </p:txBody>
      </p:sp>
      <p:sp>
        <p:nvSpPr>
          <p:cNvPr id="3" name="TextBox 2">
            <a:extLst>
              <a:ext uri="{FF2B5EF4-FFF2-40B4-BE49-F238E27FC236}">
                <a16:creationId xmlns:a16="http://schemas.microsoft.com/office/drawing/2014/main" id="{1C0797F1-B006-40EB-A597-7B572FFE6CA8}"/>
              </a:ext>
            </a:extLst>
          </p:cNvPr>
          <p:cNvSpPr txBox="1"/>
          <p:nvPr/>
        </p:nvSpPr>
        <p:spPr>
          <a:xfrm>
            <a:off x="222422" y="1742290"/>
            <a:ext cx="11726561" cy="2031325"/>
          </a:xfrm>
          <a:prstGeom prst="rect">
            <a:avLst/>
          </a:prstGeom>
          <a:noFill/>
        </p:spPr>
        <p:txBody>
          <a:bodyPr wrap="square" rtlCol="0">
            <a:spAutoFit/>
          </a:bodyPr>
          <a:lstStyle/>
          <a:p>
            <a:pPr algn="just"/>
            <a:r>
              <a:rPr lang="en-US" sz="3600" i="1" dirty="0"/>
              <a:t>This is His commandment, that we </a:t>
            </a:r>
            <a:r>
              <a:rPr lang="en-US" sz="3600" i="1" u="sng" dirty="0"/>
              <a:t>believe</a:t>
            </a:r>
            <a:r>
              <a:rPr lang="en-US" sz="3600" i="1" dirty="0"/>
              <a:t> in the name of His Son Jesus Christ, and </a:t>
            </a:r>
            <a:r>
              <a:rPr lang="en-US" sz="3600" i="1" u="sng" dirty="0"/>
              <a:t>love</a:t>
            </a:r>
            <a:r>
              <a:rPr lang="en-US" sz="3600" i="1" dirty="0"/>
              <a:t> one another, just as He commanded us. </a:t>
            </a:r>
            <a:endParaRPr lang="en-US" sz="3600" dirty="0"/>
          </a:p>
          <a:p>
            <a:endParaRPr lang="en-US" dirty="0"/>
          </a:p>
        </p:txBody>
      </p:sp>
    </p:spTree>
    <p:extLst>
      <p:ext uri="{BB962C8B-B14F-4D97-AF65-F5344CB8AC3E}">
        <p14:creationId xmlns:p14="http://schemas.microsoft.com/office/powerpoint/2010/main" val="1426341711"/>
      </p:ext>
    </p:extLst>
  </p:cSld>
  <p:clrMapOvr>
    <a:masterClrMapping/>
  </p:clrMapOvr>
  <p:transition spd="slow">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1164F-70B6-43B4-9DC0-F2F49E845943}"/>
              </a:ext>
            </a:extLst>
          </p:cNvPr>
          <p:cNvSpPr>
            <a:spLocks noGrp="1"/>
          </p:cNvSpPr>
          <p:nvPr>
            <p:ph type="title"/>
          </p:nvPr>
        </p:nvSpPr>
        <p:spPr>
          <a:xfrm>
            <a:off x="209004" y="163483"/>
            <a:ext cx="11460361" cy="1293028"/>
          </a:xfrm>
        </p:spPr>
        <p:txBody>
          <a:bodyPr>
            <a:normAutofit/>
          </a:bodyPr>
          <a:lstStyle/>
          <a:p>
            <a:pPr marL="857250" indent="-857250" algn="just">
              <a:buFont typeface="+mj-lt"/>
              <a:buAutoNum type="romanUcPeriod" startAt="2"/>
            </a:pPr>
            <a:r>
              <a:rPr lang="en-US" dirty="0"/>
              <a:t>True believers maintain a correct Christology </a:t>
            </a:r>
            <a:r>
              <a:rPr lang="en-US" baseline="30000" dirty="0"/>
              <a:t>(4:14-16)</a:t>
            </a:r>
          </a:p>
        </p:txBody>
      </p:sp>
      <p:sp>
        <p:nvSpPr>
          <p:cNvPr id="3" name="TextBox 2">
            <a:extLst>
              <a:ext uri="{FF2B5EF4-FFF2-40B4-BE49-F238E27FC236}">
                <a16:creationId xmlns:a16="http://schemas.microsoft.com/office/drawing/2014/main" id="{1C0797F1-B006-40EB-A597-7B572FFE6CA8}"/>
              </a:ext>
            </a:extLst>
          </p:cNvPr>
          <p:cNvSpPr txBox="1"/>
          <p:nvPr/>
        </p:nvSpPr>
        <p:spPr>
          <a:xfrm>
            <a:off x="222422" y="1291084"/>
            <a:ext cx="11726561" cy="2062103"/>
          </a:xfrm>
          <a:prstGeom prst="rect">
            <a:avLst/>
          </a:prstGeom>
          <a:noFill/>
        </p:spPr>
        <p:txBody>
          <a:bodyPr wrap="square" rtlCol="0">
            <a:spAutoFit/>
          </a:bodyPr>
          <a:lstStyle/>
          <a:p>
            <a:pPr marL="514350" indent="-514350" algn="just">
              <a:buAutoNum type="alphaUcPeriod"/>
            </a:pPr>
            <a:r>
              <a:rPr lang="en-US" sz="3200" dirty="0"/>
              <a:t>Why did God send Jesus into the world? (14)</a:t>
            </a:r>
          </a:p>
          <a:p>
            <a:pPr algn="just"/>
            <a:r>
              <a:rPr lang="en-US" sz="2400" i="1" dirty="0"/>
              <a:t>We have seen and testify that the Father has sent the Son to be the Savior of the world. </a:t>
            </a:r>
            <a:r>
              <a:rPr lang="en-US" sz="2400" dirty="0"/>
              <a:t> </a:t>
            </a:r>
          </a:p>
          <a:p>
            <a:pPr algn="just"/>
            <a:endParaRPr lang="en-US" sz="1600" i="1" dirty="0"/>
          </a:p>
          <a:p>
            <a:pPr algn="ctr"/>
            <a:r>
              <a:rPr lang="en-US" sz="3200" dirty="0">
                <a:latin typeface="Calibri" panose="020F0502020204030204" pitchFamily="34" charset="0"/>
                <a:cs typeface="Calibri" panose="020F0502020204030204" pitchFamily="34" charset="0"/>
              </a:rPr>
              <a:t>To be the Savior of the World!</a:t>
            </a:r>
          </a:p>
        </p:txBody>
      </p:sp>
      <p:sp>
        <p:nvSpPr>
          <p:cNvPr id="4" name="TextBox 3">
            <a:extLst>
              <a:ext uri="{FF2B5EF4-FFF2-40B4-BE49-F238E27FC236}">
                <a16:creationId xmlns:a16="http://schemas.microsoft.com/office/drawing/2014/main" id="{AF17DB8F-FC91-4B21-A7FD-30635E4326F0}"/>
              </a:ext>
            </a:extLst>
          </p:cNvPr>
          <p:cNvSpPr txBox="1"/>
          <p:nvPr/>
        </p:nvSpPr>
        <p:spPr>
          <a:xfrm>
            <a:off x="231129" y="3624983"/>
            <a:ext cx="11726561" cy="1815882"/>
          </a:xfrm>
          <a:prstGeom prst="rect">
            <a:avLst/>
          </a:prstGeom>
          <a:noFill/>
        </p:spPr>
        <p:txBody>
          <a:bodyPr wrap="square" rtlCol="0">
            <a:spAutoFit/>
          </a:bodyPr>
          <a:lstStyle/>
          <a:p>
            <a:pPr marL="514350" indent="-514350" algn="just">
              <a:buFont typeface="+mj-lt"/>
              <a:buAutoNum type="alphaUcPeriod" startAt="2"/>
            </a:pPr>
            <a:r>
              <a:rPr lang="en-US" sz="3200" dirty="0"/>
              <a:t>What does it mean to “confess”? (15)</a:t>
            </a:r>
          </a:p>
          <a:p>
            <a:pPr algn="just"/>
            <a:r>
              <a:rPr lang="en-US" sz="2400" i="1" dirty="0"/>
              <a:t>Whoever confesses that Jesus is the Son of God, God abides in him, and he in God.</a:t>
            </a:r>
          </a:p>
          <a:p>
            <a:pPr algn="ctr"/>
            <a:r>
              <a:rPr lang="en-US" sz="3200" dirty="0">
                <a:latin typeface="Calibri" panose="020F0502020204030204" pitchFamily="34" charset="0"/>
                <a:cs typeface="Calibri" panose="020F0502020204030204" pitchFamily="34" charset="0"/>
              </a:rPr>
              <a:t>To say the same thing as another, i.e. to agree with, assent. </a:t>
            </a:r>
          </a:p>
        </p:txBody>
      </p:sp>
    </p:spTree>
    <p:extLst>
      <p:ext uri="{BB962C8B-B14F-4D97-AF65-F5344CB8AC3E}">
        <p14:creationId xmlns:p14="http://schemas.microsoft.com/office/powerpoint/2010/main" val="49361880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0"/>
                                        <p:tgtEl>
                                          <p:spTgt spid="3">
                                            <p:txEl>
                                              <p:pRg st="0" end="0"/>
                                            </p:txEl>
                                          </p:spTgt>
                                        </p:tgtEl>
                                      </p:cBhvr>
                                    </p:animEffect>
                                  </p:childTnLst>
                                </p:cTn>
                              </p:par>
                            </p:childTnLst>
                          </p:cTn>
                        </p:par>
                        <p:par>
                          <p:cTn id="8" fill="hold">
                            <p:stCondLst>
                              <p:cond delay="2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500"/>
                                        <p:tgtEl>
                                          <p:spTgt spid="3">
                                            <p:txEl>
                                              <p:pRg st="1" end="1"/>
                                            </p:txEl>
                                          </p:spTgt>
                                        </p:tgtEl>
                                      </p:cBhvr>
                                    </p:animEffect>
                                  </p:childTnLst>
                                </p:cTn>
                              </p:par>
                            </p:childTnLst>
                          </p:cTn>
                        </p:par>
                        <p:par>
                          <p:cTn id="12" fill="hold">
                            <p:stCondLst>
                              <p:cond delay="5000"/>
                            </p:stCondLst>
                            <p:childTnLst>
                              <p:par>
                                <p:cTn id="13" presetID="10" presetClass="entr" presetSubtype="0" fill="hold" grpId="0" nodeType="afterEffect">
                                  <p:stCondLst>
                                    <p:cond delay="450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0" end="0"/>
                                            </p:txEl>
                                          </p:spTgt>
                                        </p:tgtEl>
                                        <p:attrNameLst>
                                          <p:attrName>style.visibility</p:attrName>
                                        </p:attrNameLst>
                                      </p:cBhvr>
                                      <p:to>
                                        <p:strVal val="visible"/>
                                      </p:to>
                                    </p:set>
                                    <p:animEffect transition="in" filter="fade">
                                      <p:cBhvr>
                                        <p:cTn id="20" dur="2500"/>
                                        <p:tgtEl>
                                          <p:spTgt spid="4">
                                            <p:txEl>
                                              <p:pRg st="0" end="0"/>
                                            </p:txEl>
                                          </p:spTgt>
                                        </p:tgtEl>
                                      </p:cBhvr>
                                    </p:animEffect>
                                  </p:childTnLst>
                                </p:cTn>
                              </p:par>
                            </p:childTnLst>
                          </p:cTn>
                        </p:par>
                        <p:par>
                          <p:cTn id="21" fill="hold">
                            <p:stCondLst>
                              <p:cond delay="2500"/>
                            </p:stCondLst>
                            <p:childTnLst>
                              <p:par>
                                <p:cTn id="22" presetID="10" presetClass="entr" presetSubtype="0" fill="hold" grpId="0" nodeType="afterEffect">
                                  <p:stCondLst>
                                    <p:cond delay="500"/>
                                  </p:stCondLst>
                                  <p:childTnLst>
                                    <p:set>
                                      <p:cBhvr>
                                        <p:cTn id="23" dur="1" fill="hold">
                                          <p:stCondLst>
                                            <p:cond delay="0"/>
                                          </p:stCondLst>
                                        </p:cTn>
                                        <p:tgtEl>
                                          <p:spTgt spid="4">
                                            <p:txEl>
                                              <p:pRg st="1" end="1"/>
                                            </p:txEl>
                                          </p:spTgt>
                                        </p:tgtEl>
                                        <p:attrNameLst>
                                          <p:attrName>style.visibility</p:attrName>
                                        </p:attrNameLst>
                                      </p:cBhvr>
                                      <p:to>
                                        <p:strVal val="visible"/>
                                      </p:to>
                                    </p:set>
                                    <p:animEffect transition="in" filter="fade">
                                      <p:cBhvr>
                                        <p:cTn id="24" dur="2500"/>
                                        <p:tgtEl>
                                          <p:spTgt spid="4">
                                            <p:txEl>
                                              <p:pRg st="1" end="1"/>
                                            </p:txEl>
                                          </p:spTgt>
                                        </p:tgtEl>
                                      </p:cBhvr>
                                    </p:animEffect>
                                  </p:childTnLst>
                                </p:cTn>
                              </p:par>
                            </p:childTnLst>
                          </p:cTn>
                        </p:par>
                        <p:par>
                          <p:cTn id="25" fill="hold">
                            <p:stCondLst>
                              <p:cond delay="5500"/>
                            </p:stCondLst>
                            <p:childTnLst>
                              <p:par>
                                <p:cTn id="26" presetID="10" presetClass="entr" presetSubtype="0" fill="hold" grpId="0" nodeType="afterEffect">
                                  <p:stCondLst>
                                    <p:cond delay="450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2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1164F-70B6-43B4-9DC0-F2F49E845943}"/>
              </a:ext>
            </a:extLst>
          </p:cNvPr>
          <p:cNvSpPr>
            <a:spLocks noGrp="1"/>
          </p:cNvSpPr>
          <p:nvPr>
            <p:ph type="title"/>
          </p:nvPr>
        </p:nvSpPr>
        <p:spPr>
          <a:xfrm>
            <a:off x="209004" y="163483"/>
            <a:ext cx="11460361" cy="1293028"/>
          </a:xfrm>
        </p:spPr>
        <p:txBody>
          <a:bodyPr>
            <a:normAutofit/>
          </a:bodyPr>
          <a:lstStyle/>
          <a:p>
            <a:pPr marL="857250" indent="-857250" algn="just">
              <a:buFont typeface="+mj-lt"/>
              <a:buAutoNum type="romanUcPeriod" startAt="2"/>
            </a:pPr>
            <a:r>
              <a:rPr lang="en-US" dirty="0"/>
              <a:t>True believers maintain a correct Christology </a:t>
            </a:r>
            <a:r>
              <a:rPr lang="en-US" baseline="30000" dirty="0"/>
              <a:t>(4:14-16)</a:t>
            </a:r>
          </a:p>
        </p:txBody>
      </p:sp>
      <p:sp>
        <p:nvSpPr>
          <p:cNvPr id="3" name="TextBox 2">
            <a:extLst>
              <a:ext uri="{FF2B5EF4-FFF2-40B4-BE49-F238E27FC236}">
                <a16:creationId xmlns:a16="http://schemas.microsoft.com/office/drawing/2014/main" id="{1C0797F1-B006-40EB-A597-7B572FFE6CA8}"/>
              </a:ext>
            </a:extLst>
          </p:cNvPr>
          <p:cNvSpPr txBox="1"/>
          <p:nvPr/>
        </p:nvSpPr>
        <p:spPr>
          <a:xfrm>
            <a:off x="222422" y="1291084"/>
            <a:ext cx="11726561" cy="3108543"/>
          </a:xfrm>
          <a:prstGeom prst="rect">
            <a:avLst/>
          </a:prstGeom>
          <a:noFill/>
        </p:spPr>
        <p:txBody>
          <a:bodyPr wrap="square" rtlCol="0">
            <a:spAutoFit/>
          </a:bodyPr>
          <a:lstStyle/>
          <a:p>
            <a:pPr marL="514350" indent="-514350" algn="just">
              <a:buFont typeface="+mj-lt"/>
              <a:buAutoNum type="alphaUcPeriod" startAt="3"/>
            </a:pPr>
            <a:r>
              <a:rPr lang="en-US" sz="3200" dirty="0"/>
              <a:t>What is true of those who confess Jesus Christ is the Son of God? (16)</a:t>
            </a:r>
          </a:p>
          <a:p>
            <a:pPr algn="just"/>
            <a:r>
              <a:rPr lang="en-US" sz="2400" i="1" dirty="0"/>
              <a:t>We have come to know and have believed the love which God has for us. God is love, and the one who abides in love abides in God, and God abides in him.</a:t>
            </a:r>
          </a:p>
          <a:p>
            <a:pPr algn="just"/>
            <a:endParaRPr lang="en-US" sz="2400" i="1" dirty="0">
              <a:latin typeface="Calibri" panose="020F0502020204030204" pitchFamily="34" charset="0"/>
              <a:cs typeface="Calibri" panose="020F0502020204030204" pitchFamily="34" charset="0"/>
            </a:endParaRPr>
          </a:p>
          <a:p>
            <a:pPr algn="ctr"/>
            <a:r>
              <a:rPr lang="en-US" sz="3600" dirty="0">
                <a:latin typeface="Calibri" panose="020F0502020204030204" pitchFamily="34" charset="0"/>
                <a:cs typeface="Calibri" panose="020F0502020204030204" pitchFamily="34" charset="0"/>
              </a:rPr>
              <a:t>God abides in them and they abide in God. </a:t>
            </a:r>
          </a:p>
        </p:txBody>
      </p:sp>
    </p:spTree>
    <p:extLst>
      <p:ext uri="{BB962C8B-B14F-4D97-AF65-F5344CB8AC3E}">
        <p14:creationId xmlns:p14="http://schemas.microsoft.com/office/powerpoint/2010/main" val="65477473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0"/>
                                        <p:tgtEl>
                                          <p:spTgt spid="3">
                                            <p:txEl>
                                              <p:pRg st="0" end="0"/>
                                            </p:txEl>
                                          </p:spTgt>
                                        </p:tgtEl>
                                      </p:cBhvr>
                                    </p:animEffect>
                                  </p:childTnLst>
                                </p:cTn>
                              </p:par>
                            </p:childTnLst>
                          </p:cTn>
                        </p:par>
                        <p:par>
                          <p:cTn id="8" fill="hold">
                            <p:stCondLst>
                              <p:cond delay="2500"/>
                            </p:stCondLst>
                            <p:childTnLst>
                              <p:par>
                                <p:cTn id="9" presetID="10" presetClass="entr" presetSubtype="0" fill="hold" grpId="0"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500"/>
                                        <p:tgtEl>
                                          <p:spTgt spid="3">
                                            <p:txEl>
                                              <p:pRg st="1" end="1"/>
                                            </p:txEl>
                                          </p:spTgt>
                                        </p:tgtEl>
                                      </p:cBhvr>
                                    </p:animEffect>
                                  </p:childTnLst>
                                </p:cTn>
                              </p:par>
                            </p:childTnLst>
                          </p:cTn>
                        </p:par>
                        <p:par>
                          <p:cTn id="12" fill="hold">
                            <p:stCondLst>
                              <p:cond delay="5500"/>
                            </p:stCondLst>
                            <p:childTnLst>
                              <p:par>
                                <p:cTn id="13" presetID="10" presetClass="entr" presetSubtype="0" fill="hold" grpId="0" nodeType="afterEffect">
                                  <p:stCondLst>
                                    <p:cond delay="525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1164F-70B6-43B4-9DC0-F2F49E845943}"/>
              </a:ext>
            </a:extLst>
          </p:cNvPr>
          <p:cNvSpPr>
            <a:spLocks noGrp="1"/>
          </p:cNvSpPr>
          <p:nvPr>
            <p:ph type="title"/>
          </p:nvPr>
        </p:nvSpPr>
        <p:spPr>
          <a:xfrm>
            <a:off x="209004" y="163483"/>
            <a:ext cx="11460361" cy="1293028"/>
          </a:xfrm>
        </p:spPr>
        <p:txBody>
          <a:bodyPr>
            <a:normAutofit/>
          </a:bodyPr>
          <a:lstStyle/>
          <a:p>
            <a:pPr marL="857250" indent="-857250" algn="just">
              <a:buFont typeface="+mj-lt"/>
              <a:buAutoNum type="romanUcPeriod" startAt="3"/>
            </a:pPr>
            <a:r>
              <a:rPr lang="en-US" dirty="0"/>
              <a:t>True believers love one another </a:t>
            </a:r>
            <a:r>
              <a:rPr lang="en-US" baseline="30000" dirty="0"/>
              <a:t>(4:17-21)</a:t>
            </a:r>
          </a:p>
        </p:txBody>
      </p:sp>
      <p:sp>
        <p:nvSpPr>
          <p:cNvPr id="3" name="TextBox 2">
            <a:extLst>
              <a:ext uri="{FF2B5EF4-FFF2-40B4-BE49-F238E27FC236}">
                <a16:creationId xmlns:a16="http://schemas.microsoft.com/office/drawing/2014/main" id="{1C0797F1-B006-40EB-A597-7B572FFE6CA8}"/>
              </a:ext>
            </a:extLst>
          </p:cNvPr>
          <p:cNvSpPr txBox="1"/>
          <p:nvPr/>
        </p:nvSpPr>
        <p:spPr>
          <a:xfrm>
            <a:off x="222422" y="1291084"/>
            <a:ext cx="11726561" cy="4893647"/>
          </a:xfrm>
          <a:prstGeom prst="rect">
            <a:avLst/>
          </a:prstGeom>
          <a:noFill/>
        </p:spPr>
        <p:txBody>
          <a:bodyPr wrap="square" rtlCol="0">
            <a:spAutoFit/>
          </a:bodyPr>
          <a:lstStyle/>
          <a:p>
            <a:pPr algn="just"/>
            <a:r>
              <a:rPr lang="en-US" sz="2400" i="1" dirty="0"/>
              <a:t>17 By this, love is perfected with us, so that we may have confidence in the day of judgment; because as He is, so also are we in this world. 18 There is no fear in love; but perfect love casts out fear, because fear involves punishment, and the one who fears is not perfected in love. 19 We love, because He first loved us. 20 If someone says, "I love God," and hates his brother, he is a liar; for the one who does not love his brother whom he has seen, cannot love God whom he has not seen. 21 And this commandment we have from Him, that the one who loves God should love his brother also.</a:t>
            </a:r>
          </a:p>
          <a:p>
            <a:pPr algn="just"/>
            <a:endParaRPr lang="en-US" sz="2400" i="1" dirty="0"/>
          </a:p>
          <a:p>
            <a:pPr marL="457200" indent="-457200" algn="just">
              <a:buAutoNum type="alphaUcPeriod"/>
            </a:pPr>
            <a:r>
              <a:rPr lang="en-US" sz="2400" i="1" dirty="0"/>
              <a:t>“By this…” (17)</a:t>
            </a:r>
          </a:p>
          <a:p>
            <a:pPr marL="457200" indent="-457200" algn="just">
              <a:buAutoNum type="alphaUcPeriod"/>
            </a:pPr>
            <a:r>
              <a:rPr lang="en-US" sz="2400" i="1" dirty="0"/>
              <a:t>What is the judgment? (18)</a:t>
            </a:r>
          </a:p>
          <a:p>
            <a:pPr marL="457200" indent="-457200" algn="just">
              <a:buAutoNum type="alphaUcPeriod"/>
            </a:pPr>
            <a:r>
              <a:rPr lang="en-US" sz="2400" i="1" dirty="0"/>
              <a:t>Why are believers able to love God? (19)</a:t>
            </a:r>
          </a:p>
          <a:p>
            <a:pPr marL="457200" indent="-457200" algn="just">
              <a:buAutoNum type="alphaUcPeriod"/>
            </a:pPr>
            <a:r>
              <a:rPr lang="en-US" sz="2400" i="1" dirty="0"/>
              <a:t>How does one demonstrate that he does NOT love God? (20-21)</a:t>
            </a:r>
          </a:p>
        </p:txBody>
      </p:sp>
    </p:spTree>
    <p:extLst>
      <p:ext uri="{BB962C8B-B14F-4D97-AF65-F5344CB8AC3E}">
        <p14:creationId xmlns:p14="http://schemas.microsoft.com/office/powerpoint/2010/main" val="149039137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1164F-70B6-43B4-9DC0-F2F49E845943}"/>
              </a:ext>
            </a:extLst>
          </p:cNvPr>
          <p:cNvSpPr>
            <a:spLocks noGrp="1"/>
          </p:cNvSpPr>
          <p:nvPr>
            <p:ph type="title"/>
          </p:nvPr>
        </p:nvSpPr>
        <p:spPr>
          <a:xfrm>
            <a:off x="2895599" y="764373"/>
            <a:ext cx="8917459" cy="1293028"/>
          </a:xfrm>
        </p:spPr>
        <p:txBody>
          <a:bodyPr/>
          <a:lstStyle/>
          <a:p>
            <a:r>
              <a:rPr lang="en-US" dirty="0"/>
              <a:t>1 John 4:14-18</a:t>
            </a:r>
          </a:p>
        </p:txBody>
      </p:sp>
      <p:sp>
        <p:nvSpPr>
          <p:cNvPr id="3" name="TextBox 2">
            <a:extLst>
              <a:ext uri="{FF2B5EF4-FFF2-40B4-BE49-F238E27FC236}">
                <a16:creationId xmlns:a16="http://schemas.microsoft.com/office/drawing/2014/main" id="{1C0797F1-B006-40EB-A597-7B572FFE6CA8}"/>
              </a:ext>
            </a:extLst>
          </p:cNvPr>
          <p:cNvSpPr txBox="1"/>
          <p:nvPr/>
        </p:nvSpPr>
        <p:spPr>
          <a:xfrm>
            <a:off x="222422" y="1742290"/>
            <a:ext cx="11726561" cy="4401205"/>
          </a:xfrm>
          <a:prstGeom prst="rect">
            <a:avLst/>
          </a:prstGeom>
          <a:noFill/>
        </p:spPr>
        <p:txBody>
          <a:bodyPr wrap="square" rtlCol="0">
            <a:spAutoFit/>
          </a:bodyPr>
          <a:lstStyle/>
          <a:p>
            <a:pPr algn="just"/>
            <a:r>
              <a:rPr lang="en-US" sz="2800" i="1" dirty="0"/>
              <a:t>14 We have seen and testify that the Father has sent the Son to be the Savior of the world. 15 Whoever confesses that Jesus is the Son of God, God abides in him, and he in God. 16 We have come to know and have believed the love which God has for us. God is love, and the one who abides in love abides in God, and God abides in him. 17 By this, love is perfected with us, so that we may have confidence in the day of judgment; because as He is, so also are we in this world. 18 There is no fear in love; but perfect love casts out fear, because fear involves punishment, and the one who fears is not perfected in love. </a:t>
            </a:r>
            <a:endParaRPr lang="en-US" dirty="0"/>
          </a:p>
        </p:txBody>
      </p:sp>
    </p:spTree>
    <p:extLst>
      <p:ext uri="{BB962C8B-B14F-4D97-AF65-F5344CB8AC3E}">
        <p14:creationId xmlns:p14="http://schemas.microsoft.com/office/powerpoint/2010/main" val="470096471"/>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1164F-70B6-43B4-9DC0-F2F49E845943}"/>
              </a:ext>
            </a:extLst>
          </p:cNvPr>
          <p:cNvSpPr>
            <a:spLocks noGrp="1"/>
          </p:cNvSpPr>
          <p:nvPr>
            <p:ph type="title"/>
          </p:nvPr>
        </p:nvSpPr>
        <p:spPr>
          <a:xfrm>
            <a:off x="2895599" y="764373"/>
            <a:ext cx="8917459" cy="1293028"/>
          </a:xfrm>
        </p:spPr>
        <p:txBody>
          <a:bodyPr/>
          <a:lstStyle/>
          <a:p>
            <a:r>
              <a:rPr lang="en-US" dirty="0"/>
              <a:t>1 John 4:19-21</a:t>
            </a:r>
          </a:p>
        </p:txBody>
      </p:sp>
      <p:sp>
        <p:nvSpPr>
          <p:cNvPr id="3" name="TextBox 2">
            <a:extLst>
              <a:ext uri="{FF2B5EF4-FFF2-40B4-BE49-F238E27FC236}">
                <a16:creationId xmlns:a16="http://schemas.microsoft.com/office/drawing/2014/main" id="{1C0797F1-B006-40EB-A597-7B572FFE6CA8}"/>
              </a:ext>
            </a:extLst>
          </p:cNvPr>
          <p:cNvSpPr txBox="1"/>
          <p:nvPr/>
        </p:nvSpPr>
        <p:spPr>
          <a:xfrm>
            <a:off x="222422" y="1742290"/>
            <a:ext cx="11726561" cy="2954655"/>
          </a:xfrm>
          <a:prstGeom prst="rect">
            <a:avLst/>
          </a:prstGeom>
          <a:noFill/>
        </p:spPr>
        <p:txBody>
          <a:bodyPr wrap="square" rtlCol="0">
            <a:spAutoFit/>
          </a:bodyPr>
          <a:lstStyle/>
          <a:p>
            <a:pPr algn="just"/>
            <a:r>
              <a:rPr lang="en-US" sz="2800" i="1" dirty="0"/>
              <a:t>19 We love, because He first loved us. 20 If someone says, "I love God," and hates his brother, he is a liar; for the one who does not love his brother whom he has seen, cannot love God whom he has not seen. 21 And this commandment we have from Him, that the one who loves God should love his brother also.</a:t>
            </a:r>
            <a:endParaRPr lang="en-US" sz="2800" dirty="0"/>
          </a:p>
          <a:p>
            <a:pPr algn="just"/>
            <a:endParaRPr lang="en-US" sz="2800" dirty="0"/>
          </a:p>
          <a:p>
            <a:endParaRPr lang="en-US" dirty="0"/>
          </a:p>
        </p:txBody>
      </p:sp>
    </p:spTree>
    <p:extLst>
      <p:ext uri="{BB962C8B-B14F-4D97-AF65-F5344CB8AC3E}">
        <p14:creationId xmlns:p14="http://schemas.microsoft.com/office/powerpoint/2010/main" val="2523188280"/>
      </p:ext>
    </p:extLst>
  </p:cSld>
  <p:clrMapOvr>
    <a:masterClrMapping/>
  </p:clrMapOvr>
  <p:transition spd="slow">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1164F-70B6-43B4-9DC0-F2F49E845943}"/>
              </a:ext>
            </a:extLst>
          </p:cNvPr>
          <p:cNvSpPr>
            <a:spLocks noGrp="1"/>
          </p:cNvSpPr>
          <p:nvPr>
            <p:ph type="title"/>
          </p:nvPr>
        </p:nvSpPr>
        <p:spPr>
          <a:xfrm>
            <a:off x="2895599" y="764373"/>
            <a:ext cx="8917459" cy="1293028"/>
          </a:xfrm>
        </p:spPr>
        <p:txBody>
          <a:bodyPr/>
          <a:lstStyle/>
          <a:p>
            <a:r>
              <a:rPr lang="en-US" dirty="0"/>
              <a:t>Big idea:</a:t>
            </a:r>
          </a:p>
        </p:txBody>
      </p:sp>
      <p:sp>
        <p:nvSpPr>
          <p:cNvPr id="3" name="TextBox 2">
            <a:extLst>
              <a:ext uri="{FF2B5EF4-FFF2-40B4-BE49-F238E27FC236}">
                <a16:creationId xmlns:a16="http://schemas.microsoft.com/office/drawing/2014/main" id="{1C0797F1-B006-40EB-A597-7B572FFE6CA8}"/>
              </a:ext>
            </a:extLst>
          </p:cNvPr>
          <p:cNvSpPr txBox="1"/>
          <p:nvPr/>
        </p:nvSpPr>
        <p:spPr>
          <a:xfrm>
            <a:off x="222422" y="2112996"/>
            <a:ext cx="11726561" cy="1046440"/>
          </a:xfrm>
          <a:prstGeom prst="rect">
            <a:avLst/>
          </a:prstGeom>
          <a:noFill/>
        </p:spPr>
        <p:txBody>
          <a:bodyPr wrap="square" rtlCol="0">
            <a:spAutoFit/>
          </a:bodyPr>
          <a:lstStyle/>
          <a:p>
            <a:pPr algn="ctr"/>
            <a:r>
              <a:rPr lang="en-US" sz="4400" dirty="0"/>
              <a:t>True believers love God and each other.</a:t>
            </a:r>
          </a:p>
          <a:p>
            <a:pPr algn="ctr"/>
            <a:endParaRPr lang="en-US" dirty="0"/>
          </a:p>
        </p:txBody>
      </p:sp>
    </p:spTree>
    <p:extLst>
      <p:ext uri="{BB962C8B-B14F-4D97-AF65-F5344CB8AC3E}">
        <p14:creationId xmlns:p14="http://schemas.microsoft.com/office/powerpoint/2010/main" val="112089225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750" fill="hold"/>
                                        <p:tgtEl>
                                          <p:spTgt spid="3"/>
                                        </p:tgtEl>
                                        <p:attrNameLst>
                                          <p:attrName>ppt_x</p:attrName>
                                        </p:attrNameLst>
                                      </p:cBhvr>
                                      <p:tavLst>
                                        <p:tav tm="0">
                                          <p:val>
                                            <p:strVal val="#ppt_x"/>
                                          </p:val>
                                        </p:tav>
                                        <p:tav tm="100000">
                                          <p:val>
                                            <p:strVal val="#ppt_x"/>
                                          </p:val>
                                        </p:tav>
                                      </p:tavLst>
                                    </p:anim>
                                    <p:anim calcmode="lin" valueType="num">
                                      <p:cBhvr additive="base">
                                        <p:cTn id="8" dur="275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1164F-70B6-43B4-9DC0-F2F49E845943}"/>
              </a:ext>
            </a:extLst>
          </p:cNvPr>
          <p:cNvSpPr>
            <a:spLocks noGrp="1"/>
          </p:cNvSpPr>
          <p:nvPr>
            <p:ph type="title"/>
          </p:nvPr>
        </p:nvSpPr>
        <p:spPr>
          <a:xfrm>
            <a:off x="2895599" y="764373"/>
            <a:ext cx="8917459" cy="1293028"/>
          </a:xfrm>
        </p:spPr>
        <p:txBody>
          <a:bodyPr/>
          <a:lstStyle/>
          <a:p>
            <a:r>
              <a:rPr lang="en-US" dirty="0"/>
              <a:t>RECAP</a:t>
            </a:r>
          </a:p>
        </p:txBody>
      </p:sp>
      <p:sp>
        <p:nvSpPr>
          <p:cNvPr id="3" name="TextBox 2">
            <a:extLst>
              <a:ext uri="{FF2B5EF4-FFF2-40B4-BE49-F238E27FC236}">
                <a16:creationId xmlns:a16="http://schemas.microsoft.com/office/drawing/2014/main" id="{1C0797F1-B006-40EB-A597-7B572FFE6CA8}"/>
              </a:ext>
            </a:extLst>
          </p:cNvPr>
          <p:cNvSpPr txBox="1"/>
          <p:nvPr/>
        </p:nvSpPr>
        <p:spPr>
          <a:xfrm>
            <a:off x="222422" y="1682974"/>
            <a:ext cx="11726561" cy="5293757"/>
          </a:xfrm>
          <a:prstGeom prst="rect">
            <a:avLst/>
          </a:prstGeom>
          <a:noFill/>
        </p:spPr>
        <p:txBody>
          <a:bodyPr wrap="square" rtlCol="0">
            <a:spAutoFit/>
          </a:bodyPr>
          <a:lstStyle/>
          <a:p>
            <a:pPr algn="just"/>
            <a:r>
              <a:rPr lang="en-US" sz="3200" dirty="0"/>
              <a:t>John’s letter gives several marks or proofs of genuine faith. So far we’ve seen that believers must:</a:t>
            </a:r>
          </a:p>
          <a:p>
            <a:pPr marL="457200" lvl="0" indent="-457200" algn="just">
              <a:buFont typeface="Wingdings" panose="05000000000000000000" pitchFamily="2" charset="2"/>
              <a:buChar char="§"/>
            </a:pPr>
            <a:r>
              <a:rPr lang="en-US" sz="3200" dirty="0"/>
              <a:t>maintain a right understanding of the historical reality of Jesus Christ, </a:t>
            </a:r>
          </a:p>
          <a:p>
            <a:pPr marL="457200" lvl="0" indent="-457200" algn="just">
              <a:buFont typeface="Wingdings" panose="05000000000000000000" pitchFamily="2" charset="2"/>
              <a:buChar char="§"/>
            </a:pPr>
            <a:r>
              <a:rPr lang="en-US" sz="3200" dirty="0"/>
              <a:t>obey God’s Word, </a:t>
            </a:r>
          </a:p>
          <a:p>
            <a:pPr marL="457200" lvl="0" indent="-457200" algn="just">
              <a:buFont typeface="Wingdings" panose="05000000000000000000" pitchFamily="2" charset="2"/>
              <a:buChar char="§"/>
            </a:pPr>
            <a:r>
              <a:rPr lang="en-US" sz="3200" dirty="0"/>
              <a:t>love God’s people,</a:t>
            </a:r>
          </a:p>
          <a:p>
            <a:pPr marL="457200" lvl="0" indent="-457200" algn="just">
              <a:buFont typeface="Wingdings" panose="05000000000000000000" pitchFamily="2" charset="2"/>
              <a:buChar char="§"/>
            </a:pPr>
            <a:r>
              <a:rPr lang="en-US" sz="3200" dirty="0"/>
              <a:t>reject worldliness, and  </a:t>
            </a:r>
          </a:p>
          <a:p>
            <a:pPr marL="457200" lvl="0" indent="-457200" algn="just">
              <a:buFont typeface="Wingdings" panose="05000000000000000000" pitchFamily="2" charset="2"/>
              <a:buChar char="§"/>
            </a:pPr>
            <a:r>
              <a:rPr lang="en-US" sz="3200" dirty="0"/>
              <a:t>persevere in faith and in good works. </a:t>
            </a:r>
          </a:p>
          <a:p>
            <a:pPr marL="457200" lvl="0" indent="-457200" algn="just">
              <a:buFont typeface="Wingdings" panose="05000000000000000000" pitchFamily="2" charset="2"/>
              <a:buChar char="§"/>
            </a:pPr>
            <a:r>
              <a:rPr lang="en-US" sz="3200" dirty="0"/>
              <a:t>the spiritual condition of the believer has a direct effect on his lifestyle. </a:t>
            </a:r>
          </a:p>
          <a:p>
            <a:pPr algn="ctr"/>
            <a:endParaRPr lang="en-US" dirty="0"/>
          </a:p>
        </p:txBody>
      </p:sp>
    </p:spTree>
    <p:extLst>
      <p:ext uri="{BB962C8B-B14F-4D97-AF65-F5344CB8AC3E}">
        <p14:creationId xmlns:p14="http://schemas.microsoft.com/office/powerpoint/2010/main" val="88485683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0"/>
                                        <p:tgtEl>
                                          <p:spTgt spid="3">
                                            <p:txEl>
                                              <p:pRg st="0" end="0"/>
                                            </p:txEl>
                                          </p:spTgt>
                                        </p:tgtEl>
                                      </p:cBhvr>
                                    </p:animEffect>
                                  </p:childTnLst>
                                </p:cTn>
                              </p:par>
                            </p:childTnLst>
                          </p:cTn>
                        </p:par>
                        <p:par>
                          <p:cTn id="8" fill="hold">
                            <p:stCondLst>
                              <p:cond delay="2500"/>
                            </p:stCondLst>
                            <p:childTnLst>
                              <p:par>
                                <p:cTn id="9" presetID="2" presetClass="entr" presetSubtype="4" fill="hold" grpId="0" nodeType="afterEffect">
                                  <p:stCondLst>
                                    <p:cond delay="175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7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27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3" fill="hold">
                            <p:stCondLst>
                              <p:cond delay="7000"/>
                            </p:stCondLst>
                            <p:childTnLst>
                              <p:par>
                                <p:cTn id="14" presetID="2" presetClass="entr" presetSubtype="4" fill="hold" grpId="0" nodeType="afterEffect">
                                  <p:stCondLst>
                                    <p:cond delay="75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27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27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8" fill="hold">
                            <p:stCondLst>
                              <p:cond delay="10500"/>
                            </p:stCondLst>
                            <p:childTnLst>
                              <p:par>
                                <p:cTn id="19" presetID="2" presetClass="entr" presetSubtype="4" fill="hold" grpId="0" nodeType="afterEffect">
                                  <p:stCondLst>
                                    <p:cond delay="75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27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27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3" fill="hold">
                            <p:stCondLst>
                              <p:cond delay="14000"/>
                            </p:stCondLst>
                            <p:childTnLst>
                              <p:par>
                                <p:cTn id="24" presetID="2" presetClass="entr" presetSubtype="4" fill="hold" grpId="0" nodeType="afterEffect">
                                  <p:stCondLst>
                                    <p:cond delay="75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27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275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8" fill="hold">
                            <p:stCondLst>
                              <p:cond delay="17500"/>
                            </p:stCondLst>
                            <p:childTnLst>
                              <p:par>
                                <p:cTn id="29" presetID="2" presetClass="entr" presetSubtype="4" fill="hold" grpId="0" nodeType="afterEffect">
                                  <p:stCondLst>
                                    <p:cond delay="75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275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275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75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275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275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1164F-70B6-43B4-9DC0-F2F49E845943}"/>
              </a:ext>
            </a:extLst>
          </p:cNvPr>
          <p:cNvSpPr>
            <a:spLocks noGrp="1"/>
          </p:cNvSpPr>
          <p:nvPr>
            <p:ph type="title"/>
          </p:nvPr>
        </p:nvSpPr>
        <p:spPr>
          <a:xfrm>
            <a:off x="2895599" y="764373"/>
            <a:ext cx="8917459" cy="1293028"/>
          </a:xfrm>
        </p:spPr>
        <p:txBody>
          <a:bodyPr/>
          <a:lstStyle/>
          <a:p>
            <a:r>
              <a:rPr lang="en-US" dirty="0"/>
              <a:t>Basic outline:</a:t>
            </a:r>
          </a:p>
        </p:txBody>
      </p:sp>
      <p:sp>
        <p:nvSpPr>
          <p:cNvPr id="3" name="TextBox 2">
            <a:extLst>
              <a:ext uri="{FF2B5EF4-FFF2-40B4-BE49-F238E27FC236}">
                <a16:creationId xmlns:a16="http://schemas.microsoft.com/office/drawing/2014/main" id="{1C0797F1-B006-40EB-A597-7B572FFE6CA8}"/>
              </a:ext>
            </a:extLst>
          </p:cNvPr>
          <p:cNvSpPr txBox="1"/>
          <p:nvPr/>
        </p:nvSpPr>
        <p:spPr>
          <a:xfrm>
            <a:off x="222422" y="1682974"/>
            <a:ext cx="11726561" cy="2062103"/>
          </a:xfrm>
          <a:prstGeom prst="rect">
            <a:avLst/>
          </a:prstGeom>
          <a:noFill/>
        </p:spPr>
        <p:txBody>
          <a:bodyPr wrap="square" rtlCol="0">
            <a:spAutoFit/>
          </a:bodyPr>
          <a:lstStyle/>
          <a:p>
            <a:pPr marL="571500" indent="-571500" algn="just">
              <a:buAutoNum type="romanUcPeriod"/>
            </a:pPr>
            <a:r>
              <a:rPr lang="en-US" sz="3200" dirty="0"/>
              <a:t>True believers love one another (by word and by deed) because of God’s great love for them (4:7-13);</a:t>
            </a:r>
          </a:p>
          <a:p>
            <a:pPr marL="571500" indent="-571500" algn="just">
              <a:buAutoNum type="romanUcPeriod"/>
            </a:pPr>
            <a:r>
              <a:rPr lang="en-US" sz="3200" dirty="0"/>
              <a:t>True believers maintain a correct Christology (4:14-16); </a:t>
            </a:r>
          </a:p>
          <a:p>
            <a:pPr marL="571500" indent="-571500" algn="just">
              <a:buAutoNum type="romanUcPeriod"/>
            </a:pPr>
            <a:r>
              <a:rPr lang="en-US" sz="3200" dirty="0"/>
              <a:t>True believers love one another (4:17-21). </a:t>
            </a:r>
          </a:p>
        </p:txBody>
      </p:sp>
    </p:spTree>
    <p:extLst>
      <p:ext uri="{BB962C8B-B14F-4D97-AF65-F5344CB8AC3E}">
        <p14:creationId xmlns:p14="http://schemas.microsoft.com/office/powerpoint/2010/main" val="207953413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0"/>
                                        <p:tgtEl>
                                          <p:spTgt spid="3">
                                            <p:txEl>
                                              <p:pRg st="0" end="0"/>
                                            </p:txEl>
                                          </p:spTgt>
                                        </p:tgtEl>
                                      </p:cBhvr>
                                    </p:animEffect>
                                  </p:childTnLst>
                                </p:cTn>
                              </p:par>
                            </p:childTnLst>
                          </p:cTn>
                        </p:par>
                        <p:par>
                          <p:cTn id="8" fill="hold">
                            <p:stCondLst>
                              <p:cond delay="2500"/>
                            </p:stCondLst>
                            <p:childTnLst>
                              <p:par>
                                <p:cTn id="9" presetID="10" presetClass="entr" presetSubtype="0" fill="hold" grpId="0" nodeType="afterEffect">
                                  <p:stCondLst>
                                    <p:cond delay="2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500"/>
                                        <p:tgtEl>
                                          <p:spTgt spid="3">
                                            <p:txEl>
                                              <p:pRg st="1" end="1"/>
                                            </p:txEl>
                                          </p:spTgt>
                                        </p:tgtEl>
                                      </p:cBhvr>
                                    </p:animEffect>
                                  </p:childTnLst>
                                </p:cTn>
                              </p:par>
                            </p:childTnLst>
                          </p:cTn>
                        </p:par>
                        <p:par>
                          <p:cTn id="12" fill="hold">
                            <p:stCondLst>
                              <p:cond delay="7500"/>
                            </p:stCondLst>
                            <p:childTnLst>
                              <p:par>
                                <p:cTn id="13" presetID="10" presetClass="entr" presetSubtype="0" fill="hold" grpId="0" nodeType="afterEffect">
                                  <p:stCondLst>
                                    <p:cond delay="2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1164F-70B6-43B4-9DC0-F2F49E845943}"/>
              </a:ext>
            </a:extLst>
          </p:cNvPr>
          <p:cNvSpPr>
            <a:spLocks noGrp="1"/>
          </p:cNvSpPr>
          <p:nvPr>
            <p:ph type="title"/>
          </p:nvPr>
        </p:nvSpPr>
        <p:spPr>
          <a:xfrm>
            <a:off x="209004" y="163483"/>
            <a:ext cx="11460361" cy="1293028"/>
          </a:xfrm>
        </p:spPr>
        <p:txBody>
          <a:bodyPr/>
          <a:lstStyle/>
          <a:p>
            <a:pPr algn="l"/>
            <a:r>
              <a:rPr lang="en-US" dirty="0"/>
              <a:t>I. True believers love one another </a:t>
            </a:r>
            <a:r>
              <a:rPr lang="en-US" baseline="30000" dirty="0"/>
              <a:t>(4:7-13)</a:t>
            </a:r>
          </a:p>
        </p:txBody>
      </p:sp>
      <p:sp>
        <p:nvSpPr>
          <p:cNvPr id="3" name="TextBox 2">
            <a:extLst>
              <a:ext uri="{FF2B5EF4-FFF2-40B4-BE49-F238E27FC236}">
                <a16:creationId xmlns:a16="http://schemas.microsoft.com/office/drawing/2014/main" id="{1C0797F1-B006-40EB-A597-7B572FFE6CA8}"/>
              </a:ext>
            </a:extLst>
          </p:cNvPr>
          <p:cNvSpPr txBox="1"/>
          <p:nvPr/>
        </p:nvSpPr>
        <p:spPr>
          <a:xfrm>
            <a:off x="222422" y="1291084"/>
            <a:ext cx="11726561" cy="584775"/>
          </a:xfrm>
          <a:prstGeom prst="rect">
            <a:avLst/>
          </a:prstGeom>
          <a:noFill/>
        </p:spPr>
        <p:txBody>
          <a:bodyPr wrap="square" rtlCol="0">
            <a:spAutoFit/>
          </a:bodyPr>
          <a:lstStyle/>
          <a:p>
            <a:pPr algn="just"/>
            <a:r>
              <a:rPr lang="en-US" sz="3200" dirty="0"/>
              <a:t>How is “love” to be defined/understood?</a:t>
            </a:r>
          </a:p>
        </p:txBody>
      </p:sp>
      <p:sp>
        <p:nvSpPr>
          <p:cNvPr id="4" name="TextBox 3">
            <a:extLst>
              <a:ext uri="{FF2B5EF4-FFF2-40B4-BE49-F238E27FC236}">
                <a16:creationId xmlns:a16="http://schemas.microsoft.com/office/drawing/2014/main" id="{B4F5C1D0-22BC-4BB1-BC11-0C615805B379}"/>
              </a:ext>
            </a:extLst>
          </p:cNvPr>
          <p:cNvSpPr txBox="1"/>
          <p:nvPr/>
        </p:nvSpPr>
        <p:spPr>
          <a:xfrm>
            <a:off x="231129" y="2057441"/>
            <a:ext cx="11726561" cy="2862322"/>
          </a:xfrm>
          <a:prstGeom prst="rect">
            <a:avLst/>
          </a:prstGeom>
          <a:noFill/>
        </p:spPr>
        <p:txBody>
          <a:bodyPr wrap="square" rtlCol="0">
            <a:spAutoFit/>
          </a:bodyPr>
          <a:lstStyle/>
          <a:p>
            <a:pPr algn="just"/>
            <a:r>
              <a:rPr lang="en-US" sz="3600" i="1" dirty="0">
                <a:latin typeface="Calibri" panose="020F0502020204030204" pitchFamily="34" charset="0"/>
                <a:cs typeface="Calibri" panose="020F0502020204030204" pitchFamily="34" charset="0"/>
              </a:rPr>
              <a:t>A one-way, unconditional act of the will (volitional) and motivation of the heart (compassionate) that seeks the highest good for another, regardless of the cost (sacrificial), and all to the glory of God.  </a:t>
            </a:r>
          </a:p>
          <a:p>
            <a:pPr algn="r"/>
            <a:r>
              <a:rPr lang="en-US" sz="3600" i="1" dirty="0">
                <a:latin typeface="Calibri" panose="020F0502020204030204" pitchFamily="34" charset="0"/>
                <a:cs typeface="Calibri" panose="020F0502020204030204" pitchFamily="34" charset="0"/>
              </a:rPr>
              <a:t>~Ed Godfrey</a:t>
            </a: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2778427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1164F-70B6-43B4-9DC0-F2F49E845943}"/>
              </a:ext>
            </a:extLst>
          </p:cNvPr>
          <p:cNvSpPr>
            <a:spLocks noGrp="1"/>
          </p:cNvSpPr>
          <p:nvPr>
            <p:ph type="title"/>
          </p:nvPr>
        </p:nvSpPr>
        <p:spPr>
          <a:xfrm>
            <a:off x="2895599" y="764373"/>
            <a:ext cx="8917459" cy="1293028"/>
          </a:xfrm>
        </p:spPr>
        <p:txBody>
          <a:bodyPr/>
          <a:lstStyle/>
          <a:p>
            <a:r>
              <a:rPr lang="en-US" dirty="0"/>
              <a:t>John 15:19</a:t>
            </a:r>
          </a:p>
        </p:txBody>
      </p:sp>
      <p:sp>
        <p:nvSpPr>
          <p:cNvPr id="3" name="TextBox 2">
            <a:extLst>
              <a:ext uri="{FF2B5EF4-FFF2-40B4-BE49-F238E27FC236}">
                <a16:creationId xmlns:a16="http://schemas.microsoft.com/office/drawing/2014/main" id="{1C0797F1-B006-40EB-A597-7B572FFE6CA8}"/>
              </a:ext>
            </a:extLst>
          </p:cNvPr>
          <p:cNvSpPr txBox="1"/>
          <p:nvPr/>
        </p:nvSpPr>
        <p:spPr>
          <a:xfrm>
            <a:off x="222422" y="1742290"/>
            <a:ext cx="11726561" cy="3016210"/>
          </a:xfrm>
          <a:prstGeom prst="rect">
            <a:avLst/>
          </a:prstGeom>
          <a:noFill/>
        </p:spPr>
        <p:txBody>
          <a:bodyPr wrap="square" rtlCol="0">
            <a:spAutoFit/>
          </a:bodyPr>
          <a:lstStyle/>
          <a:p>
            <a:pPr algn="just"/>
            <a:r>
              <a:rPr lang="en-US" sz="3600" i="1" dirty="0"/>
              <a:t>If you were of the world, the world would love its own; but because you are not of the world, but I chose you out of the world, because of this the world hates you. </a:t>
            </a:r>
            <a:endParaRPr lang="en-US" sz="3600" dirty="0"/>
          </a:p>
          <a:p>
            <a:pPr algn="just"/>
            <a:endParaRPr lang="en-US" sz="2800" dirty="0"/>
          </a:p>
          <a:p>
            <a:endParaRPr lang="en-US" dirty="0"/>
          </a:p>
        </p:txBody>
      </p:sp>
    </p:spTree>
    <p:extLst>
      <p:ext uri="{BB962C8B-B14F-4D97-AF65-F5344CB8AC3E}">
        <p14:creationId xmlns:p14="http://schemas.microsoft.com/office/powerpoint/2010/main" val="1791619178"/>
      </p:ext>
    </p:extLst>
  </p:cSld>
  <p:clrMapOvr>
    <a:masterClrMapping/>
  </p:clrMapOvr>
  <p:transition spd="slow">
    <p:wipe dir="r"/>
  </p:transition>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docProps/app.xml><?xml version="1.0" encoding="utf-8"?>
<Properties xmlns="http://schemas.openxmlformats.org/officeDocument/2006/extended-properties" xmlns:vt="http://schemas.openxmlformats.org/officeDocument/2006/docPropsVTypes">
  <Template>TM04033937[[fn=Vapor Trail]]</Template>
  <TotalTime>134</TotalTime>
  <Words>1760</Words>
  <Application>Microsoft Office PowerPoint</Application>
  <PresentationFormat>Widescreen</PresentationFormat>
  <Paragraphs>104</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Century Gothic</vt:lpstr>
      <vt:lpstr>Wingdings</vt:lpstr>
      <vt:lpstr>Vapor Trail</vt:lpstr>
      <vt:lpstr>Transformed</vt:lpstr>
      <vt:lpstr>1 John 4:7-13</vt:lpstr>
      <vt:lpstr>1 John 4:14-18</vt:lpstr>
      <vt:lpstr>1 John 4:19-21</vt:lpstr>
      <vt:lpstr>Big idea:</vt:lpstr>
      <vt:lpstr>RECAP</vt:lpstr>
      <vt:lpstr>Basic outline:</vt:lpstr>
      <vt:lpstr>I. True believers love one another (4:7-13)</vt:lpstr>
      <vt:lpstr>John 15:19</vt:lpstr>
      <vt:lpstr>Matthew 5:46</vt:lpstr>
      <vt:lpstr>I. True believers love one another (4:7-13)</vt:lpstr>
      <vt:lpstr>Thought</vt:lpstr>
      <vt:lpstr>“Only begotten”</vt:lpstr>
      <vt:lpstr>I. True believers love one another (4:7-13)</vt:lpstr>
      <vt:lpstr>1 John 5:12</vt:lpstr>
      <vt:lpstr>I. True believers love one another (4:7-13)</vt:lpstr>
      <vt:lpstr>“Propitiation”</vt:lpstr>
      <vt:lpstr>I. True believers love one another (4:7-13)</vt:lpstr>
      <vt:lpstr>I. True believers love one another (4:7-13)</vt:lpstr>
      <vt:lpstr>1 John 3:23</vt:lpstr>
      <vt:lpstr>True believers maintain a correct Christology (4:14-16)</vt:lpstr>
      <vt:lpstr>True believers maintain a correct Christology (4:14-16)</vt:lpstr>
      <vt:lpstr>True believers love one another (4:17-21)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Transformed</dc:title>
  <dc:creator>Ed Godfrey</dc:creator>
  <cp:lastModifiedBy>Ed Godfrey</cp:lastModifiedBy>
  <cp:revision>12</cp:revision>
  <dcterms:created xsi:type="dcterms:W3CDTF">2018-08-04T16:04:40Z</dcterms:created>
  <dcterms:modified xsi:type="dcterms:W3CDTF">2018-08-04T18:19:36Z</dcterms:modified>
</cp:coreProperties>
</file>