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ppt/comments/comment17.xml" ContentType="application/vnd.openxmlformats-officedocument.presentationml.comments+xml"/>
  <Override PartName="/ppt/comments/comment18.xml" ContentType="application/vnd.openxmlformats-officedocument.presentationml.comments+xml"/>
  <Override PartName="/ppt/comments/comment19.xml" ContentType="application/vnd.openxmlformats-officedocument.presentationml.comments+xml"/>
  <Override PartName="/ppt/comments/comment20.xml" ContentType="application/vnd.openxmlformats-officedocument.presentationml.comments+xml"/>
  <Override PartName="/ppt/comments/comment21.xml" ContentType="application/vnd.openxmlformats-officedocument.presentationml.comments+xml"/>
  <Override PartName="/ppt/comments/comment22.xml" ContentType="application/vnd.openxmlformats-officedocument.presentationml.comments+xml"/>
  <Override PartName="/ppt/comments/comment23.xml" ContentType="application/vnd.openxmlformats-officedocument.presentationml.comments+xml"/>
  <Override PartName="/ppt/comments/comment24.xml" ContentType="application/vnd.openxmlformats-officedocument.presentationml.comments+xml"/>
  <Override PartName="/ppt/comments/comment25.xml" ContentType="application/vnd.openxmlformats-officedocument.presentationml.comments+xml"/>
  <Override PartName="/ppt/comments/comment26.xml" ContentType="application/vnd.openxmlformats-officedocument.presentationml.comments+xml"/>
  <Override PartName="/ppt/comments/comment27.xml" ContentType="application/vnd.openxmlformats-officedocument.presentationml.comments+xml"/>
  <Override PartName="/ppt/comments/comment28.xml" ContentType="application/vnd.openxmlformats-officedocument.presentationml.comments+xml"/>
  <Override PartName="/ppt/comments/comment29.xml" ContentType="application/vnd.openxmlformats-officedocument.presentationml.comments+xml"/>
  <Override PartName="/ppt/comments/comment30.xml" ContentType="application/vnd.openxmlformats-officedocument.presentationml.comments+xml"/>
  <Override PartName="/ppt/comments/comment31.xml" ContentType="application/vnd.openxmlformats-officedocument.presentationml.comments+xml"/>
  <Override PartName="/ppt/comments/comment32.xml" ContentType="application/vnd.openxmlformats-officedocument.presentationml.comments+xml"/>
  <Override PartName="/ppt/comments/comment33.xml" ContentType="application/vnd.openxmlformats-officedocument.presentationml.comments+xml"/>
  <Override PartName="/ppt/comments/comment34.xml" ContentType="application/vnd.openxmlformats-officedocument.presentationml.comments+xml"/>
  <Override PartName="/ppt/comments/comment35.xml" ContentType="application/vnd.openxmlformats-officedocument.presentationml.comments+xml"/>
  <Override PartName="/ppt/comments/comment36.xml" ContentType="application/vnd.openxmlformats-officedocument.presentationml.comments+xml"/>
  <Override PartName="/ppt/comments/comment37.xml" ContentType="application/vnd.openxmlformats-officedocument.presentationml.comments+xml"/>
  <Override PartName="/ppt/comments/comment38.xml" ContentType="application/vnd.openxmlformats-officedocument.presentationml.comments+xml"/>
  <Override PartName="/ppt/comments/comment39.xml" ContentType="application/vnd.openxmlformats-officedocument.presentationml.comments+xml"/>
  <Override PartName="/ppt/comments/comment40.xml" ContentType="application/vnd.openxmlformats-officedocument.presentationml.comments+xml"/>
  <Override PartName="/ppt/comments/comment4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5" r:id="rId4"/>
    <p:sldId id="260" r:id="rId5"/>
    <p:sldId id="276" r:id="rId6"/>
    <p:sldId id="277" r:id="rId7"/>
    <p:sldId id="262"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2" r:id="rId22"/>
    <p:sldId id="291"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 id="311" r:id="rId42"/>
    <p:sldId id="312" r:id="rId43"/>
    <p:sldId id="313"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0"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1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0.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0.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0.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8/3/2018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8/3/2018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8/3/2018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8/3/2018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8/3/2018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8/3/2018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8/3/2018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8/3/2018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8/3/2018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8/3/2018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8/3/2018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8/3/2018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8/3/2018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8/3/2018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8/3/2018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8/3/2018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8/3/2018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8/3/2018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comments" Target="../comments/comment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comments" Target="../comments/comment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comments" Target="../comments/comment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omments" Target="../comments/comment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comments" Target="../comments/comment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comments" Target="../comments/comment3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comments" Target="../comments/comment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comments" Target="../comments/comment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p:txBody>
          <a:bodyPr/>
          <a:lstStyle/>
          <a:p>
            <a:r>
              <a:rPr lang="en-US" sz="4400" dirty="0"/>
              <a:t>The Master’s Mission</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p:txBody>
          <a:bodyPr/>
          <a:lstStyle/>
          <a:p>
            <a:r>
              <a:rPr lang="en-US" dirty="0"/>
              <a:t>Mark 3:13-19</a:t>
            </a:r>
          </a:p>
        </p:txBody>
      </p:sp>
    </p:spTree>
    <p:extLst>
      <p:ext uri="{BB962C8B-B14F-4D97-AF65-F5344CB8AC3E}">
        <p14:creationId xmlns:p14="http://schemas.microsoft.com/office/powerpoint/2010/main" val="366603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 The Calling (3:13)</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523220"/>
          </a:xfrm>
          <a:prstGeom prst="rect">
            <a:avLst/>
          </a:prstGeom>
          <a:noFill/>
        </p:spPr>
        <p:txBody>
          <a:bodyPr wrap="square" rtlCol="0">
            <a:spAutoFit/>
          </a:bodyPr>
          <a:lstStyle/>
          <a:p>
            <a:pPr algn="just"/>
            <a:r>
              <a:rPr lang="en-US" sz="2800" i="1" dirty="0"/>
              <a:t>This is a repudiation of the religious system and thinking of the Jews</a:t>
            </a:r>
            <a:endParaRPr lang="en-US" sz="2800" dirty="0"/>
          </a:p>
        </p:txBody>
      </p:sp>
      <p:sp>
        <p:nvSpPr>
          <p:cNvPr id="4" name="TextBox 3">
            <a:extLst>
              <a:ext uri="{FF2B5EF4-FFF2-40B4-BE49-F238E27FC236}">
                <a16:creationId xmlns:a16="http://schemas.microsoft.com/office/drawing/2014/main" id="{37470CC2-EE19-40D5-A5E4-5450B053BCEB}"/>
              </a:ext>
            </a:extLst>
          </p:cNvPr>
          <p:cNvSpPr txBox="1"/>
          <p:nvPr/>
        </p:nvSpPr>
        <p:spPr>
          <a:xfrm>
            <a:off x="340927" y="2864171"/>
            <a:ext cx="11590638" cy="523220"/>
          </a:xfrm>
          <a:prstGeom prst="rect">
            <a:avLst/>
          </a:prstGeom>
          <a:noFill/>
        </p:spPr>
        <p:txBody>
          <a:bodyPr wrap="square" rtlCol="0">
            <a:spAutoFit/>
          </a:bodyPr>
          <a:lstStyle/>
          <a:p>
            <a:pPr algn="just"/>
            <a:r>
              <a:rPr lang="en-US" sz="2800" dirty="0"/>
              <a:t>A. A repudiation of false shepherds </a:t>
            </a:r>
          </a:p>
        </p:txBody>
      </p:sp>
    </p:spTree>
    <p:extLst>
      <p:ext uri="{BB962C8B-B14F-4D97-AF65-F5344CB8AC3E}">
        <p14:creationId xmlns:p14="http://schemas.microsoft.com/office/powerpoint/2010/main" val="251370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7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Matthew 23:12-14</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031873"/>
          </a:xfrm>
          <a:prstGeom prst="rect">
            <a:avLst/>
          </a:prstGeom>
          <a:noFill/>
        </p:spPr>
        <p:txBody>
          <a:bodyPr wrap="square" rtlCol="0">
            <a:spAutoFit/>
          </a:bodyPr>
          <a:lstStyle/>
          <a:p>
            <a:pPr algn="just"/>
            <a:r>
              <a:rPr lang="en-US" sz="3200" i="1" dirty="0"/>
              <a:t>12 "Whoever exalts himself shall be humbled; and whoever humbles himself shall be exalted. 13 But </a:t>
            </a:r>
            <a:r>
              <a:rPr lang="en-US" sz="3200" i="1" baseline="30000" dirty="0"/>
              <a:t>1</a:t>
            </a:r>
            <a:r>
              <a:rPr lang="en-US" sz="3200" i="1" dirty="0"/>
              <a:t>woe to you, scribes and Pharisees, hypocrites, because you shut off the kingdom of heaven from people; for you do not enter in yourselves, nor do you allow those who are entering to go in. 14 [</a:t>
            </a:r>
            <a:r>
              <a:rPr lang="en-US" sz="3200" i="1" baseline="30000" dirty="0"/>
              <a:t>2</a:t>
            </a:r>
            <a:r>
              <a:rPr lang="en-US" sz="3200" i="1" dirty="0"/>
              <a:t>Woe to you, scribes and Pharisees, hypocrites, because you devour widows' houses, and for a pretense you make long prayers; therefore you will receive greater condemnation.]</a:t>
            </a:r>
            <a:endParaRPr lang="en-US" sz="3200" dirty="0"/>
          </a:p>
        </p:txBody>
      </p:sp>
    </p:spTree>
    <p:extLst>
      <p:ext uri="{BB962C8B-B14F-4D97-AF65-F5344CB8AC3E}">
        <p14:creationId xmlns:p14="http://schemas.microsoft.com/office/powerpoint/2010/main" val="146841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Matthew 23:15-17</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031873"/>
          </a:xfrm>
          <a:prstGeom prst="rect">
            <a:avLst/>
          </a:prstGeom>
          <a:noFill/>
        </p:spPr>
        <p:txBody>
          <a:bodyPr wrap="square" rtlCol="0">
            <a:spAutoFit/>
          </a:bodyPr>
          <a:lstStyle/>
          <a:p>
            <a:pPr algn="just"/>
            <a:r>
              <a:rPr lang="en-US" sz="3200" i="1" dirty="0"/>
              <a:t>15 </a:t>
            </a:r>
            <a:r>
              <a:rPr lang="en-US" sz="3200" i="1" baseline="30000" dirty="0"/>
              <a:t>3</a:t>
            </a:r>
            <a:r>
              <a:rPr lang="en-US" sz="3200" i="1" dirty="0"/>
              <a:t>Woe to you, scribes and Pharisees, hypocrites, because you travel around on sea and land to make one proselyte; and when he becomes one, you make him twice as much a son of hell as yourselves. 16 </a:t>
            </a:r>
            <a:r>
              <a:rPr lang="en-US" sz="3200" i="1" baseline="30000" dirty="0"/>
              <a:t>4</a:t>
            </a:r>
            <a:r>
              <a:rPr lang="en-US" sz="3200" i="1" dirty="0"/>
              <a:t>Woe to you, </a:t>
            </a:r>
            <a:r>
              <a:rPr lang="en-US" sz="3200" i="1" u="sng" dirty="0"/>
              <a:t>blind</a:t>
            </a:r>
            <a:r>
              <a:rPr lang="en-US" sz="3200" i="1" dirty="0"/>
              <a:t> </a:t>
            </a:r>
            <a:r>
              <a:rPr lang="en-US" sz="3200" i="1" u="sng" dirty="0"/>
              <a:t>guides</a:t>
            </a:r>
            <a:r>
              <a:rPr lang="en-US" sz="3200" i="1" dirty="0"/>
              <a:t>, who say, 'Whoever swears by the temple, that is nothing; but whoever swears by the gold of the temple is obligated.' 17 You fools and </a:t>
            </a:r>
            <a:r>
              <a:rPr lang="en-US" sz="3200" i="1" u="sng" dirty="0"/>
              <a:t>blind</a:t>
            </a:r>
            <a:r>
              <a:rPr lang="en-US" sz="3200" i="1" dirty="0"/>
              <a:t> </a:t>
            </a:r>
            <a:r>
              <a:rPr lang="en-US" sz="3200" i="1" u="sng" dirty="0"/>
              <a:t>men</a:t>
            </a:r>
            <a:r>
              <a:rPr lang="en-US" sz="3200" i="1" dirty="0"/>
              <a:t>! Which is more important, the gold or the temple that sanctified the gold? </a:t>
            </a:r>
            <a:endParaRPr lang="en-US" sz="3200" dirty="0"/>
          </a:p>
        </p:txBody>
      </p:sp>
    </p:spTree>
    <p:extLst>
      <p:ext uri="{BB962C8B-B14F-4D97-AF65-F5344CB8AC3E}">
        <p14:creationId xmlns:p14="http://schemas.microsoft.com/office/powerpoint/2010/main" val="3916899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Matthew 23:18-22</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524315"/>
          </a:xfrm>
          <a:prstGeom prst="rect">
            <a:avLst/>
          </a:prstGeom>
          <a:noFill/>
        </p:spPr>
        <p:txBody>
          <a:bodyPr wrap="square" rtlCol="0">
            <a:spAutoFit/>
          </a:bodyPr>
          <a:lstStyle/>
          <a:p>
            <a:pPr algn="just"/>
            <a:r>
              <a:rPr lang="en-US" sz="3200" i="1" dirty="0"/>
              <a:t>18 And, 'Whoever swears by the altar, that is nothing, but whoever swears by the offering on it, he is obligated.' 19 You </a:t>
            </a:r>
            <a:r>
              <a:rPr lang="en-US" sz="3200" i="1" u="sng" dirty="0"/>
              <a:t>blind</a:t>
            </a:r>
            <a:r>
              <a:rPr lang="en-US" sz="3200" i="1" dirty="0"/>
              <a:t> men, which is more important, the offering, or the altar that sanctifies the offering? 20 Therefore, whoever swears by the altar, swears both by the altar and by everything on it. 21 And whoever swears by the temple, swears both by the temple and by Him who dwells within it. 22 And whoever swears by heaven, swears both by the throne of God and by Him who sits upon it. </a:t>
            </a:r>
            <a:endParaRPr lang="en-US" sz="3200" dirty="0"/>
          </a:p>
        </p:txBody>
      </p:sp>
    </p:spTree>
    <p:extLst>
      <p:ext uri="{BB962C8B-B14F-4D97-AF65-F5344CB8AC3E}">
        <p14:creationId xmlns:p14="http://schemas.microsoft.com/office/powerpoint/2010/main" val="4054175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Matthew 23:23-25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524315"/>
          </a:xfrm>
          <a:prstGeom prst="rect">
            <a:avLst/>
          </a:prstGeom>
          <a:noFill/>
        </p:spPr>
        <p:txBody>
          <a:bodyPr wrap="square" rtlCol="0">
            <a:spAutoFit/>
          </a:bodyPr>
          <a:lstStyle/>
          <a:p>
            <a:pPr algn="just"/>
            <a:r>
              <a:rPr lang="en-US" sz="3200" i="1" dirty="0"/>
              <a:t>23 </a:t>
            </a:r>
            <a:r>
              <a:rPr lang="en-US" sz="3200" i="1" baseline="30000" dirty="0"/>
              <a:t>5</a:t>
            </a:r>
            <a:r>
              <a:rPr lang="en-US" sz="3200" i="1" dirty="0"/>
              <a:t>Woe to you, scribes and Pharisees, hypocrites! For you tithe mint and dill and </a:t>
            </a:r>
            <a:r>
              <a:rPr lang="en-US" sz="3200" i="1" dirty="0" err="1"/>
              <a:t>cummin</a:t>
            </a:r>
            <a:r>
              <a:rPr lang="en-US" sz="3200" i="1" dirty="0"/>
              <a:t>, and have neglected the weightier provisions of the law: justice and mercy and faithfulness; but these are the things you should have done without neglecting the others. 24 You </a:t>
            </a:r>
            <a:r>
              <a:rPr lang="en-US" sz="3200" i="1" u="sng" dirty="0"/>
              <a:t>blind</a:t>
            </a:r>
            <a:r>
              <a:rPr lang="en-US" sz="3200" i="1" dirty="0"/>
              <a:t> guides, who strain out a gnat and swallow a camel! 25 </a:t>
            </a:r>
            <a:r>
              <a:rPr lang="en-US" sz="3200" i="1" baseline="30000" dirty="0"/>
              <a:t>6</a:t>
            </a:r>
            <a:r>
              <a:rPr lang="en-US" sz="3200" i="1" dirty="0"/>
              <a:t>Woe to you, scribes and Pharisees, hypocrites! For you clean the outside of the cup and of the dish, but inside they are full of robbery and self-indulgence. </a:t>
            </a:r>
            <a:endParaRPr lang="en-US" sz="3200" dirty="0"/>
          </a:p>
        </p:txBody>
      </p:sp>
    </p:spTree>
    <p:extLst>
      <p:ext uri="{BB962C8B-B14F-4D97-AF65-F5344CB8AC3E}">
        <p14:creationId xmlns:p14="http://schemas.microsoft.com/office/powerpoint/2010/main" val="1001419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Matthew 23:26-28</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031873"/>
          </a:xfrm>
          <a:prstGeom prst="rect">
            <a:avLst/>
          </a:prstGeom>
          <a:noFill/>
        </p:spPr>
        <p:txBody>
          <a:bodyPr wrap="square" rtlCol="0">
            <a:spAutoFit/>
          </a:bodyPr>
          <a:lstStyle/>
          <a:p>
            <a:pPr algn="just"/>
            <a:r>
              <a:rPr lang="en-US" sz="3200" i="1" dirty="0"/>
              <a:t>26 You </a:t>
            </a:r>
            <a:r>
              <a:rPr lang="en-US" sz="3200" i="1" u="sng" dirty="0"/>
              <a:t>blind</a:t>
            </a:r>
            <a:r>
              <a:rPr lang="en-US" sz="3200" i="1" dirty="0"/>
              <a:t> Pharisee, first clean the inside of the cup and of the dish, so that the outside of it may become clean also. 27 </a:t>
            </a:r>
            <a:r>
              <a:rPr lang="en-US" sz="3200" i="1" baseline="30000" dirty="0"/>
              <a:t>7</a:t>
            </a:r>
            <a:r>
              <a:rPr lang="en-US" sz="3200" i="1" dirty="0"/>
              <a:t>Woe to you, scribes and Pharisees, hypocrites! For you are like whitewashed tombs which on the outside appear beautiful, but inside they are full of dead men's bones and all uncleanness. 28 So you, too, outwardly appear righteous to men, but inwardly you are full of hypocrisy and lawlessness. </a:t>
            </a:r>
            <a:endParaRPr lang="en-US" sz="3200" dirty="0"/>
          </a:p>
        </p:txBody>
      </p:sp>
    </p:spTree>
    <p:extLst>
      <p:ext uri="{BB962C8B-B14F-4D97-AF65-F5344CB8AC3E}">
        <p14:creationId xmlns:p14="http://schemas.microsoft.com/office/powerpoint/2010/main" val="252466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Matthew 23:29-33</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524315"/>
          </a:xfrm>
          <a:prstGeom prst="rect">
            <a:avLst/>
          </a:prstGeom>
          <a:noFill/>
        </p:spPr>
        <p:txBody>
          <a:bodyPr wrap="square" rtlCol="0">
            <a:spAutoFit/>
          </a:bodyPr>
          <a:lstStyle/>
          <a:p>
            <a:pPr algn="just"/>
            <a:r>
              <a:rPr lang="en-US" sz="3200" i="1" dirty="0"/>
              <a:t>29 </a:t>
            </a:r>
            <a:r>
              <a:rPr lang="en-US" sz="3200" i="1" baseline="30000" dirty="0"/>
              <a:t>8</a:t>
            </a:r>
            <a:r>
              <a:rPr lang="en-US" sz="3200" i="1" dirty="0"/>
              <a:t>Woe to you, scribes and Pharisees, hypocrites! For you build the tombs of the prophets and adorn the monuments of the righteous, 30 and say, 'If we had been living in the days of our fathers, we would not have been partners with them in shedding the blood of the prophets.' 31 So you testify against yourselves, that you are sons of those who murdered the prophets. 32 Fill up, then, the measure of the guilt of your fathers. 33 "You serpents, you brood of vipers, how will you escape the sentence of hell?” </a:t>
            </a:r>
            <a:endParaRPr lang="en-US" sz="3200" dirty="0"/>
          </a:p>
        </p:txBody>
      </p:sp>
    </p:spTree>
    <p:extLst>
      <p:ext uri="{BB962C8B-B14F-4D97-AF65-F5344CB8AC3E}">
        <p14:creationId xmlns:p14="http://schemas.microsoft.com/office/powerpoint/2010/main" val="2327107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 The Calling (3:13)</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523220"/>
          </a:xfrm>
          <a:prstGeom prst="rect">
            <a:avLst/>
          </a:prstGeom>
          <a:noFill/>
        </p:spPr>
        <p:txBody>
          <a:bodyPr wrap="square" rtlCol="0">
            <a:spAutoFit/>
          </a:bodyPr>
          <a:lstStyle/>
          <a:p>
            <a:pPr algn="just"/>
            <a:r>
              <a:rPr lang="en-US" sz="2800" i="1" dirty="0"/>
              <a:t>This is a repudiation of the religious system and thinking of the Jews</a:t>
            </a:r>
            <a:endParaRPr lang="en-US" sz="2800" dirty="0"/>
          </a:p>
        </p:txBody>
      </p:sp>
      <p:sp>
        <p:nvSpPr>
          <p:cNvPr id="4" name="TextBox 3">
            <a:extLst>
              <a:ext uri="{FF2B5EF4-FFF2-40B4-BE49-F238E27FC236}">
                <a16:creationId xmlns:a16="http://schemas.microsoft.com/office/drawing/2014/main" id="{37470CC2-EE19-40D5-A5E4-5450B053BCEB}"/>
              </a:ext>
            </a:extLst>
          </p:cNvPr>
          <p:cNvSpPr txBox="1"/>
          <p:nvPr/>
        </p:nvSpPr>
        <p:spPr>
          <a:xfrm>
            <a:off x="340927" y="2864171"/>
            <a:ext cx="11590638" cy="954107"/>
          </a:xfrm>
          <a:prstGeom prst="rect">
            <a:avLst/>
          </a:prstGeom>
          <a:noFill/>
        </p:spPr>
        <p:txBody>
          <a:bodyPr wrap="square" rtlCol="0">
            <a:spAutoFit/>
          </a:bodyPr>
          <a:lstStyle/>
          <a:p>
            <a:pPr marL="514350" indent="-514350" algn="just">
              <a:buAutoNum type="alphaUcPeriod"/>
            </a:pPr>
            <a:r>
              <a:rPr lang="en-US" sz="2800" dirty="0"/>
              <a:t>A repudiation of false shepherds</a:t>
            </a:r>
          </a:p>
          <a:p>
            <a:pPr marL="514350" indent="-514350" algn="just">
              <a:buAutoNum type="alphaUcPeriod"/>
            </a:pPr>
            <a:r>
              <a:rPr lang="en-US" sz="2800" dirty="0"/>
              <a:t>A repudiation of false standards </a:t>
            </a:r>
          </a:p>
        </p:txBody>
      </p:sp>
      <p:sp>
        <p:nvSpPr>
          <p:cNvPr id="6" name="TextBox 5">
            <a:extLst>
              <a:ext uri="{FF2B5EF4-FFF2-40B4-BE49-F238E27FC236}">
                <a16:creationId xmlns:a16="http://schemas.microsoft.com/office/drawing/2014/main" id="{D6ACCD9B-FBC9-49E6-8072-7E4CDB5EF26D}"/>
              </a:ext>
            </a:extLst>
          </p:cNvPr>
          <p:cNvSpPr txBox="1"/>
          <p:nvPr/>
        </p:nvSpPr>
        <p:spPr>
          <a:xfrm>
            <a:off x="340927" y="3883082"/>
            <a:ext cx="11590638" cy="1569660"/>
          </a:xfrm>
          <a:prstGeom prst="rect">
            <a:avLst/>
          </a:prstGeom>
          <a:noFill/>
        </p:spPr>
        <p:txBody>
          <a:bodyPr wrap="square" rtlCol="0">
            <a:spAutoFit/>
          </a:bodyPr>
          <a:lstStyle/>
          <a:p>
            <a:pPr algn="just"/>
            <a:r>
              <a:rPr lang="en-US" sz="3200" i="1" dirty="0"/>
              <a:t>Pride always seeks to describe the qualities necessary for leadership, greatness or usefulness by something that can either be </a:t>
            </a:r>
            <a:r>
              <a:rPr lang="en-US" sz="3200" i="1" u="sng" dirty="0"/>
              <a:t>explained</a:t>
            </a:r>
            <a:r>
              <a:rPr lang="en-US" sz="3200" i="1" dirty="0"/>
              <a:t> by us or </a:t>
            </a:r>
            <a:r>
              <a:rPr lang="en-US" sz="3200" i="1" u="sng" dirty="0"/>
              <a:t>attained</a:t>
            </a:r>
            <a:r>
              <a:rPr lang="en-US" sz="3200" i="1" dirty="0"/>
              <a:t> by us</a:t>
            </a:r>
            <a:r>
              <a:rPr lang="en-US" sz="3200" dirty="0"/>
              <a:t>. </a:t>
            </a:r>
          </a:p>
        </p:txBody>
      </p:sp>
    </p:spTree>
    <p:extLst>
      <p:ext uri="{BB962C8B-B14F-4D97-AF65-F5344CB8AC3E}">
        <p14:creationId xmlns:p14="http://schemas.microsoft.com/office/powerpoint/2010/main" val="1871209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425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Robert Murry </a:t>
            </a:r>
            <a:r>
              <a:rPr lang="en-US" dirty="0" err="1"/>
              <a:t>M’Cheyne</a:t>
            </a:r>
            <a:r>
              <a:rPr lang="en-US" dirty="0"/>
              <a:t> </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1446550"/>
          </a:xfrm>
          <a:prstGeom prst="rect">
            <a:avLst/>
          </a:prstGeom>
          <a:noFill/>
        </p:spPr>
        <p:txBody>
          <a:bodyPr wrap="square" rtlCol="0">
            <a:spAutoFit/>
          </a:bodyPr>
          <a:lstStyle/>
          <a:p>
            <a:pPr algn="just"/>
            <a:r>
              <a:rPr lang="en-US" sz="4400" i="1" dirty="0"/>
              <a:t>“It is not great talents God blesses so much as likeness to Jesus.”</a:t>
            </a:r>
            <a:r>
              <a:rPr lang="en-US" sz="4400" dirty="0"/>
              <a:t> </a:t>
            </a:r>
          </a:p>
        </p:txBody>
      </p:sp>
    </p:spTree>
    <p:extLst>
      <p:ext uri="{BB962C8B-B14F-4D97-AF65-F5344CB8AC3E}">
        <p14:creationId xmlns:p14="http://schemas.microsoft.com/office/powerpoint/2010/main" val="2916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Thought</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1754326"/>
          </a:xfrm>
          <a:prstGeom prst="rect">
            <a:avLst/>
          </a:prstGeom>
          <a:noFill/>
        </p:spPr>
        <p:txBody>
          <a:bodyPr wrap="square" rtlCol="0">
            <a:spAutoFit/>
          </a:bodyPr>
          <a:lstStyle/>
          <a:p>
            <a:pPr algn="just"/>
            <a:r>
              <a:rPr lang="en-US" sz="3600" i="1" dirty="0"/>
              <a:t>When Jesus choses these twelve; He does so in order to make something of them; something they clearly were not before they were with Him.</a:t>
            </a:r>
            <a:r>
              <a:rPr lang="en-US" sz="3600" dirty="0"/>
              <a:t> </a:t>
            </a:r>
          </a:p>
        </p:txBody>
      </p:sp>
    </p:spTree>
    <p:extLst>
      <p:ext uri="{BB962C8B-B14F-4D97-AF65-F5344CB8AC3E}">
        <p14:creationId xmlns:p14="http://schemas.microsoft.com/office/powerpoint/2010/main" val="410329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Mark 3:13-15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416320"/>
          </a:xfrm>
          <a:prstGeom prst="rect">
            <a:avLst/>
          </a:prstGeom>
          <a:noFill/>
        </p:spPr>
        <p:txBody>
          <a:bodyPr wrap="square" rtlCol="0">
            <a:spAutoFit/>
          </a:bodyPr>
          <a:lstStyle/>
          <a:p>
            <a:pPr algn="just"/>
            <a:r>
              <a:rPr lang="en-US" sz="3600" i="1" dirty="0"/>
              <a:t>13 And He went up on the mountain and summoned those whom He Himself wanted, and they came to Him. 14 And He appointed twelve, so that they would be with Him and that He could send them out to preach, 15 and to have authority to cast out the demons. </a:t>
            </a:r>
            <a:endParaRPr lang="en-US" sz="3600" dirty="0"/>
          </a:p>
        </p:txBody>
      </p:sp>
    </p:spTree>
    <p:extLst>
      <p:ext uri="{BB962C8B-B14F-4D97-AF65-F5344CB8AC3E}">
        <p14:creationId xmlns:p14="http://schemas.microsoft.com/office/powerpoint/2010/main" val="4111944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II. The Cause (3:14-15)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45568"/>
            <a:ext cx="11590638" cy="830997"/>
          </a:xfrm>
          <a:prstGeom prst="rect">
            <a:avLst/>
          </a:prstGeom>
          <a:noFill/>
        </p:spPr>
        <p:txBody>
          <a:bodyPr wrap="square" rtlCol="0">
            <a:spAutoFit/>
          </a:bodyPr>
          <a:lstStyle/>
          <a:p>
            <a:pPr algn="just"/>
            <a:r>
              <a:rPr lang="en-US" sz="2400" i="1" dirty="0"/>
              <a:t>14 And He appointed twelve, so that they would be with Him and that He could send them out to preach, 15 and to have authority to cast out the demons.</a:t>
            </a:r>
            <a:endParaRPr lang="en-US" sz="2400" dirty="0"/>
          </a:p>
        </p:txBody>
      </p:sp>
      <p:sp>
        <p:nvSpPr>
          <p:cNvPr id="6" name="TextBox 5">
            <a:extLst>
              <a:ext uri="{FF2B5EF4-FFF2-40B4-BE49-F238E27FC236}">
                <a16:creationId xmlns:a16="http://schemas.microsoft.com/office/drawing/2014/main" id="{D6ACCD9B-FBC9-49E6-8072-7E4CDB5EF26D}"/>
              </a:ext>
            </a:extLst>
          </p:cNvPr>
          <p:cNvSpPr txBox="1"/>
          <p:nvPr/>
        </p:nvSpPr>
        <p:spPr>
          <a:xfrm>
            <a:off x="340927" y="3883082"/>
            <a:ext cx="11590638" cy="1446550"/>
          </a:xfrm>
          <a:prstGeom prst="rect">
            <a:avLst/>
          </a:prstGeom>
          <a:noFill/>
        </p:spPr>
        <p:txBody>
          <a:bodyPr wrap="square" rtlCol="0">
            <a:spAutoFit/>
          </a:bodyPr>
          <a:lstStyle/>
          <a:p>
            <a:pPr algn="ctr"/>
            <a:r>
              <a:rPr lang="en-US" sz="4400" i="1" dirty="0"/>
              <a:t>“Grace not only explains our salvation; grace also explains our usefulness.”</a:t>
            </a:r>
            <a:r>
              <a:rPr lang="en-US" sz="4400" dirty="0"/>
              <a:t>  </a:t>
            </a:r>
          </a:p>
        </p:txBody>
      </p:sp>
    </p:spTree>
    <p:extLst>
      <p:ext uri="{BB962C8B-B14F-4D97-AF65-F5344CB8AC3E}">
        <p14:creationId xmlns:p14="http://schemas.microsoft.com/office/powerpoint/2010/main" val="165812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2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750"/>
                                        <p:tgtEl>
                                          <p:spTgt spid="6"/>
                                        </p:tgtEl>
                                      </p:cBhvr>
                                    </p:animEffect>
                                  </p:childTnLst>
                                </p:cTn>
                              </p:par>
                            </p:childTnLst>
                          </p:cTn>
                        </p:par>
                        <p:par>
                          <p:cTn id="8" fill="hold">
                            <p:stCondLst>
                              <p:cond delay="6000"/>
                            </p:stCondLst>
                            <p:childTnLst>
                              <p:par>
                                <p:cTn id="9" presetID="10" presetClass="entr" presetSubtype="0" fill="hold" nodeType="afterEffect">
                                  <p:stCondLst>
                                    <p:cond delay="32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7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Matthew 19:23-26</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031873"/>
          </a:xfrm>
          <a:prstGeom prst="rect">
            <a:avLst/>
          </a:prstGeom>
          <a:noFill/>
        </p:spPr>
        <p:txBody>
          <a:bodyPr wrap="square" rtlCol="0">
            <a:spAutoFit/>
          </a:bodyPr>
          <a:lstStyle/>
          <a:p>
            <a:pPr algn="just"/>
            <a:r>
              <a:rPr lang="en-US" sz="3200" i="1" dirty="0"/>
              <a:t>23 And Jesus said to His disciples, “Truly I say to you, it is hard for a rich man to enter the kingdom of heaven. 24 Again I say to you, it is easier for a camel to go through the eye of a needle, than for a rich man to enter the kingdom of God.” 25 When the disciples heard this, they were very astonished and said, “Then who can be saved?” 26 And looking at them Jesus said to them, “With people this is impossible, but with God all things are possible.” </a:t>
            </a:r>
            <a:endParaRPr lang="en-US" sz="3200" dirty="0"/>
          </a:p>
        </p:txBody>
      </p:sp>
    </p:spTree>
    <p:extLst>
      <p:ext uri="{BB962C8B-B14F-4D97-AF65-F5344CB8AC3E}">
        <p14:creationId xmlns:p14="http://schemas.microsoft.com/office/powerpoint/2010/main" val="1797285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Matthew 19:27-28</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046988"/>
          </a:xfrm>
          <a:prstGeom prst="rect">
            <a:avLst/>
          </a:prstGeom>
          <a:noFill/>
        </p:spPr>
        <p:txBody>
          <a:bodyPr wrap="square" rtlCol="0">
            <a:spAutoFit/>
          </a:bodyPr>
          <a:lstStyle/>
          <a:p>
            <a:pPr algn="just"/>
            <a:r>
              <a:rPr lang="en-US" sz="3200" i="1" dirty="0"/>
              <a:t>27 Then Peter said to Him, “Behold, we have left everything and followed You; what then will there be for us?” 28 And Jesus said to them, “Truly I say to you, that you who have followed Me, in the regeneration when the Son of Man will sit on His glorious throne, </a:t>
            </a:r>
            <a:r>
              <a:rPr lang="en-US" sz="3200" i="1" u="sng" dirty="0"/>
              <a:t>you also shall sit upon twelve thrones</a:t>
            </a:r>
            <a:r>
              <a:rPr lang="en-US" sz="3200" i="1" dirty="0"/>
              <a:t>, judging the twelve tribes of Israel.”</a:t>
            </a:r>
            <a:r>
              <a:rPr lang="en-US" sz="3200" dirty="0"/>
              <a:t> </a:t>
            </a:r>
          </a:p>
        </p:txBody>
      </p:sp>
    </p:spTree>
    <p:extLst>
      <p:ext uri="{BB962C8B-B14F-4D97-AF65-F5344CB8AC3E}">
        <p14:creationId xmlns:p14="http://schemas.microsoft.com/office/powerpoint/2010/main" val="2236520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Luke 22:24-27</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5016758"/>
          </a:xfrm>
          <a:prstGeom prst="rect">
            <a:avLst/>
          </a:prstGeom>
          <a:noFill/>
        </p:spPr>
        <p:txBody>
          <a:bodyPr wrap="square" rtlCol="0">
            <a:spAutoFit/>
          </a:bodyPr>
          <a:lstStyle/>
          <a:p>
            <a:pPr algn="just"/>
            <a:r>
              <a:rPr lang="en-US" sz="3200" i="1" dirty="0"/>
              <a:t>24 And there arose also a dispute among them as to which one of them was regarded to be greatest. 25 And He said to them, “The kings of the Gentiles lord it over them; and those who have authority over them are called 'Benefactors.' 26 “But it is not this way with you, but the one who is the greatest among you must become like the youngest, and the leader like the servant. 27 “For who is greater, the one who reclines at the table or the one who serves? Is it not the one who reclines at the table? But I am among you as the one who serves. </a:t>
            </a:r>
            <a:endParaRPr lang="en-US" sz="3200" dirty="0"/>
          </a:p>
        </p:txBody>
      </p:sp>
    </p:spTree>
    <p:extLst>
      <p:ext uri="{BB962C8B-B14F-4D97-AF65-F5344CB8AC3E}">
        <p14:creationId xmlns:p14="http://schemas.microsoft.com/office/powerpoint/2010/main" val="2918190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Luke 22:28-30</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2062103"/>
          </a:xfrm>
          <a:prstGeom prst="rect">
            <a:avLst/>
          </a:prstGeom>
          <a:noFill/>
        </p:spPr>
        <p:txBody>
          <a:bodyPr wrap="square" rtlCol="0">
            <a:spAutoFit/>
          </a:bodyPr>
          <a:lstStyle/>
          <a:p>
            <a:pPr algn="just"/>
            <a:r>
              <a:rPr lang="en-US" sz="3200" i="1" dirty="0"/>
              <a:t>28 “You are those who have stood by Me in My trials; 29 and just as My Father has granted Me a kingdom, I grant you 30 that you may eat and drink at My table in My kingdom, and </a:t>
            </a:r>
            <a:r>
              <a:rPr lang="en-US" sz="3200" i="1" u="sng" dirty="0"/>
              <a:t>you will sit on thrones</a:t>
            </a:r>
            <a:r>
              <a:rPr lang="en-US" sz="3200" i="1" dirty="0"/>
              <a:t> judging the twelve tribes of Israel.”</a:t>
            </a:r>
            <a:endParaRPr lang="en-US" sz="3200" dirty="0"/>
          </a:p>
        </p:txBody>
      </p:sp>
    </p:spTree>
    <p:extLst>
      <p:ext uri="{BB962C8B-B14F-4D97-AF65-F5344CB8AC3E}">
        <p14:creationId xmlns:p14="http://schemas.microsoft.com/office/powerpoint/2010/main" val="3203048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Revelation 21:10-12</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6001643"/>
          </a:xfrm>
          <a:prstGeom prst="rect">
            <a:avLst/>
          </a:prstGeom>
          <a:noFill/>
        </p:spPr>
        <p:txBody>
          <a:bodyPr wrap="square" rtlCol="0">
            <a:spAutoFit/>
          </a:bodyPr>
          <a:lstStyle/>
          <a:p>
            <a:pPr algn="just"/>
            <a:r>
              <a:rPr lang="en-US" sz="3200" i="1" dirty="0"/>
              <a:t>10 And he carried me away in the Spirit to a great and high mountain, and showed me the holy city, Jerusalem, coming down out of heaven from God, 11 having the glory of God. Her brilliance was like a very costly stone, as a stone of crystal-clear jasper. 12 It had a great and high wall, with twelve gates, and at the gates twelve angels; and names were written on them, which are the names of the twelve tribes of the sons of Israel. 13 There were three gates on the east and three gates on the north and three gates on the south and three gates on the west. 14 And the wall of the city had twelve foundation stones, and on them were the </a:t>
            </a:r>
            <a:r>
              <a:rPr lang="en-US" sz="3200" i="1" u="sng" dirty="0"/>
              <a:t>twelve names of the twelve apostles</a:t>
            </a:r>
            <a:r>
              <a:rPr lang="en-US" sz="3200" i="1" dirty="0"/>
              <a:t> of the Lamb. </a:t>
            </a:r>
            <a:endParaRPr lang="en-US" sz="3200" dirty="0"/>
          </a:p>
        </p:txBody>
      </p:sp>
    </p:spTree>
    <p:extLst>
      <p:ext uri="{BB962C8B-B14F-4D97-AF65-F5344CB8AC3E}">
        <p14:creationId xmlns:p14="http://schemas.microsoft.com/office/powerpoint/2010/main" val="3671663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Revelation 21:13-14</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2554545"/>
          </a:xfrm>
          <a:prstGeom prst="rect">
            <a:avLst/>
          </a:prstGeom>
          <a:noFill/>
        </p:spPr>
        <p:txBody>
          <a:bodyPr wrap="square" rtlCol="0">
            <a:spAutoFit/>
          </a:bodyPr>
          <a:lstStyle/>
          <a:p>
            <a:pPr algn="just"/>
            <a:r>
              <a:rPr lang="en-US" sz="3200" i="1" dirty="0"/>
              <a:t>13 There were three gates on the east and three gates on the north and three gates on the south and three gates on the west. 14 And the wall of the city had twelve foundation stones, and on them were the </a:t>
            </a:r>
            <a:r>
              <a:rPr lang="en-US" sz="3200" i="1" u="sng" dirty="0"/>
              <a:t>twelve names of the twelve apostles</a:t>
            </a:r>
            <a:r>
              <a:rPr lang="en-US" sz="3200" i="1" dirty="0"/>
              <a:t> of the Lamb. </a:t>
            </a:r>
            <a:endParaRPr lang="en-US" sz="3200" dirty="0"/>
          </a:p>
        </p:txBody>
      </p:sp>
    </p:spTree>
    <p:extLst>
      <p:ext uri="{BB962C8B-B14F-4D97-AF65-F5344CB8AC3E}">
        <p14:creationId xmlns:p14="http://schemas.microsoft.com/office/powerpoint/2010/main" val="356293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II. The Cause (3:14-15)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45568"/>
            <a:ext cx="11590638" cy="830997"/>
          </a:xfrm>
          <a:prstGeom prst="rect">
            <a:avLst/>
          </a:prstGeom>
          <a:noFill/>
        </p:spPr>
        <p:txBody>
          <a:bodyPr wrap="square" rtlCol="0">
            <a:spAutoFit/>
          </a:bodyPr>
          <a:lstStyle/>
          <a:p>
            <a:pPr algn="just"/>
            <a:r>
              <a:rPr lang="en-US" sz="2400" i="1" dirty="0"/>
              <a:t>14 And He appointed twelve, </a:t>
            </a:r>
            <a:r>
              <a:rPr lang="en-US" sz="2400" i="1" u="sng" dirty="0"/>
              <a:t>so that they would be with Him</a:t>
            </a:r>
            <a:r>
              <a:rPr lang="en-US" sz="2400" i="1" dirty="0"/>
              <a:t> and that He could send them out to preach, 15 and to have authority to cast out the demons.</a:t>
            </a:r>
            <a:endParaRPr lang="en-US" sz="2400" dirty="0"/>
          </a:p>
        </p:txBody>
      </p:sp>
      <p:sp>
        <p:nvSpPr>
          <p:cNvPr id="6" name="TextBox 5">
            <a:extLst>
              <a:ext uri="{FF2B5EF4-FFF2-40B4-BE49-F238E27FC236}">
                <a16:creationId xmlns:a16="http://schemas.microsoft.com/office/drawing/2014/main" id="{D6ACCD9B-FBC9-49E6-8072-7E4CDB5EF26D}"/>
              </a:ext>
            </a:extLst>
          </p:cNvPr>
          <p:cNvSpPr txBox="1"/>
          <p:nvPr/>
        </p:nvSpPr>
        <p:spPr>
          <a:xfrm>
            <a:off x="340927" y="2916435"/>
            <a:ext cx="11590638" cy="1077218"/>
          </a:xfrm>
          <a:prstGeom prst="rect">
            <a:avLst/>
          </a:prstGeom>
          <a:noFill/>
        </p:spPr>
        <p:txBody>
          <a:bodyPr wrap="square" rtlCol="0">
            <a:spAutoFit/>
          </a:bodyPr>
          <a:lstStyle/>
          <a:p>
            <a:pPr marL="342900" lvl="0" indent="-342900" algn="just">
              <a:buAutoNum type="alphaUcPeriod"/>
            </a:pPr>
            <a:r>
              <a:rPr lang="en-US" sz="3200" b="1" dirty="0"/>
              <a:t>Jesus summons and appoints these men to be His disciples (14b)</a:t>
            </a:r>
          </a:p>
        </p:txBody>
      </p:sp>
    </p:spTree>
    <p:extLst>
      <p:ext uri="{BB962C8B-B14F-4D97-AF65-F5344CB8AC3E}">
        <p14:creationId xmlns:p14="http://schemas.microsoft.com/office/powerpoint/2010/main" val="370338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2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750"/>
                                        <p:tgtEl>
                                          <p:spTgt spid="6"/>
                                        </p:tgtEl>
                                      </p:cBhvr>
                                    </p:animEffect>
                                  </p:childTnLst>
                                </p:cTn>
                              </p:par>
                            </p:childTnLst>
                          </p:cTn>
                        </p:par>
                        <p:par>
                          <p:cTn id="8" fill="hold">
                            <p:stCondLst>
                              <p:cond delay="6000"/>
                            </p:stCondLst>
                            <p:childTnLst>
                              <p:par>
                                <p:cTn id="9" presetID="10" presetClass="entr" presetSubtype="0" fill="hold" nodeType="afterEffect">
                                  <p:stCondLst>
                                    <p:cond delay="32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17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John 14:16-17</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3416320"/>
          </a:xfrm>
          <a:prstGeom prst="rect">
            <a:avLst/>
          </a:prstGeom>
          <a:noFill/>
        </p:spPr>
        <p:txBody>
          <a:bodyPr wrap="square" rtlCol="0">
            <a:spAutoFit/>
          </a:bodyPr>
          <a:lstStyle/>
          <a:p>
            <a:pPr algn="just"/>
            <a:r>
              <a:rPr lang="en-US" sz="3600" i="1" dirty="0"/>
              <a:t>16 “I will ask the Father, and He will give you another Helper, that He may be with you forever; 17 that is the Spirit of truth, whom the world cannot receive, because it does not see Him or know Him, but you know Him because </a:t>
            </a:r>
            <a:r>
              <a:rPr lang="en-US" sz="3600" i="1" u="sng" dirty="0"/>
              <a:t>He abides with you</a:t>
            </a:r>
            <a:r>
              <a:rPr lang="en-US" sz="3600" i="1" dirty="0"/>
              <a:t> and </a:t>
            </a:r>
            <a:r>
              <a:rPr lang="en-US" sz="3600" i="1" u="sng" dirty="0"/>
              <a:t>will be in you</a:t>
            </a:r>
            <a:r>
              <a:rPr lang="en-US" sz="3600" i="1" dirty="0"/>
              <a:t>.”</a:t>
            </a:r>
            <a:r>
              <a:rPr lang="en-US" sz="3600" dirty="0"/>
              <a:t> </a:t>
            </a:r>
          </a:p>
        </p:txBody>
      </p:sp>
    </p:spTree>
    <p:extLst>
      <p:ext uri="{BB962C8B-B14F-4D97-AF65-F5344CB8AC3E}">
        <p14:creationId xmlns:p14="http://schemas.microsoft.com/office/powerpoint/2010/main" val="1830852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John 16:5-7</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3970318"/>
          </a:xfrm>
          <a:prstGeom prst="rect">
            <a:avLst/>
          </a:prstGeom>
          <a:noFill/>
        </p:spPr>
        <p:txBody>
          <a:bodyPr wrap="square" rtlCol="0">
            <a:spAutoFit/>
          </a:bodyPr>
          <a:lstStyle/>
          <a:p>
            <a:pPr algn="just"/>
            <a:r>
              <a:rPr lang="en-US" sz="3600" i="1" dirty="0"/>
              <a:t>“5 But now I am going to Him who sent Me; and none of you asks Me, 'Where are You going?' 6 But because I have said these things to you, sorrow has filled your heart. 7 But I tell you the truth, it is to your advantage that I go away; for if I do not go away, the Helper will not come to you; but if I go, I will send Him to you.”</a:t>
            </a:r>
            <a:r>
              <a:rPr lang="en-US" sz="3600" dirty="0"/>
              <a:t> </a:t>
            </a:r>
          </a:p>
        </p:txBody>
      </p:sp>
    </p:spTree>
    <p:extLst>
      <p:ext uri="{BB962C8B-B14F-4D97-AF65-F5344CB8AC3E}">
        <p14:creationId xmlns:p14="http://schemas.microsoft.com/office/powerpoint/2010/main" val="610877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Mark 3:16-19</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4524315"/>
          </a:xfrm>
          <a:prstGeom prst="rect">
            <a:avLst/>
          </a:prstGeom>
          <a:noFill/>
        </p:spPr>
        <p:txBody>
          <a:bodyPr wrap="square" rtlCol="0">
            <a:spAutoFit/>
          </a:bodyPr>
          <a:lstStyle/>
          <a:p>
            <a:pPr algn="just"/>
            <a:r>
              <a:rPr lang="en-US" sz="3600" i="1" dirty="0"/>
              <a:t>16 And He appointed the twelve: Simon (to whom He gave the name Peter), 17 and James, the son of Zebedee, and John the brother of James (to them He gave the name </a:t>
            </a:r>
            <a:r>
              <a:rPr lang="en-US" sz="3600" i="1" dirty="0" err="1"/>
              <a:t>Boanerges</a:t>
            </a:r>
            <a:r>
              <a:rPr lang="en-US" sz="3600" i="1" dirty="0"/>
              <a:t>, which means, "Sons of Thunder"); 18 and Andrew, and Philip, and Bartholomew, and Matthew, and Thomas, and James the son of Alphaeus, and Thaddaeus, and Simon the Zealot; 19 and Judas Iscariot, who betrayed Him. </a:t>
            </a:r>
            <a:endParaRPr lang="en-US" sz="3600" dirty="0"/>
          </a:p>
        </p:txBody>
      </p:sp>
    </p:spTree>
    <p:extLst>
      <p:ext uri="{BB962C8B-B14F-4D97-AF65-F5344CB8AC3E}">
        <p14:creationId xmlns:p14="http://schemas.microsoft.com/office/powerpoint/2010/main" val="41510610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II. The Cause (3:14-15)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45568"/>
            <a:ext cx="11590638" cy="830997"/>
          </a:xfrm>
          <a:prstGeom prst="rect">
            <a:avLst/>
          </a:prstGeom>
          <a:noFill/>
        </p:spPr>
        <p:txBody>
          <a:bodyPr wrap="square" rtlCol="0">
            <a:spAutoFit/>
          </a:bodyPr>
          <a:lstStyle/>
          <a:p>
            <a:pPr algn="just"/>
            <a:r>
              <a:rPr lang="en-US" sz="2400" i="1" dirty="0"/>
              <a:t>14 And He appointed twelve, so that they would be with Him and </a:t>
            </a:r>
            <a:r>
              <a:rPr lang="en-US" sz="2400" i="1" u="sng" dirty="0"/>
              <a:t>that He could send them out to preach</a:t>
            </a:r>
            <a:r>
              <a:rPr lang="en-US" sz="2400" i="1" dirty="0"/>
              <a:t>, 15 and to have authority to cast out the demons.</a:t>
            </a:r>
            <a:endParaRPr lang="en-US" sz="2400" dirty="0"/>
          </a:p>
        </p:txBody>
      </p:sp>
      <p:sp>
        <p:nvSpPr>
          <p:cNvPr id="6" name="TextBox 5">
            <a:extLst>
              <a:ext uri="{FF2B5EF4-FFF2-40B4-BE49-F238E27FC236}">
                <a16:creationId xmlns:a16="http://schemas.microsoft.com/office/drawing/2014/main" id="{D6ACCD9B-FBC9-49E6-8072-7E4CDB5EF26D}"/>
              </a:ext>
            </a:extLst>
          </p:cNvPr>
          <p:cNvSpPr txBox="1"/>
          <p:nvPr/>
        </p:nvSpPr>
        <p:spPr>
          <a:xfrm>
            <a:off x="340927" y="2916435"/>
            <a:ext cx="11590638" cy="2062103"/>
          </a:xfrm>
          <a:prstGeom prst="rect">
            <a:avLst/>
          </a:prstGeom>
          <a:noFill/>
        </p:spPr>
        <p:txBody>
          <a:bodyPr wrap="square" rtlCol="0">
            <a:spAutoFit/>
          </a:bodyPr>
          <a:lstStyle/>
          <a:p>
            <a:pPr marL="342900" lvl="0" indent="-342900" algn="just">
              <a:buAutoNum type="alphaUcPeriod"/>
            </a:pPr>
            <a:r>
              <a:rPr lang="en-US" sz="3200" b="1" dirty="0"/>
              <a:t>Jesus summons and appoints these men to be His disciples (14b)</a:t>
            </a:r>
          </a:p>
          <a:p>
            <a:pPr marL="342900" indent="-342900" algn="just">
              <a:buFontTx/>
              <a:buAutoNum type="alphaUcPeriod"/>
            </a:pPr>
            <a:r>
              <a:rPr lang="en-US" sz="3200" b="1" dirty="0"/>
              <a:t>Jesus summons and appoints these men to be His </a:t>
            </a:r>
            <a:r>
              <a:rPr lang="en-US" sz="3200" b="1" u="sng" dirty="0"/>
              <a:t>proclaimers</a:t>
            </a:r>
            <a:r>
              <a:rPr lang="en-US" sz="3200" b="1" dirty="0"/>
              <a:t> (14c)</a:t>
            </a:r>
            <a:endParaRPr lang="en-US" sz="3200" dirty="0"/>
          </a:p>
        </p:txBody>
      </p:sp>
      <p:sp>
        <p:nvSpPr>
          <p:cNvPr id="5" name="TextBox 4">
            <a:extLst>
              <a:ext uri="{FF2B5EF4-FFF2-40B4-BE49-F238E27FC236}">
                <a16:creationId xmlns:a16="http://schemas.microsoft.com/office/drawing/2014/main" id="{5D12E512-230B-463D-9E64-CCB0181AFF9F}"/>
              </a:ext>
            </a:extLst>
          </p:cNvPr>
          <p:cNvSpPr txBox="1"/>
          <p:nvPr/>
        </p:nvSpPr>
        <p:spPr>
          <a:xfrm>
            <a:off x="353990" y="5476750"/>
            <a:ext cx="11590638" cy="461665"/>
          </a:xfrm>
          <a:prstGeom prst="rect">
            <a:avLst/>
          </a:prstGeom>
          <a:noFill/>
        </p:spPr>
        <p:txBody>
          <a:bodyPr wrap="square" rtlCol="0">
            <a:spAutoFit/>
          </a:bodyPr>
          <a:lstStyle/>
          <a:p>
            <a:pPr algn="just"/>
            <a:r>
              <a:rPr lang="en-US" sz="2400" i="1" dirty="0"/>
              <a:t>“to preach” – </a:t>
            </a:r>
            <a:r>
              <a:rPr lang="en-US" sz="2400" i="1" dirty="0" err="1"/>
              <a:t>kerusso</a:t>
            </a:r>
            <a:r>
              <a:rPr lang="en-US" sz="2400" i="1" dirty="0"/>
              <a:t> – to declare the truth of God; to be a spokesman of God</a:t>
            </a:r>
            <a:endParaRPr lang="en-US" sz="2400" dirty="0"/>
          </a:p>
        </p:txBody>
      </p:sp>
    </p:spTree>
    <p:extLst>
      <p:ext uri="{BB962C8B-B14F-4D97-AF65-F5344CB8AC3E}">
        <p14:creationId xmlns:p14="http://schemas.microsoft.com/office/powerpoint/2010/main" val="418916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75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750"/>
                                        <p:tgtEl>
                                          <p:spTgt spid="6">
                                            <p:txEl>
                                              <p:pRg st="1" end="1"/>
                                            </p:txEl>
                                          </p:spTgt>
                                        </p:tgtEl>
                                      </p:cBhvr>
                                    </p:animEffect>
                                  </p:childTnLst>
                                </p:cTn>
                              </p:par>
                            </p:childTnLst>
                          </p:cTn>
                        </p:par>
                        <p:par>
                          <p:cTn id="12" fill="hold">
                            <p:stCondLst>
                              <p:cond delay="4500"/>
                            </p:stCondLst>
                            <p:childTnLst>
                              <p:par>
                                <p:cTn id="13" presetID="10" presetClass="entr" presetSubtype="0" fill="hold" grpId="0" nodeType="afterEffect">
                                  <p:stCondLst>
                                    <p:cond delay="225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2 Timothy 2:2</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1754326"/>
          </a:xfrm>
          <a:prstGeom prst="rect">
            <a:avLst/>
          </a:prstGeom>
          <a:noFill/>
        </p:spPr>
        <p:txBody>
          <a:bodyPr wrap="square" rtlCol="0">
            <a:spAutoFit/>
          </a:bodyPr>
          <a:lstStyle/>
          <a:p>
            <a:pPr algn="just"/>
            <a:r>
              <a:rPr lang="en-US" sz="3600" i="1" dirty="0"/>
              <a:t>“The things which you have heard from me in the presence of many witnesses, entrust these to faithful men who will be able to teach others also.</a:t>
            </a:r>
            <a:r>
              <a:rPr lang="en-US" sz="3600" dirty="0"/>
              <a:t>” </a:t>
            </a:r>
          </a:p>
        </p:txBody>
      </p:sp>
    </p:spTree>
    <p:extLst>
      <p:ext uri="{BB962C8B-B14F-4D97-AF65-F5344CB8AC3E}">
        <p14:creationId xmlns:p14="http://schemas.microsoft.com/office/powerpoint/2010/main" val="3174690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The essential gospel</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2554545"/>
          </a:xfrm>
          <a:prstGeom prst="rect">
            <a:avLst/>
          </a:prstGeom>
          <a:noFill/>
        </p:spPr>
        <p:txBody>
          <a:bodyPr wrap="square" rtlCol="0">
            <a:spAutoFit/>
          </a:bodyPr>
          <a:lstStyle/>
          <a:p>
            <a:pPr algn="just"/>
            <a:r>
              <a:rPr lang="en-US" sz="4000" i="1" dirty="0"/>
              <a:t>that Jesus, the Son of God, died for our sins on the cross, and that HE WAS RAISED FROM THE DEAD on the third day proving that all He said and all He promised is true and it to be believed.</a:t>
            </a:r>
            <a:r>
              <a:rPr lang="en-US" sz="4000" dirty="0"/>
              <a:t> </a:t>
            </a:r>
          </a:p>
        </p:txBody>
      </p:sp>
    </p:spTree>
    <p:extLst>
      <p:ext uri="{BB962C8B-B14F-4D97-AF65-F5344CB8AC3E}">
        <p14:creationId xmlns:p14="http://schemas.microsoft.com/office/powerpoint/2010/main" val="3241585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A reality</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1938992"/>
          </a:xfrm>
          <a:prstGeom prst="rect">
            <a:avLst/>
          </a:prstGeom>
          <a:noFill/>
        </p:spPr>
        <p:txBody>
          <a:bodyPr wrap="square" rtlCol="0">
            <a:spAutoFit/>
          </a:bodyPr>
          <a:lstStyle/>
          <a:p>
            <a:pPr algn="just"/>
            <a:r>
              <a:rPr lang="en-US" sz="4000" i="1" dirty="0"/>
              <a:t>the gospel is the one thing that the world will hear from no other source than a Christian who is faithful to proclaim it.</a:t>
            </a:r>
            <a:r>
              <a:rPr lang="en-US" sz="4000" dirty="0"/>
              <a:t> </a:t>
            </a:r>
          </a:p>
        </p:txBody>
      </p:sp>
    </p:spTree>
    <p:extLst>
      <p:ext uri="{BB962C8B-B14F-4D97-AF65-F5344CB8AC3E}">
        <p14:creationId xmlns:p14="http://schemas.microsoft.com/office/powerpoint/2010/main" val="2343485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II. The Cause (3:14-15)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45568"/>
            <a:ext cx="11590638" cy="830997"/>
          </a:xfrm>
          <a:prstGeom prst="rect">
            <a:avLst/>
          </a:prstGeom>
          <a:noFill/>
        </p:spPr>
        <p:txBody>
          <a:bodyPr wrap="square" rtlCol="0">
            <a:spAutoFit/>
          </a:bodyPr>
          <a:lstStyle/>
          <a:p>
            <a:pPr algn="just"/>
            <a:r>
              <a:rPr lang="en-US" sz="2400" i="1" dirty="0"/>
              <a:t>14 And He appointed twelve, so that they would be with Him and that He could send them out to preach, 15 and </a:t>
            </a:r>
            <a:r>
              <a:rPr lang="en-US" sz="2400" i="1" u="sng" dirty="0"/>
              <a:t>to have authority to cast out the demons</a:t>
            </a:r>
            <a:r>
              <a:rPr lang="en-US" sz="2400" i="1" dirty="0"/>
              <a:t>.</a:t>
            </a:r>
            <a:endParaRPr lang="en-US" sz="2400" dirty="0"/>
          </a:p>
        </p:txBody>
      </p:sp>
      <p:sp>
        <p:nvSpPr>
          <p:cNvPr id="6" name="TextBox 5">
            <a:extLst>
              <a:ext uri="{FF2B5EF4-FFF2-40B4-BE49-F238E27FC236}">
                <a16:creationId xmlns:a16="http://schemas.microsoft.com/office/drawing/2014/main" id="{D6ACCD9B-FBC9-49E6-8072-7E4CDB5EF26D}"/>
              </a:ext>
            </a:extLst>
          </p:cNvPr>
          <p:cNvSpPr txBox="1"/>
          <p:nvPr/>
        </p:nvSpPr>
        <p:spPr>
          <a:xfrm>
            <a:off x="340927" y="2916435"/>
            <a:ext cx="11590638" cy="3539430"/>
          </a:xfrm>
          <a:prstGeom prst="rect">
            <a:avLst/>
          </a:prstGeom>
          <a:noFill/>
        </p:spPr>
        <p:txBody>
          <a:bodyPr wrap="square" rtlCol="0">
            <a:spAutoFit/>
          </a:bodyPr>
          <a:lstStyle/>
          <a:p>
            <a:pPr marL="342900" lvl="0" indent="-342900" algn="just">
              <a:buAutoNum type="alphaUcPeriod"/>
            </a:pPr>
            <a:r>
              <a:rPr lang="en-US" sz="3200" b="1" dirty="0"/>
              <a:t>Jesus summons and appoints these men to be His disciples (14b)</a:t>
            </a:r>
          </a:p>
          <a:p>
            <a:pPr marL="342900" indent="-342900" algn="just">
              <a:buFontTx/>
              <a:buAutoNum type="alphaUcPeriod"/>
            </a:pPr>
            <a:r>
              <a:rPr lang="en-US" sz="3200" b="1" dirty="0"/>
              <a:t>Jesus summons and appoints these men to be His proclaimers (14c)</a:t>
            </a:r>
          </a:p>
          <a:p>
            <a:pPr marL="342900" indent="-342900" algn="just">
              <a:buFontTx/>
              <a:buAutoNum type="alphaUcPeriod"/>
            </a:pPr>
            <a:r>
              <a:rPr lang="en-US" sz="3200" b="1" dirty="0"/>
              <a:t>Jesus summons and appoints these men to be His </a:t>
            </a:r>
            <a:r>
              <a:rPr lang="en-US" sz="3200" b="1" u="sng" dirty="0"/>
              <a:t>authentication</a:t>
            </a:r>
            <a:r>
              <a:rPr lang="en-US" sz="3200" b="1" dirty="0"/>
              <a:t> (15)</a:t>
            </a:r>
          </a:p>
          <a:p>
            <a:pPr marL="342900" indent="-342900" algn="just">
              <a:buFontTx/>
              <a:buAutoNum type="alphaUcPeriod"/>
            </a:pPr>
            <a:endParaRPr lang="en-US" sz="3200" dirty="0"/>
          </a:p>
        </p:txBody>
      </p:sp>
    </p:spTree>
    <p:extLst>
      <p:ext uri="{BB962C8B-B14F-4D97-AF65-F5344CB8AC3E}">
        <p14:creationId xmlns:p14="http://schemas.microsoft.com/office/powerpoint/2010/main" val="330813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75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750"/>
                                        <p:tgtEl>
                                          <p:spTgt spid="6">
                                            <p:txEl>
                                              <p:pRg st="1" end="1"/>
                                            </p:txEl>
                                          </p:spTgt>
                                        </p:tgtEl>
                                      </p:cBhvr>
                                    </p:animEffect>
                                  </p:childTnLst>
                                </p:cTn>
                              </p:par>
                            </p:childTnLst>
                          </p:cTn>
                        </p:par>
                        <p:par>
                          <p:cTn id="12" fill="hold">
                            <p:stCondLst>
                              <p:cond delay="4500"/>
                            </p:stCondLst>
                            <p:childTnLst>
                              <p:par>
                                <p:cTn id="13" presetID="10" presetClass="entr" presetSubtype="0" fill="hold" nodeType="afterEffect">
                                  <p:stCondLst>
                                    <p:cond delay="75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175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“apostle” vs. “The Apostles”</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4031873"/>
          </a:xfrm>
          <a:prstGeom prst="rect">
            <a:avLst/>
          </a:prstGeom>
          <a:noFill/>
        </p:spPr>
        <p:txBody>
          <a:bodyPr wrap="square" rtlCol="0">
            <a:spAutoFit/>
          </a:bodyPr>
          <a:lstStyle/>
          <a:p>
            <a:pPr marL="571500" indent="-571500" algn="just">
              <a:buFont typeface="Wingdings" panose="05000000000000000000" pitchFamily="2" charset="2"/>
              <a:buChar char="§"/>
            </a:pPr>
            <a:r>
              <a:rPr lang="en-US" sz="3600" i="1" dirty="0"/>
              <a:t>“apostle” – one sent out </a:t>
            </a:r>
            <a:r>
              <a:rPr lang="en-US" sz="3600" i="1" baseline="30000" dirty="0"/>
              <a:t>(every believer is sent out)</a:t>
            </a:r>
          </a:p>
          <a:p>
            <a:pPr marL="571500" indent="-571500" algn="just">
              <a:buFont typeface="Wingdings" panose="05000000000000000000" pitchFamily="2" charset="2"/>
              <a:buChar char="§"/>
            </a:pPr>
            <a:r>
              <a:rPr lang="en-US" sz="3600" i="1" dirty="0"/>
              <a:t>“The Apostles” - specially called out and sent out by Jesus to serve as the very foundation of the Church, sent out to first proclaim the truth of Christ and given abilities to demonstrate the veracity of their message by signs and wonders</a:t>
            </a:r>
          </a:p>
          <a:p>
            <a:pPr algn="just"/>
            <a:endParaRPr lang="en-US" sz="4000" dirty="0"/>
          </a:p>
        </p:txBody>
      </p:sp>
    </p:spTree>
    <p:extLst>
      <p:ext uri="{BB962C8B-B14F-4D97-AF65-F5344CB8AC3E}">
        <p14:creationId xmlns:p14="http://schemas.microsoft.com/office/powerpoint/2010/main" val="32377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Ephesians 2:19</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3785652"/>
          </a:xfrm>
          <a:prstGeom prst="rect">
            <a:avLst/>
          </a:prstGeom>
          <a:noFill/>
        </p:spPr>
        <p:txBody>
          <a:bodyPr wrap="square" rtlCol="0">
            <a:spAutoFit/>
          </a:bodyPr>
          <a:lstStyle/>
          <a:p>
            <a:pPr algn="just"/>
            <a:r>
              <a:rPr lang="en-US" sz="4000" i="1" dirty="0"/>
              <a:t>“19 So then you are no longer strangers and aliens, but you are fellow citizens with the saints, and are of God's household, 20having been built on the </a:t>
            </a:r>
            <a:r>
              <a:rPr lang="en-US" sz="4000" i="1" u="sng" dirty="0"/>
              <a:t>foundation</a:t>
            </a:r>
            <a:r>
              <a:rPr lang="en-US" sz="4000" i="1" dirty="0"/>
              <a:t> of the apostles and prophets, Christ Jesus Himself being the corner stone…”</a:t>
            </a:r>
            <a:r>
              <a:rPr lang="en-US" sz="4000" dirty="0"/>
              <a:t> </a:t>
            </a:r>
          </a:p>
        </p:txBody>
      </p:sp>
    </p:spTree>
    <p:extLst>
      <p:ext uri="{BB962C8B-B14F-4D97-AF65-F5344CB8AC3E}">
        <p14:creationId xmlns:p14="http://schemas.microsoft.com/office/powerpoint/2010/main" val="23105721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2 Corinthians 2:12</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1938992"/>
          </a:xfrm>
          <a:prstGeom prst="rect">
            <a:avLst/>
          </a:prstGeom>
          <a:noFill/>
        </p:spPr>
        <p:txBody>
          <a:bodyPr wrap="square" rtlCol="0">
            <a:spAutoFit/>
          </a:bodyPr>
          <a:lstStyle/>
          <a:p>
            <a:pPr algn="just"/>
            <a:r>
              <a:rPr lang="en-US" sz="4000" i="1" dirty="0"/>
              <a:t>“The signs of a true apostle were performed among you with all perseverance, by signs, wonders and miracles.”</a:t>
            </a:r>
            <a:r>
              <a:rPr lang="en-US" sz="4000" dirty="0"/>
              <a:t> </a:t>
            </a:r>
          </a:p>
        </p:txBody>
      </p:sp>
    </p:spTree>
    <p:extLst>
      <p:ext uri="{BB962C8B-B14F-4D97-AF65-F5344CB8AC3E}">
        <p14:creationId xmlns:p14="http://schemas.microsoft.com/office/powerpoint/2010/main" val="3843051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Hebrews 2:3-4</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4401205"/>
          </a:xfrm>
          <a:prstGeom prst="rect">
            <a:avLst/>
          </a:prstGeom>
          <a:noFill/>
        </p:spPr>
        <p:txBody>
          <a:bodyPr wrap="square" rtlCol="0">
            <a:spAutoFit/>
          </a:bodyPr>
          <a:lstStyle/>
          <a:p>
            <a:pPr algn="just"/>
            <a:r>
              <a:rPr lang="en-US" sz="4000" i="1" dirty="0"/>
              <a:t>“3 how will we escape if we neglect so great a salvation? After it was at the first spoken through the Lord, it was confirmed to us by those who heard, 4 God also testifying with them, both by signs and wonders and by various miracles and by gifts of the Holy Spirit according to His own will.”</a:t>
            </a:r>
            <a:r>
              <a:rPr lang="en-US" sz="4000" dirty="0"/>
              <a:t> </a:t>
            </a:r>
          </a:p>
        </p:txBody>
      </p:sp>
    </p:spTree>
    <p:extLst>
      <p:ext uri="{BB962C8B-B14F-4D97-AF65-F5344CB8AC3E}">
        <p14:creationId xmlns:p14="http://schemas.microsoft.com/office/powerpoint/2010/main" val="1339175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1 Corinthians 1:17-20</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4524315"/>
          </a:xfrm>
          <a:prstGeom prst="rect">
            <a:avLst/>
          </a:prstGeom>
          <a:noFill/>
        </p:spPr>
        <p:txBody>
          <a:bodyPr wrap="square" rtlCol="0">
            <a:spAutoFit/>
          </a:bodyPr>
          <a:lstStyle/>
          <a:p>
            <a:pPr algn="just"/>
            <a:r>
              <a:rPr lang="en-US" sz="3200" i="1" dirty="0"/>
              <a:t>17 For Christ did not send me to baptize, but to preach the gospel, not in cleverness of speech, so that the cross of Christ would not be made void. 18 For the word of the cross is foolishness to those who are perishing, but to us who are being saved it is the power of God. 19 For it is written, "I WILL DESTROY THE WISDOM OF THE WISE, AND THE CLEVERNESS OF THE CLEVER I WILL SET ASIDE." 20 Where is the wise man? Where is the scribe? Where is the debater of this age? Has not God made foolish the wisdom of the world? </a:t>
            </a:r>
            <a:endParaRPr lang="en-US" sz="3200" dirty="0"/>
          </a:p>
        </p:txBody>
      </p:sp>
    </p:spTree>
    <p:extLst>
      <p:ext uri="{BB962C8B-B14F-4D97-AF65-F5344CB8AC3E}">
        <p14:creationId xmlns:p14="http://schemas.microsoft.com/office/powerpoint/2010/main" val="3834893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What is Pride?</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4832092"/>
          </a:xfrm>
          <a:prstGeom prst="rect">
            <a:avLst/>
          </a:prstGeom>
          <a:noFill/>
        </p:spPr>
        <p:txBody>
          <a:bodyPr wrap="square" rtlCol="0">
            <a:spAutoFit/>
          </a:bodyPr>
          <a:lstStyle/>
          <a:p>
            <a:pPr algn="just"/>
            <a:r>
              <a:rPr lang="en-US" sz="2800" dirty="0"/>
              <a:t>“There is one vice of which no man in the world is free; which everyone loathes when he sees it in someone else; and of which hardly any people, except Christians, ever imagine that they are guilty themselves... There is no fault that makes a man more unpopular, and no fault which we are more unconscious of in ourselves. And the more we have it ourselves, the more we dislike it in others... The vice I am talking of is Pride or Self-Conceit... According to Christian teachers, the essential vice, the utmost evil, is Pride. Unchastity, anger, greed, drunkenness, and all that, are mere fleabites in comparison: it was through Pride that the devil became the devil: Pride leads to every other vice: it is the complete anti-God state of mind.” ~C.S. Lewis</a:t>
            </a:r>
          </a:p>
        </p:txBody>
      </p:sp>
    </p:spTree>
    <p:extLst>
      <p:ext uri="{BB962C8B-B14F-4D97-AF65-F5344CB8AC3E}">
        <p14:creationId xmlns:p14="http://schemas.microsoft.com/office/powerpoint/2010/main" val="56009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1 Corinthians 1:21-25</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5016758"/>
          </a:xfrm>
          <a:prstGeom prst="rect">
            <a:avLst/>
          </a:prstGeom>
          <a:noFill/>
        </p:spPr>
        <p:txBody>
          <a:bodyPr wrap="square" rtlCol="0">
            <a:spAutoFit/>
          </a:bodyPr>
          <a:lstStyle/>
          <a:p>
            <a:pPr algn="just"/>
            <a:r>
              <a:rPr lang="en-US" sz="3200" i="1" dirty="0"/>
              <a:t>21 For since in the wisdom of God the world through its wisdom did not come to know God, God was well-pleased through the foolishness of the message preached to save those who believe. 22 For indeed Jews ask for signs and Greeks search for wisdom; 23 but we preach Christ crucified, to Jews a stumbling block and to Gentiles foolishness, 24 but to those who are the called, both Jews and Greeks, Christ the power of God and the wisdom of God. 25 Because the foolishness of God is wiser than men, and the weakness of God is stronger than men. </a:t>
            </a:r>
            <a:endParaRPr lang="en-US" sz="3200" dirty="0"/>
          </a:p>
        </p:txBody>
      </p:sp>
    </p:spTree>
    <p:extLst>
      <p:ext uri="{BB962C8B-B14F-4D97-AF65-F5344CB8AC3E}">
        <p14:creationId xmlns:p14="http://schemas.microsoft.com/office/powerpoint/2010/main" val="3578141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1 Corinthians 1:26-29</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1967190"/>
            <a:ext cx="11590638" cy="4031873"/>
          </a:xfrm>
          <a:prstGeom prst="rect">
            <a:avLst/>
          </a:prstGeom>
          <a:noFill/>
        </p:spPr>
        <p:txBody>
          <a:bodyPr wrap="square" rtlCol="0">
            <a:spAutoFit/>
          </a:bodyPr>
          <a:lstStyle/>
          <a:p>
            <a:pPr algn="just"/>
            <a:r>
              <a:rPr lang="en-US" sz="3200" i="1" dirty="0"/>
              <a:t>26 For consider your calling, brethren, that there were not many wise according to the flesh, not many mighty, not many noble; 27 but God has chosen the foolish things of the world to shame the wise, and God has chosen the weak things of the world to shame the things which are strong, 28 and the base things of the world and the despised God has chosen, the things that are not, so that He may nullify the things that are, 29 so that no man may boast before God. </a:t>
            </a:r>
            <a:endParaRPr lang="en-US" sz="3200" dirty="0"/>
          </a:p>
        </p:txBody>
      </p:sp>
    </p:spTree>
    <p:extLst>
      <p:ext uri="{BB962C8B-B14F-4D97-AF65-F5344CB8AC3E}">
        <p14:creationId xmlns:p14="http://schemas.microsoft.com/office/powerpoint/2010/main" val="15725976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Big Idea</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2554545"/>
          </a:xfrm>
          <a:prstGeom prst="rect">
            <a:avLst/>
          </a:prstGeom>
          <a:noFill/>
        </p:spPr>
        <p:txBody>
          <a:bodyPr wrap="square" rtlCol="0">
            <a:spAutoFit/>
          </a:bodyPr>
          <a:lstStyle/>
          <a:p>
            <a:pPr algn="just"/>
            <a:r>
              <a:rPr lang="en-US" sz="4000" i="1" dirty="0"/>
              <a:t>Jesus’ choosing of the Twelve was a pride-crushing and history-changing event that illustrates the sovereignty of God in life and in salvation.</a:t>
            </a:r>
            <a:r>
              <a:rPr lang="en-US" sz="4000" dirty="0"/>
              <a:t> </a:t>
            </a:r>
          </a:p>
        </p:txBody>
      </p:sp>
    </p:spTree>
    <p:extLst>
      <p:ext uri="{BB962C8B-B14F-4D97-AF65-F5344CB8AC3E}">
        <p14:creationId xmlns:p14="http://schemas.microsoft.com/office/powerpoint/2010/main" val="75652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06C6-8932-4957-9DF1-13B851578F84}"/>
              </a:ext>
            </a:extLst>
          </p:cNvPr>
          <p:cNvSpPr>
            <a:spLocks noGrp="1"/>
          </p:cNvSpPr>
          <p:nvPr>
            <p:ph type="ctrTitle"/>
          </p:nvPr>
        </p:nvSpPr>
        <p:spPr/>
        <p:txBody>
          <a:bodyPr/>
          <a:lstStyle/>
          <a:p>
            <a:r>
              <a:rPr lang="en-US" sz="4400" dirty="0"/>
              <a:t>The Master’s Mission</a:t>
            </a:r>
          </a:p>
        </p:txBody>
      </p:sp>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p:txBody>
          <a:bodyPr/>
          <a:lstStyle/>
          <a:p>
            <a:r>
              <a:rPr lang="en-US" dirty="0"/>
              <a:t>Mark 3:13-19</a:t>
            </a:r>
          </a:p>
        </p:txBody>
      </p:sp>
    </p:spTree>
    <p:extLst>
      <p:ext uri="{BB962C8B-B14F-4D97-AF65-F5344CB8AC3E}">
        <p14:creationId xmlns:p14="http://schemas.microsoft.com/office/powerpoint/2010/main" val="4058307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What is Pride?</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4585871"/>
          </a:xfrm>
          <a:prstGeom prst="rect">
            <a:avLst/>
          </a:prstGeom>
          <a:noFill/>
        </p:spPr>
        <p:txBody>
          <a:bodyPr wrap="square" rtlCol="0">
            <a:spAutoFit/>
          </a:bodyPr>
          <a:lstStyle/>
          <a:p>
            <a:pPr marL="457200" indent="-457200" algn="just">
              <a:buFont typeface="Wingdings" panose="05000000000000000000" pitchFamily="2" charset="2"/>
              <a:buChar char="§"/>
            </a:pPr>
            <a:r>
              <a:rPr lang="en-US" sz="2800" dirty="0"/>
              <a:t>Pride is </a:t>
            </a:r>
            <a:r>
              <a:rPr lang="en-US" sz="2800" i="1" dirty="0"/>
              <a:t>the taking to ourselves the credit and accolades for something that God has accomplished</a:t>
            </a:r>
            <a:r>
              <a:rPr lang="en-US" sz="2800" dirty="0"/>
              <a:t>.</a:t>
            </a:r>
          </a:p>
          <a:p>
            <a:pPr marL="457200" indent="-457200" algn="just">
              <a:buFont typeface="Wingdings" panose="05000000000000000000" pitchFamily="2" charset="2"/>
              <a:buChar char="§"/>
            </a:pPr>
            <a:r>
              <a:rPr lang="en-US" sz="2800" dirty="0"/>
              <a:t>Pride is taking the glory that belongs to God for ourselves. </a:t>
            </a:r>
          </a:p>
          <a:p>
            <a:pPr marL="457200" indent="-457200" algn="just">
              <a:buFont typeface="Wingdings" panose="05000000000000000000" pitchFamily="2" charset="2"/>
              <a:buChar char="§"/>
            </a:pPr>
            <a:r>
              <a:rPr lang="en-US" sz="2800" dirty="0"/>
              <a:t>Pride is robbing God of the acknowledgement He deserves for all things good, right, meaningful; for the extension of His grace, mercy and good providence.</a:t>
            </a:r>
          </a:p>
          <a:p>
            <a:pPr algn="just"/>
            <a:endParaRPr lang="en-US" sz="2800" dirty="0"/>
          </a:p>
          <a:p>
            <a:pPr algn="just"/>
            <a:r>
              <a:rPr lang="en-US" sz="3200" i="1" dirty="0"/>
              <a:t>“The wicked, in the haughtiness of his countenance, does not seek Him. All his thoughts are, ‘There is no God.’” </a:t>
            </a:r>
          </a:p>
          <a:p>
            <a:pPr algn="r"/>
            <a:r>
              <a:rPr lang="en-US" sz="3200" i="1" dirty="0"/>
              <a:t>~Psalm 10:4</a:t>
            </a:r>
            <a:endParaRPr lang="en-US" sz="3200" dirty="0"/>
          </a:p>
        </p:txBody>
      </p:sp>
    </p:spTree>
    <p:extLst>
      <p:ext uri="{BB962C8B-B14F-4D97-AF65-F5344CB8AC3E}">
        <p14:creationId xmlns:p14="http://schemas.microsoft.com/office/powerpoint/2010/main" val="403245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3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7250"/>
                            </p:stCondLst>
                            <p:childTnLst>
                              <p:par>
                                <p:cTn id="13" presetID="10" presetClass="entr" presetSubtype="0" fill="hold" grpId="0" nodeType="afterEffect">
                                  <p:stCondLst>
                                    <p:cond delay="3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par>
                          <p:cTn id="16" fill="hold">
                            <p:stCondLst>
                              <p:cond delay="12250"/>
                            </p:stCondLst>
                            <p:childTnLst>
                              <p:par>
                                <p:cTn id="17" presetID="10" presetClass="entr" presetSubtype="0" fill="hold" grpId="0" nodeType="afterEffect">
                                  <p:stCondLst>
                                    <p:cond delay="425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750"/>
                                        <p:tgtEl>
                                          <p:spTgt spid="3">
                                            <p:txEl>
                                              <p:pRg st="4" end="4"/>
                                            </p:txEl>
                                          </p:spTgt>
                                        </p:tgtEl>
                                      </p:cBhvr>
                                    </p:animEffect>
                                  </p:childTnLst>
                                </p:cTn>
                              </p:par>
                              <p:par>
                                <p:cTn id="20" presetID="10" presetClass="entr" presetSubtype="0" fill="hold" grpId="0" nodeType="withEffect">
                                  <p:stCondLst>
                                    <p:cond delay="425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Big Idea</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014145"/>
            <a:ext cx="11590638" cy="2554545"/>
          </a:xfrm>
          <a:prstGeom prst="rect">
            <a:avLst/>
          </a:prstGeom>
          <a:noFill/>
        </p:spPr>
        <p:txBody>
          <a:bodyPr wrap="square" rtlCol="0">
            <a:spAutoFit/>
          </a:bodyPr>
          <a:lstStyle/>
          <a:p>
            <a:pPr algn="just"/>
            <a:r>
              <a:rPr lang="en-US" sz="4000" i="1" dirty="0"/>
              <a:t>Jesus’ choosing of the Twelve was a pride-crushing and history-changing event that illustrates the sovereignty of God in life and in salvation.</a:t>
            </a:r>
            <a:r>
              <a:rPr lang="en-US" sz="4000" dirty="0"/>
              <a:t> </a:t>
            </a:r>
          </a:p>
        </p:txBody>
      </p:sp>
    </p:spTree>
    <p:extLst>
      <p:ext uri="{BB962C8B-B14F-4D97-AF65-F5344CB8AC3E}">
        <p14:creationId xmlns:p14="http://schemas.microsoft.com/office/powerpoint/2010/main" val="349739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 The Calling (3:13)</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954107"/>
          </a:xfrm>
          <a:prstGeom prst="rect">
            <a:avLst/>
          </a:prstGeom>
          <a:noFill/>
        </p:spPr>
        <p:txBody>
          <a:bodyPr wrap="square" rtlCol="0">
            <a:spAutoFit/>
          </a:bodyPr>
          <a:lstStyle/>
          <a:p>
            <a:pPr algn="just"/>
            <a:r>
              <a:rPr lang="en-US" sz="2800" i="1" dirty="0"/>
              <a:t>And He went up on the mountain and summoned those whom He Himself wanted, and they came to Him.</a:t>
            </a:r>
            <a:endParaRPr lang="en-US" sz="2800" dirty="0"/>
          </a:p>
        </p:txBody>
      </p:sp>
    </p:spTree>
    <p:extLst>
      <p:ext uri="{BB962C8B-B14F-4D97-AF65-F5344CB8AC3E}">
        <p14:creationId xmlns:p14="http://schemas.microsoft.com/office/powerpoint/2010/main" val="269219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Luke 6:12-13</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3170099"/>
          </a:xfrm>
          <a:prstGeom prst="rect">
            <a:avLst/>
          </a:prstGeom>
          <a:noFill/>
        </p:spPr>
        <p:txBody>
          <a:bodyPr wrap="square" rtlCol="0">
            <a:spAutoFit/>
          </a:bodyPr>
          <a:lstStyle/>
          <a:p>
            <a:pPr algn="just"/>
            <a:r>
              <a:rPr lang="en-US" sz="4000" i="1" dirty="0"/>
              <a:t>“12 It was at this time that He went off to the mountain to pray, and He spent the whole night in prayer to God. 13 And when day came, He called His disciples to Him and chose twelve of them, whom He also named as apostles…”</a:t>
            </a:r>
            <a:r>
              <a:rPr lang="en-US" sz="4000" dirty="0"/>
              <a:t> </a:t>
            </a:r>
          </a:p>
        </p:txBody>
      </p:sp>
    </p:spTree>
    <p:extLst>
      <p:ext uri="{BB962C8B-B14F-4D97-AF65-F5344CB8AC3E}">
        <p14:creationId xmlns:p14="http://schemas.microsoft.com/office/powerpoint/2010/main" val="3255191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p:txBody>
          <a:bodyPr/>
          <a:lstStyle/>
          <a:p>
            <a:r>
              <a:rPr lang="en-US" dirty="0"/>
              <a:t>I. The Calling (3:13)</a:t>
            </a:r>
          </a:p>
        </p:txBody>
      </p:sp>
      <p:sp>
        <p:nvSpPr>
          <p:cNvPr id="3" name="TextBox 2">
            <a:extLst>
              <a:ext uri="{FF2B5EF4-FFF2-40B4-BE49-F238E27FC236}">
                <a16:creationId xmlns:a16="http://schemas.microsoft.com/office/drawing/2014/main" id="{5957D658-74E0-41CC-B141-4FB1E3312A7D}"/>
              </a:ext>
            </a:extLst>
          </p:cNvPr>
          <p:cNvSpPr txBox="1"/>
          <p:nvPr/>
        </p:nvSpPr>
        <p:spPr>
          <a:xfrm>
            <a:off x="358346" y="2150072"/>
            <a:ext cx="11590638" cy="954107"/>
          </a:xfrm>
          <a:prstGeom prst="rect">
            <a:avLst/>
          </a:prstGeom>
          <a:noFill/>
        </p:spPr>
        <p:txBody>
          <a:bodyPr wrap="square" rtlCol="0">
            <a:spAutoFit/>
          </a:bodyPr>
          <a:lstStyle/>
          <a:p>
            <a:pPr algn="just"/>
            <a:r>
              <a:rPr lang="en-US" sz="2800" i="1" dirty="0"/>
              <a:t>And He went up on the mountain and summoned those whom He Himself wanted, and they came to Him.</a:t>
            </a:r>
            <a:endParaRPr lang="en-US" sz="2800" dirty="0"/>
          </a:p>
        </p:txBody>
      </p:sp>
      <p:sp>
        <p:nvSpPr>
          <p:cNvPr id="4" name="TextBox 3">
            <a:extLst>
              <a:ext uri="{FF2B5EF4-FFF2-40B4-BE49-F238E27FC236}">
                <a16:creationId xmlns:a16="http://schemas.microsoft.com/office/drawing/2014/main" id="{37470CC2-EE19-40D5-A5E4-5450B053BCEB}"/>
              </a:ext>
            </a:extLst>
          </p:cNvPr>
          <p:cNvSpPr txBox="1"/>
          <p:nvPr/>
        </p:nvSpPr>
        <p:spPr>
          <a:xfrm>
            <a:off x="340927" y="3386688"/>
            <a:ext cx="11590638" cy="1384995"/>
          </a:xfrm>
          <a:prstGeom prst="rect">
            <a:avLst/>
          </a:prstGeom>
          <a:noFill/>
        </p:spPr>
        <p:txBody>
          <a:bodyPr wrap="square" rtlCol="0">
            <a:spAutoFit/>
          </a:bodyPr>
          <a:lstStyle/>
          <a:p>
            <a:pPr algn="just"/>
            <a:r>
              <a:rPr lang="en-US" sz="2800" dirty="0"/>
              <a:t>“</a:t>
            </a:r>
            <a:r>
              <a:rPr lang="en-US" sz="2800" u="sng" dirty="0"/>
              <a:t>summoned</a:t>
            </a:r>
            <a:r>
              <a:rPr lang="en-US" sz="2800" dirty="0"/>
              <a:t>” </a:t>
            </a:r>
            <a:r>
              <a:rPr lang="en-US" sz="2800" i="1" dirty="0"/>
              <a:t>– </a:t>
            </a:r>
            <a:r>
              <a:rPr lang="en-US" sz="2800" i="1" dirty="0" err="1"/>
              <a:t>proskaleomai</a:t>
            </a:r>
            <a:r>
              <a:rPr lang="en-US" sz="2800" i="1" dirty="0"/>
              <a:t> – </a:t>
            </a:r>
            <a:r>
              <a:rPr lang="en-US" sz="2800" dirty="0"/>
              <a:t>the verb “</a:t>
            </a:r>
            <a:r>
              <a:rPr lang="en-US" sz="2800" dirty="0" err="1"/>
              <a:t>kaleo</a:t>
            </a:r>
            <a:r>
              <a:rPr lang="en-US" sz="2800" dirty="0"/>
              <a:t>” meaning “to call” and “pros” meaning “toward, near, alongside.”  The idea – to call to one’s self; near one’s self, alongside of one’s self.</a:t>
            </a:r>
          </a:p>
        </p:txBody>
      </p:sp>
      <p:sp>
        <p:nvSpPr>
          <p:cNvPr id="5" name="TextBox 4">
            <a:extLst>
              <a:ext uri="{FF2B5EF4-FFF2-40B4-BE49-F238E27FC236}">
                <a16:creationId xmlns:a16="http://schemas.microsoft.com/office/drawing/2014/main" id="{D1017B1F-8841-4A2E-879B-85C1143E0DD8}"/>
              </a:ext>
            </a:extLst>
          </p:cNvPr>
          <p:cNvSpPr txBox="1"/>
          <p:nvPr/>
        </p:nvSpPr>
        <p:spPr>
          <a:xfrm>
            <a:off x="336571" y="5158879"/>
            <a:ext cx="11590638" cy="1569660"/>
          </a:xfrm>
          <a:prstGeom prst="rect">
            <a:avLst/>
          </a:prstGeom>
          <a:noFill/>
        </p:spPr>
        <p:txBody>
          <a:bodyPr wrap="square" rtlCol="0">
            <a:spAutoFit/>
          </a:bodyPr>
          <a:lstStyle/>
          <a:p>
            <a:pPr algn="just"/>
            <a:r>
              <a:rPr lang="en-US" sz="3200" dirty="0"/>
              <a:t>Jesus, </a:t>
            </a:r>
            <a:r>
              <a:rPr lang="en-US" sz="3200" i="1" dirty="0"/>
              <a:t>“called to Himself; by Himself and for Himself those very specific men that He Himself willed, determined and desired.”</a:t>
            </a:r>
            <a:r>
              <a:rPr lang="en-US" sz="3200" dirty="0"/>
              <a:t> </a:t>
            </a:r>
          </a:p>
        </p:txBody>
      </p:sp>
    </p:spTree>
    <p:extLst>
      <p:ext uri="{BB962C8B-B14F-4D97-AF65-F5344CB8AC3E}">
        <p14:creationId xmlns:p14="http://schemas.microsoft.com/office/powerpoint/2010/main" val="303613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750"/>
                                        <p:tgtEl>
                                          <p:spTgt spid="3"/>
                                        </p:tgtEl>
                                      </p:cBhvr>
                                    </p:animEffect>
                                  </p:childTnLst>
                                </p:cTn>
                              </p:par>
                            </p:childTnLst>
                          </p:cTn>
                        </p:par>
                        <p:par>
                          <p:cTn id="8" fill="hold">
                            <p:stCondLst>
                              <p:cond delay="2000"/>
                            </p:stCondLst>
                            <p:childTnLst>
                              <p:par>
                                <p:cTn id="9" presetID="10" presetClass="entr" presetSubtype="0" fill="hold" grpId="0" nodeType="afterEffect">
                                  <p:stCondLst>
                                    <p:cond delay="125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75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98</TotalTime>
  <Words>3071</Words>
  <Application>Microsoft Office PowerPoint</Application>
  <PresentationFormat>Widescreen</PresentationFormat>
  <Paragraphs>106</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Trebuchet MS</vt:lpstr>
      <vt:lpstr>Wingdings</vt:lpstr>
      <vt:lpstr>Berlin</vt:lpstr>
      <vt:lpstr>The Master’s Mission</vt:lpstr>
      <vt:lpstr>Mark 3:13-15</vt:lpstr>
      <vt:lpstr>Mark 3:16-19</vt:lpstr>
      <vt:lpstr>What is Pride?</vt:lpstr>
      <vt:lpstr>What is Pride?</vt:lpstr>
      <vt:lpstr>Big Idea</vt:lpstr>
      <vt:lpstr>I. The Calling (3:13)</vt:lpstr>
      <vt:lpstr>Luke 6:12-13</vt:lpstr>
      <vt:lpstr>I. The Calling (3:13)</vt:lpstr>
      <vt:lpstr>I. The Calling (3:13)</vt:lpstr>
      <vt:lpstr>Matthew 23:12-14</vt:lpstr>
      <vt:lpstr>Matthew 23:15-17</vt:lpstr>
      <vt:lpstr>Matthew 23:18-22</vt:lpstr>
      <vt:lpstr>Matthew 23:23-25</vt:lpstr>
      <vt:lpstr>Matthew 23:26-28</vt:lpstr>
      <vt:lpstr>Matthew 23:29-33</vt:lpstr>
      <vt:lpstr>I. The Calling (3:13)</vt:lpstr>
      <vt:lpstr>Robert Murry M’Cheyne </vt:lpstr>
      <vt:lpstr>Thought</vt:lpstr>
      <vt:lpstr>II. The Cause (3:14-15)</vt:lpstr>
      <vt:lpstr>Matthew 19:23-26</vt:lpstr>
      <vt:lpstr>Matthew 19:27-28</vt:lpstr>
      <vt:lpstr>Luke 22:24-27</vt:lpstr>
      <vt:lpstr>Luke 22:28-30</vt:lpstr>
      <vt:lpstr>Revelation 21:10-12</vt:lpstr>
      <vt:lpstr>Revelation 21:13-14</vt:lpstr>
      <vt:lpstr>II. The Cause (3:14-15)</vt:lpstr>
      <vt:lpstr>John 14:16-17</vt:lpstr>
      <vt:lpstr>John 16:5-7</vt:lpstr>
      <vt:lpstr>II. The Cause (3:14-15)</vt:lpstr>
      <vt:lpstr>2 Timothy 2:2</vt:lpstr>
      <vt:lpstr>The essential gospel</vt:lpstr>
      <vt:lpstr>A reality</vt:lpstr>
      <vt:lpstr>II. The Cause (3:14-15)</vt:lpstr>
      <vt:lpstr>“apostle” vs. “The Apostles”</vt:lpstr>
      <vt:lpstr>Ephesians 2:19</vt:lpstr>
      <vt:lpstr>2 Corinthians 2:12</vt:lpstr>
      <vt:lpstr>Hebrews 2:3-4</vt:lpstr>
      <vt:lpstr>1 Corinthians 1:17-20</vt:lpstr>
      <vt:lpstr>1 Corinthians 1:21-25</vt:lpstr>
      <vt:lpstr>1 Corinthians 1:26-29</vt:lpstr>
      <vt:lpstr>Big Idea</vt:lpstr>
      <vt:lpstr>The Master’s Mission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Respond to Jesus?</dc:title>
  <dc:creator>Ed Godfrey</dc:creator>
  <cp:lastModifiedBy>Ed Godfrey</cp:lastModifiedBy>
  <cp:revision>11</cp:revision>
  <dcterms:created xsi:type="dcterms:W3CDTF">2018-07-19T20:40:08Z</dcterms:created>
  <dcterms:modified xsi:type="dcterms:W3CDTF">2018-08-03T19:11:21Z</dcterms:modified>
</cp:coreProperties>
</file>