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ppt/comments/comment10.xml" ContentType="application/vnd.openxmlformats-officedocument.presentationml.comments+xml"/>
  <Override PartName="/ppt/comments/comment11.xml" ContentType="application/vnd.openxmlformats-officedocument.presentationml.comments+xml"/>
  <Override PartName="/ppt/comments/comment12.xml" ContentType="application/vnd.openxmlformats-officedocument.presentationml.comments+xml"/>
  <Override PartName="/ppt/comments/comment13.xml" ContentType="application/vnd.openxmlformats-officedocument.presentationml.comments+xml"/>
  <Override PartName="/ppt/comments/comment14.xml" ContentType="application/vnd.openxmlformats-officedocument.presentationml.comments+xml"/>
  <Override PartName="/ppt/comments/comment15.xml" ContentType="application/vnd.openxmlformats-officedocument.presentationml.comments+xml"/>
  <Override PartName="/ppt/comments/comment16.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 Godfrey" initials="EG" lastIdx="1" clrIdx="0">
    <p:extLst>
      <p:ext uri="{19B8F6BF-5375-455C-9EA6-DF929625EA0E}">
        <p15:presenceInfo xmlns:p15="http://schemas.microsoft.com/office/powerpoint/2012/main" userId="61aa7c48ee0e3db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0" y="1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11.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12.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13.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14.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15.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16.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dirty="0"/>
              <a:t>7/19/2018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EC93879-1153-42D3-8EC7-7A3CC94658D3}" type="datetimeFigureOut">
              <a:rPr lang="en-US" dirty="0"/>
              <a:t>7/19/2018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82E1496-D8B1-4FDC-98A5-AD2561A2EE12}" type="datetimeFigureOut">
              <a:rPr lang="en-US" dirty="0"/>
              <a:t>7/19/2018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8AD3855-5B08-4570-810C-DE4498675D2C}" type="datetimeFigureOut">
              <a:rPr lang="en-US" dirty="0"/>
              <a:t>7/19/2018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FC1B1A-3400-4A09-B018-5620D6ADA4AF}" type="datetimeFigureOut">
              <a:rPr lang="en-US" dirty="0"/>
              <a:t>7/19/2018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33EE65E-8B04-4250-B4A9-5C65F355F1A2}" type="datetimeFigureOut">
              <a:rPr lang="en-US" dirty="0"/>
              <a:t>7/19/2018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84F5881F-8E44-4F15-AB98-80B7869E49CA}" type="datetimeFigureOut">
              <a:rPr lang="en-US" dirty="0"/>
              <a:t>7/19/2018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dirty="0"/>
              <a:t>7/19/2018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C05854CA-19F4-4771-B6A2-DA5C0742B220}" type="datetimeFigureOut">
              <a:rPr lang="en-US" dirty="0"/>
              <a:t>7/19/2018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ED2BB1-BB31-4EB8-A961-18800A74EAA8}" type="datetimeFigureOut">
              <a:rPr lang="en-US" dirty="0"/>
              <a:t>7/19/2018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B40B886-74BB-4D5E-9EA9-584482FE40E6}" type="datetimeFigureOut">
              <a:rPr lang="en-US" dirty="0"/>
              <a:t>7/19/2018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dirty="0"/>
              <a:t>7/19/2018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dirty="0"/>
              <a:t>7/19/2018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EB24146-07E2-48CA-8629-5887ED47FCDB}" type="datetimeFigureOut">
              <a:rPr lang="en-US" dirty="0"/>
              <a:t>7/19/2018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D407E718-B4F0-433E-A285-0013249184C0}" type="datetimeFigureOut">
              <a:rPr lang="en-US" dirty="0"/>
              <a:t>7/19/2018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B8E44C4-3D72-4D6E-86A4-F5491DC49E6D}" type="datetimeFigureOut">
              <a:rPr lang="en-US" dirty="0"/>
              <a:t>7/19/2018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6B8EA14-E6AC-4B59-973C-7A06B0EDE3E3}" type="datetimeFigureOut">
              <a:rPr lang="en-US" dirty="0"/>
              <a:t>7/19/2018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3BB3B3F-C0CE-47CB-BCED-F49A710726FF}" type="datetimeFigureOut">
              <a:rPr lang="en-US" dirty="0"/>
              <a:t>7/19/2018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comments" Target="../comments/comment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comments" Target="../comments/comment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comments" Target="../comments/comment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comments" Target="../comments/comment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1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comments" Target="../comments/comment1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comments" Target="../comments/comment15.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comments" Target="../comments/comment16.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606C6-8932-4957-9DF1-13B851578F84}"/>
              </a:ext>
            </a:extLst>
          </p:cNvPr>
          <p:cNvSpPr>
            <a:spLocks noGrp="1"/>
          </p:cNvSpPr>
          <p:nvPr>
            <p:ph type="ctrTitle"/>
          </p:nvPr>
        </p:nvSpPr>
        <p:spPr/>
        <p:txBody>
          <a:bodyPr/>
          <a:lstStyle/>
          <a:p>
            <a:r>
              <a:rPr lang="en-US" sz="4400" dirty="0"/>
              <a:t>How Do You Respond to Jesus?</a:t>
            </a:r>
          </a:p>
        </p:txBody>
      </p:sp>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p:txBody>
          <a:bodyPr/>
          <a:lstStyle/>
          <a:p>
            <a:r>
              <a:rPr lang="en-US" dirty="0"/>
              <a:t>Mark 3:7-12</a:t>
            </a:r>
          </a:p>
        </p:txBody>
      </p:sp>
    </p:spTree>
    <p:extLst>
      <p:ext uri="{BB962C8B-B14F-4D97-AF65-F5344CB8AC3E}">
        <p14:creationId xmlns:p14="http://schemas.microsoft.com/office/powerpoint/2010/main" val="3666034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John 11:47-48</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150072"/>
            <a:ext cx="11590638" cy="3785652"/>
          </a:xfrm>
          <a:prstGeom prst="rect">
            <a:avLst/>
          </a:prstGeom>
          <a:noFill/>
        </p:spPr>
        <p:txBody>
          <a:bodyPr wrap="square" rtlCol="0">
            <a:spAutoFit/>
          </a:bodyPr>
          <a:lstStyle/>
          <a:p>
            <a:pPr algn="just"/>
            <a:r>
              <a:rPr lang="en-US" sz="4000" i="1" dirty="0"/>
              <a:t>“47 Therefore the chief priests and the Pharisees convened a council, and were saying, “What are we doing? For this man is performing many signs. 48 If we let Him go on like this, all men will believe in Him, and the Romans will come and take away both our place and our nation.”</a:t>
            </a:r>
            <a:endParaRPr lang="en-US" sz="4000" dirty="0"/>
          </a:p>
        </p:txBody>
      </p:sp>
    </p:spTree>
    <p:extLst>
      <p:ext uri="{BB962C8B-B14F-4D97-AF65-F5344CB8AC3E}">
        <p14:creationId xmlns:p14="http://schemas.microsoft.com/office/powerpoint/2010/main" val="2765513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John 7:44-46</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150072"/>
            <a:ext cx="11590638" cy="3785652"/>
          </a:xfrm>
          <a:prstGeom prst="rect">
            <a:avLst/>
          </a:prstGeom>
          <a:noFill/>
        </p:spPr>
        <p:txBody>
          <a:bodyPr wrap="square" rtlCol="0">
            <a:spAutoFit/>
          </a:bodyPr>
          <a:lstStyle/>
          <a:p>
            <a:pPr algn="just"/>
            <a:r>
              <a:rPr lang="en-US" sz="4000" i="1" dirty="0"/>
              <a:t>44 Some of them wanted to seize Him, but no one laid hands on Him. 45 The officers then came to the chief priests and Pharisees, and they said to them, "Why did you not bring Him?" 46 The officers answered, "Never has a man spoken the way this man speaks."</a:t>
            </a:r>
            <a:endParaRPr lang="en-US" sz="4000" dirty="0"/>
          </a:p>
        </p:txBody>
      </p:sp>
    </p:spTree>
    <p:extLst>
      <p:ext uri="{BB962C8B-B14F-4D97-AF65-F5344CB8AC3E}">
        <p14:creationId xmlns:p14="http://schemas.microsoft.com/office/powerpoint/2010/main" val="2456803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John 7:47-48</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150072"/>
            <a:ext cx="11590638" cy="3170099"/>
          </a:xfrm>
          <a:prstGeom prst="rect">
            <a:avLst/>
          </a:prstGeom>
          <a:noFill/>
        </p:spPr>
        <p:txBody>
          <a:bodyPr wrap="square" rtlCol="0">
            <a:spAutoFit/>
          </a:bodyPr>
          <a:lstStyle/>
          <a:p>
            <a:pPr algn="just"/>
            <a:r>
              <a:rPr lang="en-US" sz="4000" i="1" dirty="0"/>
              <a:t>47 The Pharisees then answered them, "You have not also been led astray, have you? 48 "No one of the rulers or Pharisees has believed in Him, has he? 49 "But this crowd which does not know the Law is accursed."</a:t>
            </a:r>
            <a:r>
              <a:rPr lang="en-US" sz="4000" dirty="0"/>
              <a:t> </a:t>
            </a:r>
          </a:p>
        </p:txBody>
      </p:sp>
    </p:spTree>
    <p:extLst>
      <p:ext uri="{BB962C8B-B14F-4D97-AF65-F5344CB8AC3E}">
        <p14:creationId xmlns:p14="http://schemas.microsoft.com/office/powerpoint/2010/main" val="27126302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I. The Popularity of Jesus</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150072"/>
            <a:ext cx="11590638" cy="1569660"/>
          </a:xfrm>
          <a:prstGeom prst="rect">
            <a:avLst/>
          </a:prstGeom>
          <a:noFill/>
        </p:spPr>
        <p:txBody>
          <a:bodyPr wrap="square" rtlCol="0">
            <a:spAutoFit/>
          </a:bodyPr>
          <a:lstStyle/>
          <a:p>
            <a:pPr marL="514350" indent="-514350" algn="just">
              <a:buAutoNum type="alphaUcPeriod"/>
            </a:pPr>
            <a:r>
              <a:rPr lang="en-US" sz="3200" i="1" dirty="0"/>
              <a:t>We gain insight as to the immensity of Jesus’ daily ministry</a:t>
            </a:r>
          </a:p>
          <a:p>
            <a:pPr marL="514350" indent="-514350" algn="just">
              <a:buAutoNum type="alphaUcPeriod"/>
            </a:pPr>
            <a:r>
              <a:rPr lang="en-US" sz="3200" i="1" dirty="0"/>
              <a:t>We gain insight as to why Jesus was so popular </a:t>
            </a:r>
            <a:endParaRPr lang="en-US" sz="3200" dirty="0"/>
          </a:p>
        </p:txBody>
      </p:sp>
    </p:spTree>
    <p:extLst>
      <p:ext uri="{BB962C8B-B14F-4D97-AF65-F5344CB8AC3E}">
        <p14:creationId xmlns:p14="http://schemas.microsoft.com/office/powerpoint/2010/main" val="2267053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1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7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John 6:26</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150072"/>
            <a:ext cx="11590638" cy="2800767"/>
          </a:xfrm>
          <a:prstGeom prst="rect">
            <a:avLst/>
          </a:prstGeom>
          <a:noFill/>
        </p:spPr>
        <p:txBody>
          <a:bodyPr wrap="square" rtlCol="0">
            <a:spAutoFit/>
          </a:bodyPr>
          <a:lstStyle/>
          <a:p>
            <a:r>
              <a:rPr lang="en-US" sz="4400" i="1" dirty="0"/>
              <a:t>Jesus answered them and said, “Truly, truly, I say to you, you seek Me, not because you saw signs, but because you ate of the loaves and were filled.” </a:t>
            </a:r>
            <a:endParaRPr lang="en-US" sz="4400" dirty="0"/>
          </a:p>
        </p:txBody>
      </p:sp>
    </p:spTree>
    <p:extLst>
      <p:ext uri="{BB962C8B-B14F-4D97-AF65-F5344CB8AC3E}">
        <p14:creationId xmlns:p14="http://schemas.microsoft.com/office/powerpoint/2010/main" val="3260526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Thoughts</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150072"/>
            <a:ext cx="11590638" cy="4278094"/>
          </a:xfrm>
          <a:prstGeom prst="rect">
            <a:avLst/>
          </a:prstGeom>
          <a:noFill/>
        </p:spPr>
        <p:txBody>
          <a:bodyPr wrap="square" rtlCol="0">
            <a:spAutoFit/>
          </a:bodyPr>
          <a:lstStyle/>
          <a:p>
            <a:pPr marL="571500" indent="-571500" algn="just">
              <a:buFont typeface="Wingdings" panose="05000000000000000000" pitchFamily="2" charset="2"/>
              <a:buChar char="§"/>
            </a:pPr>
            <a:r>
              <a:rPr lang="en-US" sz="3400" b="1" dirty="0"/>
              <a:t>Is your interest in Jesus fueled by a concern for your soul?  </a:t>
            </a:r>
          </a:p>
          <a:p>
            <a:pPr marL="571500" indent="-571500" algn="just">
              <a:buFont typeface="Wingdings" panose="05000000000000000000" pitchFamily="2" charset="2"/>
              <a:buChar char="§"/>
            </a:pPr>
            <a:r>
              <a:rPr lang="en-US" sz="3400" b="1" dirty="0"/>
              <a:t>Are you here because you desire to know everything you can about eternal life?  </a:t>
            </a:r>
          </a:p>
          <a:p>
            <a:pPr marL="571500" indent="-571500" algn="just">
              <a:buFont typeface="Wingdings" panose="05000000000000000000" pitchFamily="2" charset="2"/>
              <a:buChar char="§"/>
            </a:pPr>
            <a:r>
              <a:rPr lang="en-US" sz="3400" b="1" dirty="0"/>
              <a:t>Are you here simply because you love Jesus and you know that He has promised to be among His people? </a:t>
            </a:r>
          </a:p>
          <a:p>
            <a:pPr marL="571500" indent="-571500" algn="just">
              <a:buFont typeface="Wingdings" panose="05000000000000000000" pitchFamily="2" charset="2"/>
              <a:buChar char="§"/>
            </a:pPr>
            <a:r>
              <a:rPr lang="en-US" sz="3400" b="1" dirty="0"/>
              <a:t>Are you interested in Jesus so that you might worship Him?</a:t>
            </a:r>
            <a:endParaRPr lang="en-US" sz="3400" dirty="0"/>
          </a:p>
        </p:txBody>
      </p:sp>
    </p:spTree>
    <p:extLst>
      <p:ext uri="{BB962C8B-B14F-4D97-AF65-F5344CB8AC3E}">
        <p14:creationId xmlns:p14="http://schemas.microsoft.com/office/powerpoint/2010/main" val="1995635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3000"/>
                            </p:stCondLst>
                            <p:childTnLst>
                              <p:par>
                                <p:cTn id="9" presetID="10" presetClass="entr" presetSubtype="0" fill="hold" grpId="0" nodeType="afterEffect">
                                  <p:stCondLst>
                                    <p:cond delay="7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250"/>
                                        <p:tgtEl>
                                          <p:spTgt spid="3">
                                            <p:txEl>
                                              <p:pRg st="1" end="1"/>
                                            </p:txEl>
                                          </p:spTgt>
                                        </p:tgtEl>
                                      </p:cBhvr>
                                    </p:animEffect>
                                  </p:childTnLst>
                                </p:cTn>
                              </p:par>
                            </p:childTnLst>
                          </p:cTn>
                        </p:par>
                        <p:par>
                          <p:cTn id="12" fill="hold">
                            <p:stCondLst>
                              <p:cond delay="6000"/>
                            </p:stCondLst>
                            <p:childTnLst>
                              <p:par>
                                <p:cTn id="13" presetID="10" presetClass="entr" presetSubtype="0" fill="hold" grpId="0" nodeType="afterEffect">
                                  <p:stCondLst>
                                    <p:cond delay="125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250"/>
                                        <p:tgtEl>
                                          <p:spTgt spid="3">
                                            <p:txEl>
                                              <p:pRg st="2" end="2"/>
                                            </p:txEl>
                                          </p:spTgt>
                                        </p:tgtEl>
                                      </p:cBhvr>
                                    </p:animEffect>
                                  </p:childTnLst>
                                </p:cTn>
                              </p:par>
                            </p:childTnLst>
                          </p:cTn>
                        </p:par>
                        <p:par>
                          <p:cTn id="16" fill="hold">
                            <p:stCondLst>
                              <p:cond delay="9500"/>
                            </p:stCondLst>
                            <p:childTnLst>
                              <p:par>
                                <p:cTn id="17" presetID="10" presetClass="entr" presetSubtype="0" fill="hold" grpId="0" nodeType="afterEffect">
                                  <p:stCondLst>
                                    <p:cond delay="125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John 6:66-69</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150072"/>
            <a:ext cx="11590638" cy="3970318"/>
          </a:xfrm>
          <a:prstGeom prst="rect">
            <a:avLst/>
          </a:prstGeom>
          <a:noFill/>
        </p:spPr>
        <p:txBody>
          <a:bodyPr wrap="square" rtlCol="0">
            <a:spAutoFit/>
          </a:bodyPr>
          <a:lstStyle/>
          <a:p>
            <a:pPr algn="just"/>
            <a:r>
              <a:rPr lang="en-US" sz="3600" i="1" dirty="0"/>
              <a:t>66 As a result of this many of His disciples withdrew and were not walking with Him anymore. 67 So Jesus said to the twelve, “You do not want to go away also, do you?” 68 Simon Peter answered Him, “Lord, to whom shall we go? You have words of eternal life. 69 We have believed and have come to know that You are the Holy One of God.”</a:t>
            </a:r>
            <a:r>
              <a:rPr lang="en-US" sz="3600" dirty="0"/>
              <a:t> </a:t>
            </a:r>
          </a:p>
        </p:txBody>
      </p:sp>
    </p:spTree>
    <p:extLst>
      <p:ext uri="{BB962C8B-B14F-4D97-AF65-F5344CB8AC3E}">
        <p14:creationId xmlns:p14="http://schemas.microsoft.com/office/powerpoint/2010/main" val="4124411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I. The Popularity of Jesus</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150072"/>
            <a:ext cx="11590638" cy="3046988"/>
          </a:xfrm>
          <a:prstGeom prst="rect">
            <a:avLst/>
          </a:prstGeom>
          <a:noFill/>
        </p:spPr>
        <p:txBody>
          <a:bodyPr wrap="square" rtlCol="0">
            <a:spAutoFit/>
          </a:bodyPr>
          <a:lstStyle/>
          <a:p>
            <a:pPr marL="514350" indent="-514350" algn="just">
              <a:buAutoNum type="alphaUcPeriod"/>
            </a:pPr>
            <a:r>
              <a:rPr lang="en-US" sz="3200" i="1" dirty="0"/>
              <a:t>We gain insight as to the immensity of Jesus’ daily ministry</a:t>
            </a:r>
          </a:p>
          <a:p>
            <a:pPr marL="514350" indent="-514350" algn="just">
              <a:buAutoNum type="alphaUcPeriod"/>
            </a:pPr>
            <a:r>
              <a:rPr lang="en-US" sz="3200" i="1" dirty="0"/>
              <a:t>We gain insight as to why Jesus was so popular</a:t>
            </a:r>
          </a:p>
          <a:p>
            <a:pPr marL="514350" indent="-514350" algn="just">
              <a:buAutoNum type="alphaUcPeriod"/>
            </a:pPr>
            <a:r>
              <a:rPr lang="en-US" sz="3200" i="1" dirty="0"/>
              <a:t> We gain insight as to the context of the choosing of the Twelve</a:t>
            </a:r>
          </a:p>
          <a:p>
            <a:pPr marL="514350" indent="-514350" algn="just">
              <a:buAutoNum type="alphaUcPeriod"/>
            </a:pPr>
            <a:r>
              <a:rPr lang="en-US" sz="3200" i="1" dirty="0"/>
              <a:t>We gain insight as to the compassion of the Son of God</a:t>
            </a:r>
            <a:endParaRPr lang="en-US" sz="3200" dirty="0"/>
          </a:p>
        </p:txBody>
      </p:sp>
    </p:spTree>
    <p:extLst>
      <p:ext uri="{BB962C8B-B14F-4D97-AF65-F5344CB8AC3E}">
        <p14:creationId xmlns:p14="http://schemas.microsoft.com/office/powerpoint/2010/main" val="41553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1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750"/>
                                        <p:tgtEl>
                                          <p:spTgt spid="3">
                                            <p:txEl>
                                              <p:pRg st="1" end="1"/>
                                            </p:txEl>
                                          </p:spTgt>
                                        </p:tgtEl>
                                      </p:cBhvr>
                                    </p:animEffect>
                                  </p:childTnLst>
                                </p:cTn>
                              </p:par>
                            </p:childTnLst>
                          </p:cTn>
                        </p:par>
                        <p:par>
                          <p:cTn id="12" fill="hold">
                            <p:stCondLst>
                              <p:cond delay="3500"/>
                            </p:stCondLst>
                            <p:childTnLst>
                              <p:par>
                                <p:cTn id="13" presetID="10" presetClass="entr" presetSubtype="0" fill="hold" grpId="0" nodeType="afterEffect">
                                  <p:stCondLst>
                                    <p:cond delay="125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75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7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pPr marL="857250" indent="-857250">
              <a:buFont typeface="+mj-lt"/>
              <a:buAutoNum type="romanUcPeriod" startAt="2"/>
            </a:pPr>
            <a:r>
              <a:rPr lang="en-US" dirty="0"/>
              <a:t>The Problem of Humanity</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150072"/>
            <a:ext cx="11590638" cy="1077218"/>
          </a:xfrm>
          <a:prstGeom prst="rect">
            <a:avLst/>
          </a:prstGeom>
          <a:noFill/>
        </p:spPr>
        <p:txBody>
          <a:bodyPr wrap="square" rtlCol="0">
            <a:spAutoFit/>
          </a:bodyPr>
          <a:lstStyle/>
          <a:p>
            <a:pPr marL="514350" indent="-514350" algn="just">
              <a:buAutoNum type="alphaUcPeriod"/>
            </a:pPr>
            <a:r>
              <a:rPr lang="en-US" sz="3200" i="1" dirty="0"/>
              <a:t>Blind to the greatest human need</a:t>
            </a:r>
          </a:p>
          <a:p>
            <a:pPr marL="514350" indent="-514350" algn="just">
              <a:buAutoNum type="alphaUcPeriod"/>
            </a:pPr>
            <a:r>
              <a:rPr lang="en-US" sz="3200" i="1" dirty="0"/>
              <a:t>Who is this Jesus? </a:t>
            </a:r>
          </a:p>
        </p:txBody>
      </p:sp>
    </p:spTree>
    <p:extLst>
      <p:ext uri="{BB962C8B-B14F-4D97-AF65-F5344CB8AC3E}">
        <p14:creationId xmlns:p14="http://schemas.microsoft.com/office/powerpoint/2010/main" val="2071703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7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7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606C6-8932-4957-9DF1-13B851578F84}"/>
              </a:ext>
            </a:extLst>
          </p:cNvPr>
          <p:cNvSpPr>
            <a:spLocks noGrp="1"/>
          </p:cNvSpPr>
          <p:nvPr>
            <p:ph type="ctrTitle"/>
          </p:nvPr>
        </p:nvSpPr>
        <p:spPr/>
        <p:txBody>
          <a:bodyPr/>
          <a:lstStyle/>
          <a:p>
            <a:r>
              <a:rPr lang="en-US" sz="4400" dirty="0"/>
              <a:t>How Do You Respond to Jesus?</a:t>
            </a:r>
          </a:p>
        </p:txBody>
      </p:sp>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p:txBody>
          <a:bodyPr/>
          <a:lstStyle/>
          <a:p>
            <a:r>
              <a:rPr lang="en-US" dirty="0"/>
              <a:t>Mark 3:7-12</a:t>
            </a:r>
          </a:p>
        </p:txBody>
      </p:sp>
    </p:spTree>
    <p:extLst>
      <p:ext uri="{BB962C8B-B14F-4D97-AF65-F5344CB8AC3E}">
        <p14:creationId xmlns:p14="http://schemas.microsoft.com/office/powerpoint/2010/main" val="3537209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Mark 3:7-9</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150072"/>
            <a:ext cx="11590638" cy="4524315"/>
          </a:xfrm>
          <a:prstGeom prst="rect">
            <a:avLst/>
          </a:prstGeom>
          <a:noFill/>
        </p:spPr>
        <p:txBody>
          <a:bodyPr wrap="square" rtlCol="0">
            <a:spAutoFit/>
          </a:bodyPr>
          <a:lstStyle/>
          <a:p>
            <a:pPr algn="just"/>
            <a:r>
              <a:rPr lang="en-US" sz="3600" i="1" dirty="0"/>
              <a:t>7 Jesus withdrew to the sea with His disciples; and a great multitude from Galilee followed; and also from Judea, 8 and from Jerusalem, and from </a:t>
            </a:r>
            <a:r>
              <a:rPr lang="en-US" sz="3600" i="1" dirty="0" err="1"/>
              <a:t>Idumea</a:t>
            </a:r>
            <a:r>
              <a:rPr lang="en-US" sz="3600" i="1" dirty="0"/>
              <a:t>, and beyond the Jordan, and the vicinity of </a:t>
            </a:r>
            <a:r>
              <a:rPr lang="en-US" sz="3600" i="1" dirty="0" err="1"/>
              <a:t>Tyre</a:t>
            </a:r>
            <a:r>
              <a:rPr lang="en-US" sz="3600" i="1" dirty="0"/>
              <a:t> and Sidon, a great number of people heard of all that He was doing and came to Him. 9 And He told His disciples that a boat should stand ready for Him because of the crowd, so that they would not crowd Him…</a:t>
            </a:r>
            <a:endParaRPr lang="en-US" sz="3600" dirty="0"/>
          </a:p>
        </p:txBody>
      </p:sp>
    </p:spTree>
    <p:extLst>
      <p:ext uri="{BB962C8B-B14F-4D97-AF65-F5344CB8AC3E}">
        <p14:creationId xmlns:p14="http://schemas.microsoft.com/office/powerpoint/2010/main" val="4111944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Mark 3:10-12</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150072"/>
            <a:ext cx="11590638" cy="3416320"/>
          </a:xfrm>
          <a:prstGeom prst="rect">
            <a:avLst/>
          </a:prstGeom>
          <a:noFill/>
        </p:spPr>
        <p:txBody>
          <a:bodyPr wrap="square" rtlCol="0">
            <a:spAutoFit/>
          </a:bodyPr>
          <a:lstStyle/>
          <a:p>
            <a:pPr algn="just"/>
            <a:r>
              <a:rPr lang="en-US" sz="3600" i="1" dirty="0"/>
              <a:t>10 for He had healed many, with the result that all those who had afflictions pressed around Him in order to touch Him. 11 Whenever the unclean spirits saw Him, they would fall down before Him and shout, "You are the Son of God!" 12 And He earnestly warned them not to tell who He was. </a:t>
            </a:r>
            <a:endParaRPr lang="en-US" sz="3600" dirty="0"/>
          </a:p>
        </p:txBody>
      </p:sp>
    </p:spTree>
    <p:extLst>
      <p:ext uri="{BB962C8B-B14F-4D97-AF65-F5344CB8AC3E}">
        <p14:creationId xmlns:p14="http://schemas.microsoft.com/office/powerpoint/2010/main" val="707672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606C6-8932-4957-9DF1-13B851578F84}"/>
              </a:ext>
            </a:extLst>
          </p:cNvPr>
          <p:cNvSpPr>
            <a:spLocks noGrp="1"/>
          </p:cNvSpPr>
          <p:nvPr>
            <p:ph type="ctrTitle"/>
          </p:nvPr>
        </p:nvSpPr>
        <p:spPr/>
        <p:txBody>
          <a:bodyPr/>
          <a:lstStyle/>
          <a:p>
            <a:r>
              <a:rPr lang="en-US" sz="4400" dirty="0"/>
              <a:t>How Do You Respond to Jesus?</a:t>
            </a:r>
          </a:p>
        </p:txBody>
      </p:sp>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p:txBody>
          <a:bodyPr/>
          <a:lstStyle/>
          <a:p>
            <a:r>
              <a:rPr lang="en-US" dirty="0"/>
              <a:t>Mark 3:7-12</a:t>
            </a:r>
          </a:p>
        </p:txBody>
      </p:sp>
    </p:spTree>
    <p:extLst>
      <p:ext uri="{BB962C8B-B14F-4D97-AF65-F5344CB8AC3E}">
        <p14:creationId xmlns:p14="http://schemas.microsoft.com/office/powerpoint/2010/main" val="3939388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Big Idea</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150072"/>
            <a:ext cx="11590638" cy="4247317"/>
          </a:xfrm>
          <a:prstGeom prst="rect">
            <a:avLst/>
          </a:prstGeom>
          <a:noFill/>
        </p:spPr>
        <p:txBody>
          <a:bodyPr wrap="square" rtlCol="0">
            <a:spAutoFit/>
          </a:bodyPr>
          <a:lstStyle/>
          <a:p>
            <a:pPr algn="just"/>
            <a:r>
              <a:rPr lang="en-US" sz="5400" b="1" dirty="0"/>
              <a:t>If we truly love Jesus and truly love His Word; then we love Him not only for how He died and rose again for us; but also for how He </a:t>
            </a:r>
            <a:r>
              <a:rPr lang="en-US" sz="5400" b="1" u="sng" dirty="0"/>
              <a:t>lived</a:t>
            </a:r>
            <a:r>
              <a:rPr lang="en-US" sz="5400" b="1" dirty="0"/>
              <a:t> for us.</a:t>
            </a:r>
            <a:r>
              <a:rPr lang="en-US" sz="5400" dirty="0"/>
              <a:t> </a:t>
            </a:r>
          </a:p>
        </p:txBody>
      </p:sp>
    </p:spTree>
    <p:extLst>
      <p:ext uri="{BB962C8B-B14F-4D97-AF65-F5344CB8AC3E}">
        <p14:creationId xmlns:p14="http://schemas.microsoft.com/office/powerpoint/2010/main" val="560098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Mark 10:45</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150072"/>
            <a:ext cx="11590638" cy="2308324"/>
          </a:xfrm>
          <a:prstGeom prst="rect">
            <a:avLst/>
          </a:prstGeom>
          <a:noFill/>
        </p:spPr>
        <p:txBody>
          <a:bodyPr wrap="square" rtlCol="0">
            <a:spAutoFit/>
          </a:bodyPr>
          <a:lstStyle/>
          <a:p>
            <a:pPr algn="just"/>
            <a:r>
              <a:rPr lang="en-US" sz="4800" i="1" dirty="0"/>
              <a:t>“For even the Son of Man did not come to be served, but to serve, and to give His life a ransom for many.”</a:t>
            </a:r>
            <a:r>
              <a:rPr lang="en-US" sz="4800" dirty="0"/>
              <a:t> </a:t>
            </a:r>
          </a:p>
        </p:txBody>
      </p:sp>
    </p:spTree>
    <p:extLst>
      <p:ext uri="{BB962C8B-B14F-4D97-AF65-F5344CB8AC3E}">
        <p14:creationId xmlns:p14="http://schemas.microsoft.com/office/powerpoint/2010/main" val="1547314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I. The Popularity of Jesus</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150072"/>
            <a:ext cx="11590638" cy="4031873"/>
          </a:xfrm>
          <a:prstGeom prst="rect">
            <a:avLst/>
          </a:prstGeom>
          <a:noFill/>
        </p:spPr>
        <p:txBody>
          <a:bodyPr wrap="square" rtlCol="0">
            <a:spAutoFit/>
          </a:bodyPr>
          <a:lstStyle/>
          <a:p>
            <a:pPr algn="just"/>
            <a:r>
              <a:rPr lang="en-US" sz="3200" i="1" dirty="0"/>
              <a:t>7 Jesus withdrew to the sea with His disciples; and </a:t>
            </a:r>
            <a:r>
              <a:rPr lang="en-US" sz="3200" i="1" u="sng" dirty="0"/>
              <a:t>a great multitude from Galilee followed</a:t>
            </a:r>
            <a:r>
              <a:rPr lang="en-US" sz="3200" i="1" dirty="0"/>
              <a:t>; and also from Judea, 8 and from Jerusalem, and from </a:t>
            </a:r>
            <a:r>
              <a:rPr lang="en-US" sz="3200" i="1" dirty="0" err="1"/>
              <a:t>Idumea</a:t>
            </a:r>
            <a:r>
              <a:rPr lang="en-US" sz="3200" i="1" dirty="0"/>
              <a:t>, and beyond the Jordan, and the vicinity of </a:t>
            </a:r>
            <a:r>
              <a:rPr lang="en-US" sz="3200" i="1" dirty="0" err="1"/>
              <a:t>Tyre</a:t>
            </a:r>
            <a:r>
              <a:rPr lang="en-US" sz="3200" i="1" dirty="0"/>
              <a:t> and Sidon, </a:t>
            </a:r>
            <a:r>
              <a:rPr lang="en-US" sz="3200" i="1" u="sng" dirty="0"/>
              <a:t>a great number of people heard</a:t>
            </a:r>
            <a:r>
              <a:rPr lang="en-US" sz="3200" i="1" dirty="0"/>
              <a:t> of all that He was doing and came to Him. 9 And He told His disciples that a boat should stand ready for Him </a:t>
            </a:r>
            <a:r>
              <a:rPr lang="en-US" sz="3200" i="1" u="sng" dirty="0"/>
              <a:t>because of the crowd</a:t>
            </a:r>
            <a:r>
              <a:rPr lang="en-US" sz="3200" i="1" dirty="0"/>
              <a:t>, so that they would not crowd Him…</a:t>
            </a:r>
          </a:p>
          <a:p>
            <a:pPr algn="r"/>
            <a:r>
              <a:rPr lang="en-US" sz="3200" i="1" dirty="0"/>
              <a:t>Mark 3:7-9</a:t>
            </a:r>
            <a:endParaRPr lang="en-US" sz="3200" dirty="0"/>
          </a:p>
        </p:txBody>
      </p:sp>
    </p:spTree>
    <p:extLst>
      <p:ext uri="{BB962C8B-B14F-4D97-AF65-F5344CB8AC3E}">
        <p14:creationId xmlns:p14="http://schemas.microsoft.com/office/powerpoint/2010/main" val="2692196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I. The Popularity of Jesus</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150072"/>
            <a:ext cx="11590638" cy="1077218"/>
          </a:xfrm>
          <a:prstGeom prst="rect">
            <a:avLst/>
          </a:prstGeom>
          <a:noFill/>
        </p:spPr>
        <p:txBody>
          <a:bodyPr wrap="square" rtlCol="0">
            <a:spAutoFit/>
          </a:bodyPr>
          <a:lstStyle/>
          <a:p>
            <a:pPr marL="514350" indent="-514350" algn="just">
              <a:buAutoNum type="alphaUcPeriod"/>
            </a:pPr>
            <a:r>
              <a:rPr lang="en-US" sz="3200" i="1" dirty="0"/>
              <a:t>We gain insight as to the immensity of Jesus’ daily ministry </a:t>
            </a:r>
            <a:endParaRPr lang="en-US" sz="3200" dirty="0"/>
          </a:p>
        </p:txBody>
      </p:sp>
    </p:spTree>
    <p:extLst>
      <p:ext uri="{BB962C8B-B14F-4D97-AF65-F5344CB8AC3E}">
        <p14:creationId xmlns:p14="http://schemas.microsoft.com/office/powerpoint/2010/main" val="3953070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Matthew 12:14-15</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150072"/>
            <a:ext cx="11590638" cy="2800767"/>
          </a:xfrm>
          <a:prstGeom prst="rect">
            <a:avLst/>
          </a:prstGeom>
          <a:noFill/>
        </p:spPr>
        <p:txBody>
          <a:bodyPr wrap="square" rtlCol="0">
            <a:spAutoFit/>
          </a:bodyPr>
          <a:lstStyle/>
          <a:p>
            <a:pPr algn="just"/>
            <a:r>
              <a:rPr lang="en-US" sz="4400" i="1" dirty="0"/>
              <a:t>“14 But the Pharisees went out and conspired against Him, as to how they might destroy Him. 15 But Jesus, aware of this, withdrew from there. Many followed Him…”</a:t>
            </a:r>
            <a:r>
              <a:rPr lang="en-US" sz="4400" dirty="0"/>
              <a:t> </a:t>
            </a:r>
          </a:p>
        </p:txBody>
      </p:sp>
    </p:spTree>
    <p:extLst>
      <p:ext uri="{BB962C8B-B14F-4D97-AF65-F5344CB8AC3E}">
        <p14:creationId xmlns:p14="http://schemas.microsoft.com/office/powerpoint/2010/main" val="573268512"/>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7D30EEFE-7128-4DE5-8A0D-8D4EF32CB0AF}"/>
    </a:ext>
  </a:extLst>
</a:theme>
</file>

<file path=docProps/app.xml><?xml version="1.0" encoding="utf-8"?>
<Properties xmlns="http://schemas.openxmlformats.org/officeDocument/2006/extended-properties" xmlns:vt="http://schemas.openxmlformats.org/officeDocument/2006/docPropsVTypes">
  <Template>TM04033917[[fn=Berlin]]</Template>
  <TotalTime>26</TotalTime>
  <Words>863</Words>
  <Application>Microsoft Office PowerPoint</Application>
  <PresentationFormat>Widescreen</PresentationFormat>
  <Paragraphs>47</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Trebuchet MS</vt:lpstr>
      <vt:lpstr>Wingdings</vt:lpstr>
      <vt:lpstr>Berlin</vt:lpstr>
      <vt:lpstr>How Do You Respond to Jesus?</vt:lpstr>
      <vt:lpstr>Mark 3:7-9</vt:lpstr>
      <vt:lpstr>Mark 3:10-12</vt:lpstr>
      <vt:lpstr>How Do You Respond to Jesus?</vt:lpstr>
      <vt:lpstr>Big Idea</vt:lpstr>
      <vt:lpstr>Mark 10:45</vt:lpstr>
      <vt:lpstr>I. The Popularity of Jesus</vt:lpstr>
      <vt:lpstr>I. The Popularity of Jesus</vt:lpstr>
      <vt:lpstr>Matthew 12:14-15</vt:lpstr>
      <vt:lpstr>John 11:47-48</vt:lpstr>
      <vt:lpstr>John 7:44-46</vt:lpstr>
      <vt:lpstr>John 7:47-48</vt:lpstr>
      <vt:lpstr>I. The Popularity of Jesus</vt:lpstr>
      <vt:lpstr>John 6:26</vt:lpstr>
      <vt:lpstr>Thoughts</vt:lpstr>
      <vt:lpstr>John 6:66-69</vt:lpstr>
      <vt:lpstr>I. The Popularity of Jesus</vt:lpstr>
      <vt:lpstr>The Problem of Humanity</vt:lpstr>
      <vt:lpstr>How Do You Respond to Jesus?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You Respond to Jesus?</dc:title>
  <dc:creator>Ed Godfrey</dc:creator>
  <cp:lastModifiedBy>Ed Godfrey</cp:lastModifiedBy>
  <cp:revision>3</cp:revision>
  <dcterms:created xsi:type="dcterms:W3CDTF">2018-07-19T20:40:08Z</dcterms:created>
  <dcterms:modified xsi:type="dcterms:W3CDTF">2018-07-19T21:06:51Z</dcterms:modified>
</cp:coreProperties>
</file>