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1455" r:id="rId2"/>
    <p:sldId id="2076" r:id="rId3"/>
    <p:sldId id="2098" r:id="rId4"/>
    <p:sldId id="2099" r:id="rId5"/>
    <p:sldId id="2105" r:id="rId6"/>
    <p:sldId id="2107" r:id="rId7"/>
    <p:sldId id="2100" r:id="rId8"/>
    <p:sldId id="2106" r:id="rId9"/>
    <p:sldId id="2108" r:id="rId10"/>
    <p:sldId id="2109" r:id="rId11"/>
    <p:sldId id="2110" r:id="rId12"/>
    <p:sldId id="2111" r:id="rId13"/>
    <p:sldId id="2112" r:id="rId14"/>
    <p:sldId id="2113" r:id="rId15"/>
    <p:sldId id="2114" r:id="rId16"/>
    <p:sldId id="2115" r:id="rId17"/>
    <p:sldId id="2116" r:id="rId18"/>
    <p:sldId id="2117" r:id="rId19"/>
    <p:sldId id="211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C6AE"/>
    <a:srgbClr val="50B991"/>
    <a:srgbClr val="00FF00"/>
    <a:srgbClr val="40CCCC"/>
    <a:srgbClr val="D7AE85"/>
    <a:srgbClr val="7D5A32"/>
    <a:srgbClr val="966432"/>
    <a:srgbClr val="006F96"/>
    <a:srgbClr val="33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343" autoAdjust="0"/>
  </p:normalViewPr>
  <p:slideViewPr>
    <p:cSldViewPr>
      <p:cViewPr>
        <p:scale>
          <a:sx n="77" d="100"/>
          <a:sy n="77" d="100"/>
        </p:scale>
        <p:origin x="-618"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C55510-0E1F-44C6-8AFB-D0F4A4418F2E}" type="datetimeFigureOut">
              <a:rPr lang="en-US" smtClean="0"/>
              <a:t>6/30/2018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C474C-1614-4BFD-840E-B3E3D39068AB}" type="slidenum">
              <a:rPr lang="en-US" smtClean="0"/>
              <a:t>‹#›</a:t>
            </a:fld>
            <a:endParaRPr lang="en-US"/>
          </a:p>
        </p:txBody>
      </p:sp>
    </p:spTree>
    <p:extLst>
      <p:ext uri="{BB962C8B-B14F-4D97-AF65-F5344CB8AC3E}">
        <p14:creationId xmlns:p14="http://schemas.microsoft.com/office/powerpoint/2010/main" val="358221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7323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6712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3874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78928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D85C9-9387-4AF8-A2FF-EF850E82DB46}" type="datetimeFigureOut">
              <a:rPr lang="en-US" smtClean="0"/>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91954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D85C9-9387-4AF8-A2FF-EF850E82DB46}" type="datetimeFigureOut">
              <a:rPr lang="en-US" smtClean="0"/>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57252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D85C9-9387-4AF8-A2FF-EF850E82DB46}" type="datetimeFigureOut">
              <a:rPr lang="en-US" smtClean="0"/>
              <a:t>6/30/2018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78692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D85C9-9387-4AF8-A2FF-EF850E82DB46}" type="datetimeFigureOut">
              <a:rPr lang="en-US" smtClean="0"/>
              <a:t>6/30/2018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33545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D85C9-9387-4AF8-A2FF-EF850E82DB46}" type="datetimeFigureOut">
              <a:rPr lang="en-US" smtClean="0"/>
              <a:t>6/30/2018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42882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7928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28002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D85C9-9387-4AF8-A2FF-EF850E82DB46}" type="datetimeFigureOut">
              <a:rPr lang="en-US" smtClean="0"/>
              <a:t>6/30/2018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B8810-6185-4F03-9AB9-9A1B0505DA80}" type="slidenum">
              <a:rPr lang="en-US" smtClean="0"/>
              <a:t>‹#›</a:t>
            </a:fld>
            <a:endParaRPr lang="en-US"/>
          </a:p>
        </p:txBody>
      </p:sp>
    </p:spTree>
    <p:extLst>
      <p:ext uri="{BB962C8B-B14F-4D97-AF65-F5344CB8AC3E}">
        <p14:creationId xmlns:p14="http://schemas.microsoft.com/office/powerpoint/2010/main" val="2032182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6178" y="1066800"/>
            <a:ext cx="9144000" cy="1938992"/>
          </a:xfrm>
          <a:prstGeom prst="rect">
            <a:avLst/>
          </a:prstGeom>
          <a:noFill/>
        </p:spPr>
        <p:txBody>
          <a:bodyPr wrap="square" rtlCol="0">
            <a:spAutoFit/>
          </a:bodyPr>
          <a:lstStyle/>
          <a:p>
            <a:pPr algn="ctr"/>
            <a:r>
              <a:rPr lang="en-US" sz="4000" dirty="0" smtClean="0">
                <a:solidFill>
                  <a:schemeClr val="bg1"/>
                </a:solidFill>
                <a:latin typeface="+mj-lt"/>
              </a:rPr>
              <a:t>The Greatness of Sin </a:t>
            </a:r>
          </a:p>
          <a:p>
            <a:pPr algn="ctr"/>
            <a:r>
              <a:rPr lang="en-US" sz="4000" dirty="0" smtClean="0">
                <a:solidFill>
                  <a:schemeClr val="bg1"/>
                </a:solidFill>
                <a:latin typeface="+mj-lt"/>
              </a:rPr>
              <a:t>and the Greater Greatness </a:t>
            </a:r>
          </a:p>
          <a:p>
            <a:pPr algn="ctr"/>
            <a:r>
              <a:rPr lang="en-US" sz="4000" dirty="0" smtClean="0">
                <a:solidFill>
                  <a:schemeClr val="bg1"/>
                </a:solidFill>
                <a:latin typeface="+mj-lt"/>
              </a:rPr>
              <a:t>of the God Who Saves</a:t>
            </a:r>
            <a:endParaRPr lang="en-US" sz="4000" dirty="0" smtClean="0">
              <a:solidFill>
                <a:schemeClr val="bg1"/>
              </a:solidFill>
              <a:latin typeface="+mj-lt"/>
            </a:endParaRPr>
          </a:p>
        </p:txBody>
      </p:sp>
      <p:sp>
        <p:nvSpPr>
          <p:cNvPr id="6" name="TextBox 5"/>
          <p:cNvSpPr txBox="1"/>
          <p:nvPr/>
        </p:nvSpPr>
        <p:spPr>
          <a:xfrm>
            <a:off x="0" y="3102114"/>
            <a:ext cx="9144000" cy="707886"/>
          </a:xfrm>
          <a:prstGeom prst="rect">
            <a:avLst/>
          </a:prstGeom>
          <a:noFill/>
        </p:spPr>
        <p:txBody>
          <a:bodyPr wrap="square" rtlCol="0">
            <a:spAutoFit/>
          </a:bodyPr>
          <a:lstStyle/>
          <a:p>
            <a:pPr algn="ctr"/>
            <a:r>
              <a:rPr lang="en-US" sz="4000" dirty="0" smtClean="0">
                <a:solidFill>
                  <a:schemeClr val="bg1"/>
                </a:solidFill>
                <a:latin typeface="Bahnschrift" panose="020B0502040204020203" pitchFamily="34" charset="0"/>
              </a:rPr>
              <a:t>Psalm 32</a:t>
            </a:r>
            <a:endParaRPr lang="en-US" sz="4000" dirty="0" smtClean="0">
              <a:solidFill>
                <a:schemeClr val="bg1"/>
              </a:solidFill>
              <a:latin typeface="Bahnschrift" panose="020B0502040204020203"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Tree>
    <p:extLst>
      <p:ext uri="{BB962C8B-B14F-4D97-AF65-F5344CB8AC3E}">
        <p14:creationId xmlns:p14="http://schemas.microsoft.com/office/powerpoint/2010/main" val="206980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750"/>
                                        <p:tgtEl>
                                          <p:spTgt spid="7"/>
                                        </p:tgtEl>
                                      </p:cBhvr>
                                    </p:animEffect>
                                  </p:childTnLst>
                                </p:cTn>
                              </p:par>
                            </p:childTnLst>
                          </p:cTn>
                        </p:par>
                        <p:par>
                          <p:cTn id="8" fill="hold">
                            <p:stCondLst>
                              <p:cond delay="375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3750"/>
                                        <p:tgtEl>
                                          <p:spTgt spid="6"/>
                                        </p:tgtEl>
                                      </p:cBhvr>
                                    </p:animEffect>
                                  </p:childTnLst>
                                </p:cTn>
                              </p:par>
                            </p:childTnLst>
                          </p:cTn>
                        </p:par>
                        <p:par>
                          <p:cTn id="12" fill="hold">
                            <p:stCondLst>
                              <p:cond delay="7500"/>
                            </p:stCondLst>
                            <p:childTnLst>
                              <p:par>
                                <p:cTn id="13" presetID="10"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3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marL="1028700" indent="-1028700" algn="just">
              <a:buAutoNum type="romanUcPeriod"/>
            </a:pPr>
            <a:r>
              <a:rPr lang="en-US" sz="4800" dirty="0" smtClean="0">
                <a:solidFill>
                  <a:schemeClr val="bg1"/>
                </a:solidFill>
              </a:rPr>
              <a:t>A Great Pleasure </a:t>
            </a:r>
            <a:r>
              <a:rPr lang="en-US" sz="4800" baseline="30000" dirty="0" smtClean="0">
                <a:solidFill>
                  <a:schemeClr val="bg1"/>
                </a:solidFill>
              </a:rPr>
              <a:t>(1-2)</a:t>
            </a:r>
          </a:p>
        </p:txBody>
      </p:sp>
      <p:sp>
        <p:nvSpPr>
          <p:cNvPr id="10" name="TextBox 9"/>
          <p:cNvSpPr txBox="1"/>
          <p:nvPr/>
        </p:nvSpPr>
        <p:spPr>
          <a:xfrm>
            <a:off x="304800" y="914400"/>
            <a:ext cx="8610600" cy="1815882"/>
          </a:xfrm>
          <a:prstGeom prst="rect">
            <a:avLst/>
          </a:prstGeom>
          <a:noFill/>
        </p:spPr>
        <p:txBody>
          <a:bodyPr wrap="square" rtlCol="0">
            <a:spAutoFit/>
          </a:bodyPr>
          <a:lstStyle/>
          <a:p>
            <a:pPr algn="just"/>
            <a:r>
              <a:rPr lang="en-US" sz="2800" i="1" dirty="0">
                <a:solidFill>
                  <a:schemeClr val="bg1"/>
                </a:solidFill>
              </a:rPr>
              <a:t>1 How blessed is he whose transgression is forgiven, Whose sin is covered! 2 How blessed is the man to whom the Lord does not impute iniquity, And in whose spirit there is no deceit!</a:t>
            </a:r>
            <a:endParaRPr lang="en-US" sz="2800" dirty="0">
              <a:solidFill>
                <a:schemeClr val="bg1"/>
              </a:solidFill>
            </a:endParaRPr>
          </a:p>
        </p:txBody>
      </p:sp>
      <p:sp>
        <p:nvSpPr>
          <p:cNvPr id="5" name="TextBox 4"/>
          <p:cNvSpPr txBox="1"/>
          <p:nvPr/>
        </p:nvSpPr>
        <p:spPr>
          <a:xfrm>
            <a:off x="304800" y="2667000"/>
            <a:ext cx="8610600" cy="584775"/>
          </a:xfrm>
          <a:prstGeom prst="rect">
            <a:avLst/>
          </a:prstGeom>
          <a:noFill/>
        </p:spPr>
        <p:txBody>
          <a:bodyPr wrap="square" rtlCol="0">
            <a:spAutoFit/>
          </a:bodyPr>
          <a:lstStyle/>
          <a:p>
            <a:pPr marL="514350" indent="-514350" algn="just">
              <a:buFont typeface="+mj-lt"/>
              <a:buAutoNum type="alphaUcPeriod" startAt="2"/>
            </a:pPr>
            <a:r>
              <a:rPr lang="en-US" sz="3200" dirty="0" smtClean="0">
                <a:solidFill>
                  <a:schemeClr val="bg1"/>
                </a:solidFill>
              </a:rPr>
              <a:t>Three words for how God deals with “sin”</a:t>
            </a:r>
          </a:p>
        </p:txBody>
      </p:sp>
      <p:sp>
        <p:nvSpPr>
          <p:cNvPr id="6" name="TextBox 5"/>
          <p:cNvSpPr txBox="1"/>
          <p:nvPr/>
        </p:nvSpPr>
        <p:spPr>
          <a:xfrm>
            <a:off x="304800" y="3200400"/>
            <a:ext cx="8610600" cy="3539430"/>
          </a:xfrm>
          <a:prstGeom prst="rect">
            <a:avLst/>
          </a:prstGeom>
          <a:noFill/>
        </p:spPr>
        <p:txBody>
          <a:bodyPr wrap="square" rtlCol="0">
            <a:spAutoFit/>
          </a:bodyPr>
          <a:lstStyle/>
          <a:p>
            <a:pPr marL="514350" indent="-514350" algn="just">
              <a:buAutoNum type="arabicPeriod"/>
            </a:pPr>
            <a:r>
              <a:rPr lang="en-US" sz="3200" dirty="0" smtClean="0">
                <a:solidFill>
                  <a:schemeClr val="bg1"/>
                </a:solidFill>
              </a:rPr>
              <a:t>“transgression” FORGIVEN – removed; lifted off</a:t>
            </a:r>
          </a:p>
          <a:p>
            <a:pPr marL="514350" indent="-514350" algn="just">
              <a:buAutoNum type="arabicPeriod"/>
            </a:pPr>
            <a:r>
              <a:rPr lang="en-US" sz="3200" dirty="0" smtClean="0">
                <a:solidFill>
                  <a:schemeClr val="bg1"/>
                </a:solidFill>
              </a:rPr>
              <a:t>“sin” COVERED – to cover; protect; and assuage missing the mark (see 1 John 2:1 – “propitiation”)</a:t>
            </a:r>
          </a:p>
          <a:p>
            <a:pPr marL="514350" indent="-514350" algn="just">
              <a:buAutoNum type="arabicPeriod"/>
            </a:pPr>
            <a:r>
              <a:rPr lang="en-US" sz="3200" dirty="0" smtClean="0">
                <a:solidFill>
                  <a:schemeClr val="bg1"/>
                </a:solidFill>
              </a:rPr>
              <a:t>“iniquity” NOT IMPUTED – not put on or ……charged on one’s account; not counted ……against</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Tree>
    <p:extLst>
      <p:ext uri="{BB962C8B-B14F-4D97-AF65-F5344CB8AC3E}">
        <p14:creationId xmlns:p14="http://schemas.microsoft.com/office/powerpoint/2010/main" val="342499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7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75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algn="ctr"/>
            <a:r>
              <a:rPr lang="en-US" sz="4800" dirty="0" smtClean="0">
                <a:solidFill>
                  <a:schemeClr val="bg1"/>
                </a:solidFill>
              </a:rPr>
              <a:t>Romans 4:5-6</a:t>
            </a:r>
            <a:endParaRPr lang="en-US" sz="4800" dirty="0" smtClean="0">
              <a:solidFill>
                <a:schemeClr val="bg1"/>
              </a:solidFill>
            </a:endParaRPr>
          </a:p>
        </p:txBody>
      </p:sp>
      <p:sp>
        <p:nvSpPr>
          <p:cNvPr id="10" name="TextBox 9"/>
          <p:cNvSpPr txBox="1"/>
          <p:nvPr/>
        </p:nvSpPr>
        <p:spPr>
          <a:xfrm>
            <a:off x="304800" y="914400"/>
            <a:ext cx="8610600" cy="4524315"/>
          </a:xfrm>
          <a:prstGeom prst="rect">
            <a:avLst/>
          </a:prstGeom>
          <a:noFill/>
        </p:spPr>
        <p:txBody>
          <a:bodyPr wrap="square" rtlCol="0">
            <a:spAutoFit/>
          </a:bodyPr>
          <a:lstStyle/>
          <a:p>
            <a:pPr algn="just"/>
            <a:r>
              <a:rPr lang="en-US" sz="3200" i="1" dirty="0">
                <a:solidFill>
                  <a:schemeClr val="bg1"/>
                </a:solidFill>
              </a:rPr>
              <a:t>“5 But to the one who does not work, but believes in Him who justifies the ungodly, his faith is credited as righteousness, 6 just as David also speaks of the blessing on the man to whom God credits righteousness apart from works: 7 BLESSED ARE THOSE WHOSE LAWLESS DEEDS HAVE BEEN FORGIVEN, AND WHOSE SINS HAVE BEEN COVERED. 8 BLESSED IS THE MAN WHOSE SIN THE LORD WILL NOT TAKE INTO ACCOUNT.” </a:t>
            </a:r>
            <a:endParaRPr lang="en-US" sz="3200" dirty="0">
              <a:solidFill>
                <a:schemeClr val="bg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Tree>
    <p:extLst>
      <p:ext uri="{BB962C8B-B14F-4D97-AF65-F5344CB8AC3E}">
        <p14:creationId xmlns:p14="http://schemas.microsoft.com/office/powerpoint/2010/main" val="244176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325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marL="1028700" indent="-1028700" algn="just">
              <a:buFont typeface="+mj-lt"/>
              <a:buAutoNum type="romanUcPeriod" startAt="2"/>
            </a:pPr>
            <a:r>
              <a:rPr lang="en-US" sz="4800" dirty="0" smtClean="0">
                <a:solidFill>
                  <a:schemeClr val="bg1"/>
                </a:solidFill>
              </a:rPr>
              <a:t>A Great Pondering </a:t>
            </a:r>
            <a:r>
              <a:rPr lang="en-US" sz="4800" baseline="30000" dirty="0" smtClean="0">
                <a:solidFill>
                  <a:schemeClr val="bg1"/>
                </a:solidFill>
              </a:rPr>
              <a:t>(3-5)</a:t>
            </a:r>
          </a:p>
        </p:txBody>
      </p:sp>
      <p:sp>
        <p:nvSpPr>
          <p:cNvPr id="5" name="TextBox 4"/>
          <p:cNvSpPr txBox="1"/>
          <p:nvPr/>
        </p:nvSpPr>
        <p:spPr>
          <a:xfrm>
            <a:off x="304800" y="990600"/>
            <a:ext cx="8610600" cy="584775"/>
          </a:xfrm>
          <a:prstGeom prst="rect">
            <a:avLst/>
          </a:prstGeom>
          <a:noFill/>
        </p:spPr>
        <p:txBody>
          <a:bodyPr wrap="square" rtlCol="0">
            <a:spAutoFit/>
          </a:bodyPr>
          <a:lstStyle/>
          <a:p>
            <a:pPr marL="514350" indent="-514350" algn="just">
              <a:buFont typeface="+mj-lt"/>
              <a:buAutoNum type="alphaUcPeriod"/>
            </a:pPr>
            <a:r>
              <a:rPr lang="en-US" sz="3200" dirty="0" smtClean="0">
                <a:solidFill>
                  <a:schemeClr val="bg1"/>
                </a:solidFill>
              </a:rPr>
              <a:t>The malignancy of David’s sin (3-4)</a:t>
            </a:r>
          </a:p>
        </p:txBody>
      </p:sp>
      <p:sp>
        <p:nvSpPr>
          <p:cNvPr id="6" name="TextBox 5"/>
          <p:cNvSpPr txBox="1"/>
          <p:nvPr/>
        </p:nvSpPr>
        <p:spPr>
          <a:xfrm>
            <a:off x="304800" y="1524000"/>
            <a:ext cx="8610600" cy="1569660"/>
          </a:xfrm>
          <a:prstGeom prst="rect">
            <a:avLst/>
          </a:prstGeom>
          <a:noFill/>
        </p:spPr>
        <p:txBody>
          <a:bodyPr wrap="square" rtlCol="0">
            <a:spAutoFit/>
          </a:bodyPr>
          <a:lstStyle/>
          <a:p>
            <a:pPr algn="just"/>
            <a:r>
              <a:rPr lang="en-US" sz="2400" i="1" dirty="0">
                <a:solidFill>
                  <a:schemeClr val="bg1"/>
                </a:solidFill>
              </a:rPr>
              <a:t>3 When I kept silent about my sin, my body wasted away through my groaning all day long. 4 For day and night Your hand was heavy upon me; my vitality was drained away as with the fever heat of summer.</a:t>
            </a:r>
            <a:endParaRPr lang="en-US" sz="2400" dirty="0">
              <a:solidFill>
                <a:schemeClr val="bg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
        <p:nvSpPr>
          <p:cNvPr id="8" name="TextBox 7"/>
          <p:cNvSpPr txBox="1"/>
          <p:nvPr/>
        </p:nvSpPr>
        <p:spPr>
          <a:xfrm>
            <a:off x="304800" y="3072825"/>
            <a:ext cx="8610600" cy="584775"/>
          </a:xfrm>
          <a:prstGeom prst="rect">
            <a:avLst/>
          </a:prstGeom>
          <a:noFill/>
        </p:spPr>
        <p:txBody>
          <a:bodyPr wrap="square" rtlCol="0">
            <a:spAutoFit/>
          </a:bodyPr>
          <a:lstStyle/>
          <a:p>
            <a:pPr marL="514350" indent="-514350" algn="just">
              <a:buFont typeface="+mj-lt"/>
              <a:buAutoNum type="alphaUcPeriod" startAt="2"/>
            </a:pPr>
            <a:r>
              <a:rPr lang="en-US" sz="3200" dirty="0" smtClean="0">
                <a:solidFill>
                  <a:schemeClr val="bg1"/>
                </a:solidFill>
              </a:rPr>
              <a:t>The mercy of God to forgive sin (5)</a:t>
            </a:r>
          </a:p>
        </p:txBody>
      </p:sp>
      <p:sp>
        <p:nvSpPr>
          <p:cNvPr id="11" name="TextBox 10"/>
          <p:cNvSpPr txBox="1"/>
          <p:nvPr/>
        </p:nvSpPr>
        <p:spPr>
          <a:xfrm>
            <a:off x="304800" y="3611940"/>
            <a:ext cx="8610600" cy="1200329"/>
          </a:xfrm>
          <a:prstGeom prst="rect">
            <a:avLst/>
          </a:prstGeom>
          <a:noFill/>
        </p:spPr>
        <p:txBody>
          <a:bodyPr wrap="square" rtlCol="0">
            <a:spAutoFit/>
          </a:bodyPr>
          <a:lstStyle/>
          <a:p>
            <a:pPr algn="just"/>
            <a:r>
              <a:rPr lang="en-US" sz="2400" i="1" dirty="0">
                <a:solidFill>
                  <a:schemeClr val="bg1"/>
                </a:solidFill>
              </a:rPr>
              <a:t>I acknowledged my sin to You, And my iniquity I did not hide; I said, "I will confess my transgressions to the Lord"; And You forgave the guilt of my sin. </a:t>
            </a:r>
            <a:endParaRPr lang="en-US" sz="2400" dirty="0">
              <a:solidFill>
                <a:schemeClr val="bg1"/>
              </a:solidFill>
            </a:endParaRPr>
          </a:p>
        </p:txBody>
      </p:sp>
    </p:spTree>
    <p:extLst>
      <p:ext uri="{BB962C8B-B14F-4D97-AF65-F5344CB8AC3E}">
        <p14:creationId xmlns:p14="http://schemas.microsoft.com/office/powerpoint/2010/main" val="51007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7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250"/>
                                        <p:tgtEl>
                                          <p:spTgt spid="5"/>
                                        </p:tgtEl>
                                      </p:cBhvr>
                                    </p:animEffect>
                                  </p:childTnLst>
                                </p:cTn>
                              </p:par>
                            </p:childTnLst>
                          </p:cTn>
                        </p:par>
                        <p:par>
                          <p:cTn id="8" fill="hold">
                            <p:stCondLst>
                              <p:cond delay="6000"/>
                            </p:stCondLst>
                            <p:childTnLst>
                              <p:par>
                                <p:cTn id="9" presetID="10" presetClass="entr" presetSubtype="0" fill="hold" grpId="0" nodeType="afterEffect">
                                  <p:stCondLst>
                                    <p:cond delay="75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75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250"/>
                                        <p:tgtEl>
                                          <p:spTgt spid="8"/>
                                        </p:tgtEl>
                                      </p:cBhvr>
                                    </p:animEffect>
                                  </p:childTnLst>
                                </p:cTn>
                              </p:par>
                            </p:childTnLst>
                          </p:cTn>
                        </p:par>
                        <p:par>
                          <p:cTn id="17" fill="hold">
                            <p:stCondLst>
                              <p:cond delay="2250"/>
                            </p:stCondLst>
                            <p:childTnLst>
                              <p:par>
                                <p:cTn id="18" presetID="10" presetClass="entr" presetSubtype="0" fill="hold" grpId="0" nodeType="afterEffect">
                                  <p:stCondLst>
                                    <p:cond delay="75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175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P spid="8" grpId="0"/>
      <p:bldP spid="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marL="1028700" indent="-1028700" algn="just">
              <a:buFont typeface="+mj-lt"/>
              <a:buAutoNum type="romanUcPeriod" startAt="3"/>
            </a:pPr>
            <a:r>
              <a:rPr lang="en-US" sz="4800" dirty="0" smtClean="0">
                <a:solidFill>
                  <a:schemeClr val="bg1"/>
                </a:solidFill>
              </a:rPr>
              <a:t>A Great Purpose </a:t>
            </a:r>
            <a:r>
              <a:rPr lang="en-US" sz="4800" baseline="30000" dirty="0" smtClean="0">
                <a:solidFill>
                  <a:schemeClr val="bg1"/>
                </a:solidFill>
              </a:rPr>
              <a:t>(6-7)</a:t>
            </a:r>
          </a:p>
        </p:txBody>
      </p:sp>
      <p:sp>
        <p:nvSpPr>
          <p:cNvPr id="6" name="TextBox 5"/>
          <p:cNvSpPr txBox="1"/>
          <p:nvPr/>
        </p:nvSpPr>
        <p:spPr>
          <a:xfrm>
            <a:off x="304800" y="944940"/>
            <a:ext cx="8610600" cy="1569660"/>
          </a:xfrm>
          <a:prstGeom prst="rect">
            <a:avLst/>
          </a:prstGeom>
          <a:noFill/>
        </p:spPr>
        <p:txBody>
          <a:bodyPr wrap="square" rtlCol="0">
            <a:spAutoFit/>
          </a:bodyPr>
          <a:lstStyle/>
          <a:p>
            <a:pPr algn="just"/>
            <a:r>
              <a:rPr lang="en-US" sz="2400" i="1" dirty="0">
                <a:solidFill>
                  <a:schemeClr val="bg1"/>
                </a:solidFill>
              </a:rPr>
              <a:t>6 Therefore, let everyone who is godly pray to You in a time when You may be found; Surely in a flood of great waters they will not reach him. 7 You are my hiding place; You preserve me from trouble; You surround me with songs of deliverance. Selah. </a:t>
            </a:r>
            <a:endParaRPr lang="en-US" sz="2400" dirty="0">
              <a:solidFill>
                <a:schemeClr val="bg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
        <p:nvSpPr>
          <p:cNvPr id="8" name="TextBox 7"/>
          <p:cNvSpPr txBox="1"/>
          <p:nvPr/>
        </p:nvSpPr>
        <p:spPr>
          <a:xfrm>
            <a:off x="304800" y="2514600"/>
            <a:ext cx="8610600" cy="584775"/>
          </a:xfrm>
          <a:prstGeom prst="rect">
            <a:avLst/>
          </a:prstGeom>
          <a:noFill/>
        </p:spPr>
        <p:txBody>
          <a:bodyPr wrap="square" rtlCol="0">
            <a:spAutoFit/>
          </a:bodyPr>
          <a:lstStyle/>
          <a:p>
            <a:pPr marL="514350" indent="-514350" algn="just">
              <a:buFont typeface="+mj-lt"/>
              <a:buAutoNum type="alphaUcPeriod"/>
            </a:pPr>
            <a:r>
              <a:rPr lang="en-US" sz="3200" dirty="0" smtClean="0">
                <a:solidFill>
                  <a:schemeClr val="bg1"/>
                </a:solidFill>
              </a:rPr>
              <a:t>Today is the day of salvation (6)</a:t>
            </a:r>
          </a:p>
        </p:txBody>
      </p:sp>
      <p:sp>
        <p:nvSpPr>
          <p:cNvPr id="11" name="TextBox 10"/>
          <p:cNvSpPr txBox="1"/>
          <p:nvPr/>
        </p:nvSpPr>
        <p:spPr>
          <a:xfrm>
            <a:off x="304800" y="3124200"/>
            <a:ext cx="8610600" cy="1938992"/>
          </a:xfrm>
          <a:prstGeom prst="rect">
            <a:avLst/>
          </a:prstGeom>
          <a:noFill/>
        </p:spPr>
        <p:txBody>
          <a:bodyPr wrap="square" rtlCol="0">
            <a:spAutoFit/>
          </a:bodyPr>
          <a:lstStyle/>
          <a:p>
            <a:pPr algn="just"/>
            <a:r>
              <a:rPr lang="en-US" sz="2400" i="1" dirty="0">
                <a:solidFill>
                  <a:schemeClr val="bg1"/>
                </a:solidFill>
              </a:rPr>
              <a:t>“6 Seek the Lord while He may be found; Call upon Him while He is near. 7 Let the wicked forsake his way And the unrighteous man his thoughts; And let him return to the Lord, And He will have compassion on him, And to our God, For He will abundantly </a:t>
            </a:r>
            <a:r>
              <a:rPr lang="en-US" sz="2400" i="1" dirty="0" smtClean="0">
                <a:solidFill>
                  <a:schemeClr val="bg1"/>
                </a:solidFill>
              </a:rPr>
              <a:t>pardon”  (Isaiah 55:6-7).</a:t>
            </a:r>
            <a:endParaRPr lang="en-US" sz="2400" dirty="0">
              <a:solidFill>
                <a:schemeClr val="bg1"/>
              </a:solidFill>
            </a:endParaRPr>
          </a:p>
        </p:txBody>
      </p:sp>
    </p:spTree>
    <p:extLst>
      <p:ext uri="{BB962C8B-B14F-4D97-AF65-F5344CB8AC3E}">
        <p14:creationId xmlns:p14="http://schemas.microsoft.com/office/powerpoint/2010/main" val="120903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250"/>
                                        <p:tgtEl>
                                          <p:spTgt spid="8"/>
                                        </p:tgtEl>
                                      </p:cBhvr>
                                    </p:animEffect>
                                  </p:childTnLst>
                                </p:cTn>
                              </p:par>
                            </p:childTnLst>
                          </p:cTn>
                        </p:par>
                        <p:par>
                          <p:cTn id="13" fill="hold">
                            <p:stCondLst>
                              <p:cond delay="2250"/>
                            </p:stCondLst>
                            <p:childTnLst>
                              <p:par>
                                <p:cTn id="14" presetID="10" presetClass="entr" presetSubtype="0" fill="hold" grpId="0" nodeType="afterEffect">
                                  <p:stCondLst>
                                    <p:cond delay="225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175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P spid="1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algn="ctr"/>
            <a:r>
              <a:rPr lang="en-US" sz="4800" dirty="0" smtClean="0">
                <a:solidFill>
                  <a:schemeClr val="bg1"/>
                </a:solidFill>
              </a:rPr>
              <a:t>2 Corinthians 6:2</a:t>
            </a:r>
            <a:endParaRPr lang="en-US" sz="4800" dirty="0" smtClean="0">
              <a:solidFill>
                <a:schemeClr val="bg1"/>
              </a:solidFill>
            </a:endParaRPr>
          </a:p>
        </p:txBody>
      </p:sp>
      <p:sp>
        <p:nvSpPr>
          <p:cNvPr id="10" name="TextBox 9"/>
          <p:cNvSpPr txBox="1"/>
          <p:nvPr/>
        </p:nvSpPr>
        <p:spPr>
          <a:xfrm>
            <a:off x="304800" y="914400"/>
            <a:ext cx="8610600" cy="2862322"/>
          </a:xfrm>
          <a:prstGeom prst="rect">
            <a:avLst/>
          </a:prstGeom>
          <a:noFill/>
        </p:spPr>
        <p:txBody>
          <a:bodyPr wrap="square" rtlCol="0">
            <a:spAutoFit/>
          </a:bodyPr>
          <a:lstStyle/>
          <a:p>
            <a:pPr algn="just"/>
            <a:r>
              <a:rPr lang="en-US" sz="3600" i="1" dirty="0">
                <a:solidFill>
                  <a:schemeClr val="bg1"/>
                </a:solidFill>
              </a:rPr>
              <a:t>“for He [the LORD]  says, AT THE ACCEPTABLE TIME I LISTENED TO YOU, AND ON THE DAY OF SALVATION I HELPED YOU. Behold, now is THE ACCEPTABLE TIME, behold, now is THE DAY OF SALVATION…”</a:t>
            </a:r>
            <a:r>
              <a:rPr lang="en-US" sz="3600" dirty="0">
                <a:solidFill>
                  <a:schemeClr val="bg1"/>
                </a:solidFill>
              </a:rPr>
              <a:t> </a:t>
            </a:r>
            <a:endParaRPr lang="en-US" sz="3600" dirty="0">
              <a:solidFill>
                <a:schemeClr val="bg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Tree>
    <p:extLst>
      <p:ext uri="{BB962C8B-B14F-4D97-AF65-F5344CB8AC3E}">
        <p14:creationId xmlns:p14="http://schemas.microsoft.com/office/powerpoint/2010/main" val="49687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325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algn="ctr"/>
            <a:r>
              <a:rPr lang="en-US" sz="4800" dirty="0" smtClean="0">
                <a:solidFill>
                  <a:schemeClr val="bg1"/>
                </a:solidFill>
              </a:rPr>
              <a:t>Romans 2:4-5</a:t>
            </a:r>
            <a:endParaRPr lang="en-US" sz="4800" dirty="0" smtClean="0">
              <a:solidFill>
                <a:schemeClr val="bg1"/>
              </a:solidFill>
            </a:endParaRPr>
          </a:p>
        </p:txBody>
      </p:sp>
      <p:sp>
        <p:nvSpPr>
          <p:cNvPr id="10" name="TextBox 9"/>
          <p:cNvSpPr txBox="1"/>
          <p:nvPr/>
        </p:nvSpPr>
        <p:spPr>
          <a:xfrm>
            <a:off x="304800" y="914400"/>
            <a:ext cx="8610600" cy="4524315"/>
          </a:xfrm>
          <a:prstGeom prst="rect">
            <a:avLst/>
          </a:prstGeom>
          <a:noFill/>
        </p:spPr>
        <p:txBody>
          <a:bodyPr wrap="square" rtlCol="0">
            <a:spAutoFit/>
          </a:bodyPr>
          <a:lstStyle/>
          <a:p>
            <a:pPr algn="just"/>
            <a:r>
              <a:rPr lang="en-US" sz="3600" i="1" dirty="0">
                <a:solidFill>
                  <a:schemeClr val="bg1"/>
                </a:solidFill>
              </a:rPr>
              <a:t>“4 Or do you think lightly of the riches of His kindness and tolerance and patience, not knowing that the kindness of God leads you to repentance? 5 But because of your stubbornness and unrepentant heart you are storing up wrath for yourself in the day of wrath and revelation of the righteous judgment of God…” </a:t>
            </a:r>
            <a:endParaRPr lang="en-US" sz="3600" dirty="0">
              <a:solidFill>
                <a:schemeClr val="bg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Tree>
    <p:extLst>
      <p:ext uri="{BB962C8B-B14F-4D97-AF65-F5344CB8AC3E}">
        <p14:creationId xmlns:p14="http://schemas.microsoft.com/office/powerpoint/2010/main" val="284314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325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marL="1028700" indent="-1028700" algn="just">
              <a:buFont typeface="+mj-lt"/>
              <a:buAutoNum type="romanUcPeriod" startAt="3"/>
            </a:pPr>
            <a:r>
              <a:rPr lang="en-US" sz="4800" dirty="0" smtClean="0">
                <a:solidFill>
                  <a:schemeClr val="bg1"/>
                </a:solidFill>
              </a:rPr>
              <a:t>A Great Purpose </a:t>
            </a:r>
            <a:r>
              <a:rPr lang="en-US" sz="4800" baseline="30000" dirty="0" smtClean="0">
                <a:solidFill>
                  <a:schemeClr val="bg1"/>
                </a:solidFill>
              </a:rPr>
              <a:t>(6-7)</a:t>
            </a:r>
          </a:p>
        </p:txBody>
      </p:sp>
      <p:sp>
        <p:nvSpPr>
          <p:cNvPr id="6" name="TextBox 5"/>
          <p:cNvSpPr txBox="1"/>
          <p:nvPr/>
        </p:nvSpPr>
        <p:spPr>
          <a:xfrm>
            <a:off x="304800" y="944940"/>
            <a:ext cx="8610600" cy="1569660"/>
          </a:xfrm>
          <a:prstGeom prst="rect">
            <a:avLst/>
          </a:prstGeom>
          <a:noFill/>
        </p:spPr>
        <p:txBody>
          <a:bodyPr wrap="square" rtlCol="0">
            <a:spAutoFit/>
          </a:bodyPr>
          <a:lstStyle/>
          <a:p>
            <a:pPr algn="just"/>
            <a:r>
              <a:rPr lang="en-US" sz="2400" i="1" dirty="0">
                <a:solidFill>
                  <a:schemeClr val="bg1"/>
                </a:solidFill>
              </a:rPr>
              <a:t>6 Therefore, let everyone who is godly pray to You in a time when You may be found; Surely in a flood of great waters they will not reach him. 7 You are my hiding place; You preserve me from trouble; You surround me with songs of deliverance. Selah. </a:t>
            </a:r>
            <a:endParaRPr lang="en-US" sz="2400" dirty="0">
              <a:solidFill>
                <a:schemeClr val="bg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
        <p:nvSpPr>
          <p:cNvPr id="8" name="TextBox 7"/>
          <p:cNvSpPr txBox="1"/>
          <p:nvPr/>
        </p:nvSpPr>
        <p:spPr>
          <a:xfrm>
            <a:off x="304800" y="2514600"/>
            <a:ext cx="8610600" cy="1077218"/>
          </a:xfrm>
          <a:prstGeom prst="rect">
            <a:avLst/>
          </a:prstGeom>
          <a:noFill/>
        </p:spPr>
        <p:txBody>
          <a:bodyPr wrap="square" rtlCol="0">
            <a:spAutoFit/>
          </a:bodyPr>
          <a:lstStyle/>
          <a:p>
            <a:pPr marL="514350" indent="-514350" algn="just">
              <a:buFont typeface="+mj-lt"/>
              <a:buAutoNum type="alphaUcPeriod"/>
            </a:pPr>
            <a:r>
              <a:rPr lang="en-US" sz="3200" dirty="0" smtClean="0">
                <a:solidFill>
                  <a:schemeClr val="bg1"/>
                </a:solidFill>
              </a:rPr>
              <a:t>Today is the day of salvation (6)</a:t>
            </a:r>
          </a:p>
          <a:p>
            <a:pPr marL="514350" indent="-514350" algn="just">
              <a:buFont typeface="+mj-lt"/>
              <a:buAutoNum type="alphaUcPeriod"/>
            </a:pPr>
            <a:r>
              <a:rPr lang="en-US" sz="3200" dirty="0" smtClean="0">
                <a:solidFill>
                  <a:schemeClr val="bg1"/>
                </a:solidFill>
              </a:rPr>
              <a:t>God is our protector (7)</a:t>
            </a:r>
          </a:p>
        </p:txBody>
      </p:sp>
    </p:spTree>
    <p:extLst>
      <p:ext uri="{BB962C8B-B14F-4D97-AF65-F5344CB8AC3E}">
        <p14:creationId xmlns:p14="http://schemas.microsoft.com/office/powerpoint/2010/main" val="182142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750"/>
                                        <p:tgtEl>
                                          <p:spTgt spid="8">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225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marL="1028700" indent="-1028700" algn="just">
              <a:buFont typeface="+mj-lt"/>
              <a:buAutoNum type="romanUcPeriod" startAt="4"/>
            </a:pPr>
            <a:r>
              <a:rPr lang="en-US" sz="4800" dirty="0" smtClean="0">
                <a:solidFill>
                  <a:schemeClr val="bg1"/>
                </a:solidFill>
              </a:rPr>
              <a:t>A Great Promise </a:t>
            </a:r>
            <a:r>
              <a:rPr lang="en-US" sz="4800" baseline="30000" dirty="0" smtClean="0">
                <a:solidFill>
                  <a:schemeClr val="bg1"/>
                </a:solidFill>
              </a:rPr>
              <a:t>(8-10)</a:t>
            </a:r>
          </a:p>
        </p:txBody>
      </p:sp>
      <p:sp>
        <p:nvSpPr>
          <p:cNvPr id="6" name="TextBox 5"/>
          <p:cNvSpPr txBox="1"/>
          <p:nvPr/>
        </p:nvSpPr>
        <p:spPr>
          <a:xfrm>
            <a:off x="304800" y="944940"/>
            <a:ext cx="8610600" cy="3046988"/>
          </a:xfrm>
          <a:prstGeom prst="rect">
            <a:avLst/>
          </a:prstGeom>
          <a:noFill/>
        </p:spPr>
        <p:txBody>
          <a:bodyPr wrap="square" rtlCol="0">
            <a:spAutoFit/>
          </a:bodyPr>
          <a:lstStyle/>
          <a:p>
            <a:pPr algn="just"/>
            <a:r>
              <a:rPr lang="en-US" sz="2400" i="1" dirty="0">
                <a:solidFill>
                  <a:schemeClr val="bg1"/>
                </a:solidFill>
              </a:rPr>
              <a:t>8 I will instruct you and teach you in the way which you should go; I will counsel you with My eye upon you. 9 Do not be as the horse or as the mule which have no understanding, Whose trappings include bit and bridle to hold them in check, Otherwise they will not come near to you. 10 Many are the sorrows of the wicked, But he who trusts in the Lord, lovingkindness shall surround him. 11 Be glad in the Lord and rejoice, you righteous ones; And shout for joy, all you who are upright in heart.</a:t>
            </a:r>
            <a:endParaRPr lang="en-US" sz="2400" dirty="0">
              <a:solidFill>
                <a:schemeClr val="bg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Tree>
    <p:extLst>
      <p:ext uri="{BB962C8B-B14F-4D97-AF65-F5344CB8AC3E}">
        <p14:creationId xmlns:p14="http://schemas.microsoft.com/office/powerpoint/2010/main" val="147950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algn="ctr"/>
            <a:r>
              <a:rPr lang="en-US" sz="4800" dirty="0" smtClean="0">
                <a:solidFill>
                  <a:schemeClr val="bg1"/>
                </a:solidFill>
              </a:rPr>
              <a:t>1 John 1:6-9</a:t>
            </a:r>
            <a:endParaRPr lang="en-US" sz="4800" dirty="0" smtClean="0">
              <a:solidFill>
                <a:schemeClr val="bg1"/>
              </a:solidFill>
            </a:endParaRPr>
          </a:p>
        </p:txBody>
      </p:sp>
      <p:sp>
        <p:nvSpPr>
          <p:cNvPr id="10" name="TextBox 9"/>
          <p:cNvSpPr txBox="1"/>
          <p:nvPr/>
        </p:nvSpPr>
        <p:spPr>
          <a:xfrm>
            <a:off x="304800" y="914400"/>
            <a:ext cx="8610600" cy="5016758"/>
          </a:xfrm>
          <a:prstGeom prst="rect">
            <a:avLst/>
          </a:prstGeom>
          <a:noFill/>
        </p:spPr>
        <p:txBody>
          <a:bodyPr wrap="square" rtlCol="0">
            <a:spAutoFit/>
          </a:bodyPr>
          <a:lstStyle/>
          <a:p>
            <a:pPr algn="just"/>
            <a:r>
              <a:rPr lang="en-US" sz="3200" i="1" dirty="0">
                <a:solidFill>
                  <a:schemeClr val="bg1"/>
                </a:solidFill>
              </a:rPr>
              <a:t>6 If we say that we have fellowship with Him and yet walk in the darkness, we lie and do not practice the truth; 7 but if we walk in the Light as He Himself is in the Light, we have fellowship with one another, and the blood of Jesus His Son cleanses us from all sin. 8 If we say that we have no sin, we are deceiving ourselves and the truth is not in us. 9 If we confess our sins, He is faithful and righteous to forgive us our sins and to cleanse us from all unrighteousness. </a:t>
            </a:r>
            <a:endParaRPr lang="en-US" sz="3200" dirty="0">
              <a:solidFill>
                <a:schemeClr val="bg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Tree>
    <p:extLst>
      <p:ext uri="{BB962C8B-B14F-4D97-AF65-F5344CB8AC3E}">
        <p14:creationId xmlns:p14="http://schemas.microsoft.com/office/powerpoint/2010/main" val="412057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325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6178" y="1066800"/>
            <a:ext cx="9144000" cy="1938992"/>
          </a:xfrm>
          <a:prstGeom prst="rect">
            <a:avLst/>
          </a:prstGeom>
          <a:noFill/>
        </p:spPr>
        <p:txBody>
          <a:bodyPr wrap="square" rtlCol="0">
            <a:spAutoFit/>
          </a:bodyPr>
          <a:lstStyle/>
          <a:p>
            <a:pPr algn="ctr"/>
            <a:r>
              <a:rPr lang="en-US" sz="4000" dirty="0" smtClean="0">
                <a:solidFill>
                  <a:schemeClr val="bg1"/>
                </a:solidFill>
                <a:latin typeface="+mj-lt"/>
              </a:rPr>
              <a:t>The Greatness of Sin </a:t>
            </a:r>
          </a:p>
          <a:p>
            <a:pPr algn="ctr"/>
            <a:r>
              <a:rPr lang="en-US" sz="4000" dirty="0" smtClean="0">
                <a:solidFill>
                  <a:schemeClr val="bg1"/>
                </a:solidFill>
                <a:latin typeface="+mj-lt"/>
              </a:rPr>
              <a:t>and the Greater Greatness </a:t>
            </a:r>
          </a:p>
          <a:p>
            <a:pPr algn="ctr"/>
            <a:r>
              <a:rPr lang="en-US" sz="4000" dirty="0" smtClean="0">
                <a:solidFill>
                  <a:schemeClr val="bg1"/>
                </a:solidFill>
                <a:latin typeface="+mj-lt"/>
              </a:rPr>
              <a:t>of the God Who Saves</a:t>
            </a:r>
            <a:endParaRPr lang="en-US" sz="4000" dirty="0" smtClean="0">
              <a:solidFill>
                <a:schemeClr val="bg1"/>
              </a:solidFill>
              <a:latin typeface="+mj-lt"/>
            </a:endParaRPr>
          </a:p>
        </p:txBody>
      </p:sp>
      <p:sp>
        <p:nvSpPr>
          <p:cNvPr id="6" name="TextBox 5"/>
          <p:cNvSpPr txBox="1"/>
          <p:nvPr/>
        </p:nvSpPr>
        <p:spPr>
          <a:xfrm>
            <a:off x="0" y="3102114"/>
            <a:ext cx="9144000" cy="707886"/>
          </a:xfrm>
          <a:prstGeom prst="rect">
            <a:avLst/>
          </a:prstGeom>
          <a:noFill/>
        </p:spPr>
        <p:txBody>
          <a:bodyPr wrap="square" rtlCol="0">
            <a:spAutoFit/>
          </a:bodyPr>
          <a:lstStyle/>
          <a:p>
            <a:pPr algn="ctr"/>
            <a:r>
              <a:rPr lang="en-US" sz="4000" dirty="0" smtClean="0">
                <a:solidFill>
                  <a:schemeClr val="bg1"/>
                </a:solidFill>
                <a:latin typeface="Bahnschrift" panose="020B0502040204020203" pitchFamily="34" charset="0"/>
              </a:rPr>
              <a:t>Psalm 32</a:t>
            </a:r>
            <a:endParaRPr lang="en-US" sz="4000" dirty="0" smtClean="0">
              <a:solidFill>
                <a:schemeClr val="bg1"/>
              </a:solidFill>
              <a:latin typeface="Bahnschrift" panose="020B0502040204020203"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Tree>
    <p:extLst>
      <p:ext uri="{BB962C8B-B14F-4D97-AF65-F5344CB8AC3E}">
        <p14:creationId xmlns:p14="http://schemas.microsoft.com/office/powerpoint/2010/main" val="361518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750"/>
                                        <p:tgtEl>
                                          <p:spTgt spid="7"/>
                                        </p:tgtEl>
                                      </p:cBhvr>
                                    </p:animEffect>
                                  </p:childTnLst>
                                </p:cTn>
                              </p:par>
                            </p:childTnLst>
                          </p:cTn>
                        </p:par>
                        <p:par>
                          <p:cTn id="8" fill="hold">
                            <p:stCondLst>
                              <p:cond delay="375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3750"/>
                                        <p:tgtEl>
                                          <p:spTgt spid="6"/>
                                        </p:tgtEl>
                                      </p:cBhvr>
                                    </p:animEffect>
                                  </p:childTnLst>
                                </p:cTn>
                              </p:par>
                            </p:childTnLst>
                          </p:cTn>
                        </p:par>
                        <p:par>
                          <p:cTn id="12" fill="hold">
                            <p:stCondLst>
                              <p:cond delay="7500"/>
                            </p:stCondLst>
                            <p:childTnLst>
                              <p:par>
                                <p:cTn id="13" presetID="10"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3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algn="ctr"/>
            <a:r>
              <a:rPr lang="en-US" sz="4800" dirty="0" smtClean="0">
                <a:solidFill>
                  <a:schemeClr val="bg1"/>
                </a:solidFill>
              </a:rPr>
              <a:t>John Newton</a:t>
            </a:r>
            <a:endParaRPr lang="en-US" sz="4800" dirty="0" smtClean="0">
              <a:solidFill>
                <a:schemeClr val="bg1"/>
              </a:solidFill>
            </a:endParaRPr>
          </a:p>
        </p:txBody>
      </p:sp>
      <p:sp>
        <p:nvSpPr>
          <p:cNvPr id="10" name="TextBox 9"/>
          <p:cNvSpPr txBox="1"/>
          <p:nvPr/>
        </p:nvSpPr>
        <p:spPr>
          <a:xfrm>
            <a:off x="304800" y="914400"/>
            <a:ext cx="8610600" cy="2800767"/>
          </a:xfrm>
          <a:prstGeom prst="rect">
            <a:avLst/>
          </a:prstGeom>
          <a:noFill/>
        </p:spPr>
        <p:txBody>
          <a:bodyPr wrap="square" rtlCol="0">
            <a:spAutoFit/>
          </a:bodyPr>
          <a:lstStyle/>
          <a:p>
            <a:pPr algn="ctr"/>
            <a:r>
              <a:rPr lang="en-US" sz="4400" i="1" dirty="0">
                <a:solidFill>
                  <a:schemeClr val="bg1"/>
                </a:solidFill>
              </a:rPr>
              <a:t>“Although my memory's fading, </a:t>
            </a:r>
            <a:endParaRPr lang="en-US" sz="4400" i="1" dirty="0" smtClean="0">
              <a:solidFill>
                <a:schemeClr val="bg1"/>
              </a:solidFill>
            </a:endParaRPr>
          </a:p>
          <a:p>
            <a:pPr algn="ctr"/>
            <a:r>
              <a:rPr lang="en-US" sz="4400" i="1" dirty="0" smtClean="0">
                <a:solidFill>
                  <a:schemeClr val="bg1"/>
                </a:solidFill>
              </a:rPr>
              <a:t>I </a:t>
            </a:r>
            <a:r>
              <a:rPr lang="en-US" sz="4400" i="1" dirty="0">
                <a:solidFill>
                  <a:schemeClr val="bg1"/>
                </a:solidFill>
              </a:rPr>
              <a:t>remember two things very clearly: </a:t>
            </a:r>
            <a:endParaRPr lang="en-US" sz="4400" i="1" dirty="0" smtClean="0">
              <a:solidFill>
                <a:schemeClr val="bg1"/>
              </a:solidFill>
            </a:endParaRPr>
          </a:p>
          <a:p>
            <a:pPr algn="ctr"/>
            <a:r>
              <a:rPr lang="en-US" sz="4400" i="1" dirty="0" smtClean="0">
                <a:solidFill>
                  <a:schemeClr val="bg1"/>
                </a:solidFill>
              </a:rPr>
              <a:t>I </a:t>
            </a:r>
            <a:r>
              <a:rPr lang="en-US" sz="4400" i="1" dirty="0">
                <a:solidFill>
                  <a:schemeClr val="bg1"/>
                </a:solidFill>
              </a:rPr>
              <a:t>am a great sinner </a:t>
            </a:r>
            <a:endParaRPr lang="en-US" sz="4400" i="1" dirty="0" smtClean="0">
              <a:solidFill>
                <a:schemeClr val="bg1"/>
              </a:solidFill>
            </a:endParaRPr>
          </a:p>
          <a:p>
            <a:pPr algn="ctr"/>
            <a:r>
              <a:rPr lang="en-US" sz="4400" i="1" dirty="0" smtClean="0">
                <a:solidFill>
                  <a:schemeClr val="bg1"/>
                </a:solidFill>
              </a:rPr>
              <a:t>and </a:t>
            </a:r>
            <a:r>
              <a:rPr lang="en-US" sz="4400" i="1" dirty="0">
                <a:solidFill>
                  <a:schemeClr val="bg1"/>
                </a:solidFill>
              </a:rPr>
              <a:t>Christ is a great Savior.” </a:t>
            </a:r>
            <a:endParaRPr lang="en-US" sz="4400" dirty="0">
              <a:solidFill>
                <a:schemeClr val="bg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Tree>
    <p:extLst>
      <p:ext uri="{BB962C8B-B14F-4D97-AF65-F5344CB8AC3E}">
        <p14:creationId xmlns:p14="http://schemas.microsoft.com/office/powerpoint/2010/main" val="242806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3250"/>
                                        <p:tgtEl>
                                          <p:spTgt spid="10">
                                            <p:txEl>
                                              <p:pRg st="0" end="0"/>
                                            </p:txEl>
                                          </p:spTgt>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3250"/>
                                        <p:tgtEl>
                                          <p:spTgt spid="10">
                                            <p:txEl>
                                              <p:pRg st="1" end="1"/>
                                            </p:txEl>
                                          </p:spTgt>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3250"/>
                                        <p:tgtEl>
                                          <p:spTgt spid="10">
                                            <p:txEl>
                                              <p:pRg st="2" end="2"/>
                                            </p:txEl>
                                          </p:spTgt>
                                        </p:tgtEl>
                                      </p:cBhvr>
                                    </p:animEffect>
                                  </p:childTnLst>
                                </p:cTn>
                              </p:par>
                              <p:par>
                                <p:cTn id="14" presetID="10" presetClass="entr" presetSubtype="0" fill="hold" grpId="0" nodeType="withEffect">
                                  <p:stCondLst>
                                    <p:cond delay="250"/>
                                  </p:stCondLst>
                                  <p:childTnLst>
                                    <p:set>
                                      <p:cBhvr>
                                        <p:cTn id="15" dur="1" fill="hold">
                                          <p:stCondLst>
                                            <p:cond delay="0"/>
                                          </p:stCondLst>
                                        </p:cTn>
                                        <p:tgtEl>
                                          <p:spTgt spid="10">
                                            <p:txEl>
                                              <p:pRg st="3" end="3"/>
                                            </p:txEl>
                                          </p:spTgt>
                                        </p:tgtEl>
                                        <p:attrNameLst>
                                          <p:attrName>style.visibility</p:attrName>
                                        </p:attrNameLst>
                                      </p:cBhvr>
                                      <p:to>
                                        <p:strVal val="visible"/>
                                      </p:to>
                                    </p:set>
                                    <p:animEffect transition="in" filter="fade">
                                      <p:cBhvr>
                                        <p:cTn id="16" dur="325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algn="ctr"/>
            <a:r>
              <a:rPr lang="en-US" sz="4800" dirty="0" smtClean="0">
                <a:solidFill>
                  <a:schemeClr val="bg1"/>
                </a:solidFill>
              </a:rPr>
              <a:t>Today’s Sermon Text</a:t>
            </a:r>
            <a:endParaRPr lang="en-US" sz="4800" dirty="0" smtClean="0">
              <a:solidFill>
                <a:schemeClr val="bg1"/>
              </a:solidFill>
            </a:endParaRPr>
          </a:p>
        </p:txBody>
      </p:sp>
      <p:sp>
        <p:nvSpPr>
          <p:cNvPr id="10" name="TextBox 9"/>
          <p:cNvSpPr txBox="1"/>
          <p:nvPr/>
        </p:nvSpPr>
        <p:spPr>
          <a:xfrm>
            <a:off x="304800" y="2124670"/>
            <a:ext cx="8610600" cy="923330"/>
          </a:xfrm>
          <a:prstGeom prst="rect">
            <a:avLst/>
          </a:prstGeom>
          <a:noFill/>
        </p:spPr>
        <p:txBody>
          <a:bodyPr wrap="square" rtlCol="0">
            <a:spAutoFit/>
          </a:bodyPr>
          <a:lstStyle/>
          <a:p>
            <a:pPr algn="ctr"/>
            <a:r>
              <a:rPr lang="en-US" sz="5400" i="1" dirty="0" smtClean="0">
                <a:solidFill>
                  <a:schemeClr val="bg1"/>
                </a:solidFill>
              </a:rPr>
              <a:t>Psalm 32</a:t>
            </a:r>
            <a:endParaRPr lang="en-US" sz="5400" dirty="0">
              <a:solidFill>
                <a:schemeClr val="bg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Tree>
    <p:extLst>
      <p:ext uri="{BB962C8B-B14F-4D97-AF65-F5344CB8AC3E}">
        <p14:creationId xmlns:p14="http://schemas.microsoft.com/office/powerpoint/2010/main" val="114357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75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algn="ctr"/>
            <a:r>
              <a:rPr lang="en-US" sz="4800" dirty="0" smtClean="0">
                <a:solidFill>
                  <a:schemeClr val="bg1"/>
                </a:solidFill>
              </a:rPr>
              <a:t>Penitential and </a:t>
            </a:r>
            <a:r>
              <a:rPr lang="en-US" sz="4800" dirty="0" err="1" smtClean="0">
                <a:solidFill>
                  <a:schemeClr val="bg1"/>
                </a:solidFill>
              </a:rPr>
              <a:t>Maskil</a:t>
            </a:r>
            <a:r>
              <a:rPr lang="en-US" sz="4800" dirty="0" smtClean="0">
                <a:solidFill>
                  <a:schemeClr val="bg1"/>
                </a:solidFill>
              </a:rPr>
              <a:t> Psalms</a:t>
            </a:r>
            <a:endParaRPr lang="en-US" sz="4800" dirty="0" smtClean="0">
              <a:solidFill>
                <a:schemeClr val="bg1"/>
              </a:solidFill>
            </a:endParaRPr>
          </a:p>
        </p:txBody>
      </p:sp>
      <p:sp>
        <p:nvSpPr>
          <p:cNvPr id="10" name="TextBox 9"/>
          <p:cNvSpPr txBox="1"/>
          <p:nvPr/>
        </p:nvSpPr>
        <p:spPr>
          <a:xfrm>
            <a:off x="304800" y="953869"/>
            <a:ext cx="8610600" cy="2062103"/>
          </a:xfrm>
          <a:prstGeom prst="rect">
            <a:avLst/>
          </a:prstGeom>
          <a:noFill/>
        </p:spPr>
        <p:txBody>
          <a:bodyPr wrap="square" rtlCol="0">
            <a:spAutoFit/>
          </a:bodyPr>
          <a:lstStyle/>
          <a:p>
            <a:pPr marL="571500" indent="-571500" algn="just">
              <a:buFont typeface="Wingdings" panose="05000000000000000000" pitchFamily="2" charset="2"/>
              <a:buChar char="§"/>
            </a:pPr>
            <a:r>
              <a:rPr lang="en-US" sz="3200" dirty="0" smtClean="0">
                <a:solidFill>
                  <a:schemeClr val="bg1"/>
                </a:solidFill>
              </a:rPr>
              <a:t>The Penitential Psalms: Psalms </a:t>
            </a:r>
            <a:r>
              <a:rPr lang="en-US" sz="3200" dirty="0">
                <a:solidFill>
                  <a:schemeClr val="bg1"/>
                </a:solidFill>
              </a:rPr>
              <a:t>6, </a:t>
            </a:r>
            <a:r>
              <a:rPr lang="en-US" sz="3200" dirty="0" smtClean="0">
                <a:solidFill>
                  <a:schemeClr val="bg1"/>
                </a:solidFill>
              </a:rPr>
              <a:t>32, 38</a:t>
            </a:r>
            <a:r>
              <a:rPr lang="en-US" sz="3200" dirty="0">
                <a:solidFill>
                  <a:schemeClr val="bg1"/>
                </a:solidFill>
              </a:rPr>
              <a:t>, 51, 102, 130, and </a:t>
            </a:r>
            <a:r>
              <a:rPr lang="en-US" sz="3200" dirty="0" smtClean="0">
                <a:solidFill>
                  <a:schemeClr val="bg1"/>
                </a:solidFill>
              </a:rPr>
              <a:t>143</a:t>
            </a:r>
          </a:p>
          <a:p>
            <a:pPr marL="1028700" lvl="1" indent="-571500" algn="just">
              <a:buFont typeface="Wingdings" panose="05000000000000000000" pitchFamily="2" charset="2"/>
              <a:buChar char="§"/>
            </a:pPr>
            <a:r>
              <a:rPr lang="en-US" sz="3200" i="1" dirty="0" smtClean="0">
                <a:solidFill>
                  <a:schemeClr val="bg1"/>
                </a:solidFill>
              </a:rPr>
              <a:t>Psalms that recognize the corruption and trouble that sin brings into a life</a:t>
            </a:r>
            <a:endParaRPr lang="en-US" sz="3200" i="1" dirty="0">
              <a:solidFill>
                <a:schemeClr val="bg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
        <p:nvSpPr>
          <p:cNvPr id="7" name="TextBox 6"/>
          <p:cNvSpPr txBox="1"/>
          <p:nvPr/>
        </p:nvSpPr>
        <p:spPr>
          <a:xfrm>
            <a:off x="304800" y="3008055"/>
            <a:ext cx="8610600" cy="2554545"/>
          </a:xfrm>
          <a:prstGeom prst="rect">
            <a:avLst/>
          </a:prstGeom>
          <a:noFill/>
        </p:spPr>
        <p:txBody>
          <a:bodyPr wrap="square" rtlCol="0">
            <a:spAutoFit/>
          </a:bodyPr>
          <a:lstStyle/>
          <a:p>
            <a:pPr marL="571500" indent="-571500" algn="just">
              <a:buFont typeface="Wingdings" panose="05000000000000000000" pitchFamily="2" charset="2"/>
              <a:buChar char="§"/>
            </a:pPr>
            <a:r>
              <a:rPr lang="en-US" sz="3200" dirty="0" smtClean="0">
                <a:solidFill>
                  <a:schemeClr val="bg1"/>
                </a:solidFill>
              </a:rPr>
              <a:t>A </a:t>
            </a:r>
            <a:r>
              <a:rPr lang="en-US" sz="3200" i="1" dirty="0" err="1" smtClean="0">
                <a:solidFill>
                  <a:schemeClr val="bg1"/>
                </a:solidFill>
              </a:rPr>
              <a:t>maskil</a:t>
            </a:r>
            <a:r>
              <a:rPr lang="en-US" sz="3200" i="1" dirty="0" smtClean="0">
                <a:solidFill>
                  <a:schemeClr val="bg1"/>
                </a:solidFill>
              </a:rPr>
              <a:t> – </a:t>
            </a:r>
            <a:r>
              <a:rPr lang="en-US" sz="3200" dirty="0" smtClean="0">
                <a:solidFill>
                  <a:schemeClr val="bg1"/>
                </a:solidFill>
              </a:rPr>
              <a:t>“a teaching or instruction”</a:t>
            </a:r>
          </a:p>
          <a:p>
            <a:pPr marL="1028700" lvl="1" indent="-571500" algn="just">
              <a:buFont typeface="Wingdings" panose="05000000000000000000" pitchFamily="2" charset="2"/>
              <a:buChar char="§"/>
            </a:pPr>
            <a:r>
              <a:rPr lang="en-US" sz="3200" i="1" dirty="0" smtClean="0">
                <a:solidFill>
                  <a:schemeClr val="bg1"/>
                </a:solidFill>
              </a:rPr>
              <a:t>An intentionally crafted and composed work for the purpose of instructing others</a:t>
            </a:r>
          </a:p>
          <a:p>
            <a:pPr marL="1028700" lvl="1" indent="-571500" algn="just">
              <a:buFont typeface="Wingdings" panose="05000000000000000000" pitchFamily="2" charset="2"/>
              <a:buChar char="§"/>
            </a:pPr>
            <a:r>
              <a:rPr lang="en-US" sz="3200" dirty="0" smtClean="0">
                <a:solidFill>
                  <a:schemeClr val="bg1"/>
                </a:solidFill>
              </a:rPr>
              <a:t>The </a:t>
            </a:r>
            <a:r>
              <a:rPr lang="en-US" sz="3200" i="1" dirty="0" err="1" smtClean="0">
                <a:solidFill>
                  <a:schemeClr val="bg1"/>
                </a:solidFill>
              </a:rPr>
              <a:t>maskil</a:t>
            </a:r>
            <a:r>
              <a:rPr lang="en-US" sz="3200" dirty="0" smtClean="0">
                <a:solidFill>
                  <a:schemeClr val="bg1"/>
                </a:solidFill>
              </a:rPr>
              <a:t> Psalms: Psalms 32, 44- 45, 52-55, 74, 78, 88-89, 142 </a:t>
            </a:r>
            <a:endParaRPr lang="en-US" sz="3200" dirty="0">
              <a:solidFill>
                <a:schemeClr val="bg1"/>
              </a:solidFill>
            </a:endParaRPr>
          </a:p>
        </p:txBody>
      </p:sp>
    </p:spTree>
    <p:extLst>
      <p:ext uri="{BB962C8B-B14F-4D97-AF65-F5344CB8AC3E}">
        <p14:creationId xmlns:p14="http://schemas.microsoft.com/office/powerpoint/2010/main" val="114357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750"/>
                                        <p:tgtEl>
                                          <p:spTgt spid="10">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75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fade">
                                      <p:cBhvr>
                                        <p:cTn id="11" dur="3250"/>
                                        <p:tgtEl>
                                          <p:spTgt spid="10">
                                            <p:txEl>
                                              <p:pRg st="1" end="1"/>
                                            </p:txEl>
                                          </p:spTgt>
                                        </p:tgtEl>
                                      </p:cBhvr>
                                    </p:animEffect>
                                  </p:childTnLst>
                                </p:cTn>
                              </p:par>
                            </p:childTnLst>
                          </p:cTn>
                        </p:par>
                        <p:par>
                          <p:cTn id="12" fill="hold">
                            <p:stCondLst>
                              <p:cond delay="8000"/>
                            </p:stCondLst>
                            <p:childTnLst>
                              <p:par>
                                <p:cTn id="13" presetID="10" presetClass="entr" presetSubtype="0" fill="hold" grpId="0" nodeType="afterEffect">
                                  <p:stCondLst>
                                    <p:cond delay="175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3250"/>
                                        <p:tgtEl>
                                          <p:spTgt spid="7">
                                            <p:txEl>
                                              <p:pRg st="0" end="0"/>
                                            </p:txEl>
                                          </p:spTgt>
                                        </p:tgtEl>
                                      </p:cBhvr>
                                    </p:animEffect>
                                  </p:childTnLst>
                                </p:cTn>
                              </p:par>
                            </p:childTnLst>
                          </p:cTn>
                        </p:par>
                        <p:par>
                          <p:cTn id="16" fill="hold">
                            <p:stCondLst>
                              <p:cond delay="13000"/>
                            </p:stCondLst>
                            <p:childTnLst>
                              <p:par>
                                <p:cTn id="17" presetID="10" presetClass="entr" presetSubtype="0" fill="hold" grpId="0" nodeType="afterEffect">
                                  <p:stCondLst>
                                    <p:cond delay="125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3250"/>
                                        <p:tgtEl>
                                          <p:spTgt spid="7">
                                            <p:txEl>
                                              <p:pRg st="1" end="1"/>
                                            </p:txEl>
                                          </p:spTgt>
                                        </p:tgtEl>
                                      </p:cBhvr>
                                    </p:animEffect>
                                  </p:childTnLst>
                                </p:cTn>
                              </p:par>
                            </p:childTnLst>
                          </p:cTn>
                        </p:par>
                        <p:par>
                          <p:cTn id="20" fill="hold">
                            <p:stCondLst>
                              <p:cond delay="17500"/>
                            </p:stCondLst>
                            <p:childTnLst>
                              <p:par>
                                <p:cTn id="21" presetID="10" presetClass="entr" presetSubtype="0" fill="hold" grpId="0" nodeType="afterEffect">
                                  <p:stCondLst>
                                    <p:cond delay="125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32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algn="ctr"/>
            <a:r>
              <a:rPr lang="en-US" sz="4800" dirty="0" smtClean="0">
                <a:solidFill>
                  <a:schemeClr val="bg1"/>
                </a:solidFill>
              </a:rPr>
              <a:t>Psalm 51:13</a:t>
            </a:r>
            <a:endParaRPr lang="en-US" sz="4800" dirty="0" smtClean="0">
              <a:solidFill>
                <a:schemeClr val="bg1"/>
              </a:solidFill>
            </a:endParaRPr>
          </a:p>
        </p:txBody>
      </p:sp>
      <p:sp>
        <p:nvSpPr>
          <p:cNvPr id="10" name="TextBox 9"/>
          <p:cNvSpPr txBox="1"/>
          <p:nvPr/>
        </p:nvSpPr>
        <p:spPr>
          <a:xfrm>
            <a:off x="304800" y="914400"/>
            <a:ext cx="8610600" cy="2123658"/>
          </a:xfrm>
          <a:prstGeom prst="rect">
            <a:avLst/>
          </a:prstGeom>
          <a:noFill/>
        </p:spPr>
        <p:txBody>
          <a:bodyPr wrap="square" rtlCol="0">
            <a:spAutoFit/>
          </a:bodyPr>
          <a:lstStyle/>
          <a:p>
            <a:pPr algn="just"/>
            <a:r>
              <a:rPr lang="en-US" sz="4400" i="1" dirty="0">
                <a:solidFill>
                  <a:schemeClr val="bg1"/>
                </a:solidFill>
              </a:rPr>
              <a:t>“Then I will teach transgressors Your ways, And sinners will be converted to You.”</a:t>
            </a:r>
            <a:endParaRPr lang="en-US" sz="4400" dirty="0">
              <a:solidFill>
                <a:schemeClr val="bg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Tree>
    <p:extLst>
      <p:ext uri="{BB962C8B-B14F-4D97-AF65-F5344CB8AC3E}">
        <p14:creationId xmlns:p14="http://schemas.microsoft.com/office/powerpoint/2010/main" val="15257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325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algn="ctr"/>
            <a:r>
              <a:rPr lang="en-US" sz="4800" dirty="0" smtClean="0">
                <a:solidFill>
                  <a:schemeClr val="bg1"/>
                </a:solidFill>
              </a:rPr>
              <a:t>Saint Augustine </a:t>
            </a:r>
            <a:endParaRPr lang="en-US" sz="4800" dirty="0" smtClean="0">
              <a:solidFill>
                <a:schemeClr val="bg1"/>
              </a:solidFill>
            </a:endParaRPr>
          </a:p>
        </p:txBody>
      </p:sp>
      <p:sp>
        <p:nvSpPr>
          <p:cNvPr id="10" name="TextBox 9"/>
          <p:cNvSpPr txBox="1"/>
          <p:nvPr/>
        </p:nvSpPr>
        <p:spPr>
          <a:xfrm>
            <a:off x="304800" y="914400"/>
            <a:ext cx="8610600" cy="1446550"/>
          </a:xfrm>
          <a:prstGeom prst="rect">
            <a:avLst/>
          </a:prstGeom>
          <a:noFill/>
        </p:spPr>
        <p:txBody>
          <a:bodyPr wrap="square" rtlCol="0">
            <a:spAutoFit/>
          </a:bodyPr>
          <a:lstStyle/>
          <a:p>
            <a:pPr algn="ctr"/>
            <a:r>
              <a:rPr lang="en-US" sz="4400" i="1" dirty="0">
                <a:solidFill>
                  <a:schemeClr val="bg1"/>
                </a:solidFill>
              </a:rPr>
              <a:t>“</a:t>
            </a:r>
            <a:r>
              <a:rPr lang="en-US" sz="4400" i="1" dirty="0" err="1">
                <a:solidFill>
                  <a:schemeClr val="bg1"/>
                </a:solidFill>
              </a:rPr>
              <a:t>intelligentia</a:t>
            </a:r>
            <a:r>
              <a:rPr lang="en-US" sz="4400" i="1" dirty="0">
                <a:solidFill>
                  <a:schemeClr val="bg1"/>
                </a:solidFill>
              </a:rPr>
              <a:t> prima </a:t>
            </a:r>
            <a:r>
              <a:rPr lang="en-US" sz="4400" i="1" dirty="0" err="1">
                <a:solidFill>
                  <a:schemeClr val="bg1"/>
                </a:solidFill>
              </a:rPr>
              <a:t>est</a:t>
            </a:r>
            <a:r>
              <a:rPr lang="en-US" sz="4400" i="1" dirty="0">
                <a:solidFill>
                  <a:schemeClr val="bg1"/>
                </a:solidFill>
              </a:rPr>
              <a:t> </a:t>
            </a:r>
            <a:r>
              <a:rPr lang="en-US" sz="4400" i="1" dirty="0" err="1">
                <a:solidFill>
                  <a:schemeClr val="bg1"/>
                </a:solidFill>
              </a:rPr>
              <a:t>ut</a:t>
            </a:r>
            <a:r>
              <a:rPr lang="en-US" sz="4400" i="1" dirty="0">
                <a:solidFill>
                  <a:schemeClr val="bg1"/>
                </a:solidFill>
              </a:rPr>
              <a:t> </a:t>
            </a:r>
            <a:r>
              <a:rPr lang="en-US" sz="4400" i="1" dirty="0" err="1">
                <a:solidFill>
                  <a:schemeClr val="bg1"/>
                </a:solidFill>
              </a:rPr>
              <a:t>te</a:t>
            </a:r>
            <a:r>
              <a:rPr lang="en-US" sz="4400" i="1" dirty="0">
                <a:solidFill>
                  <a:schemeClr val="bg1"/>
                </a:solidFill>
              </a:rPr>
              <a:t> </a:t>
            </a:r>
            <a:r>
              <a:rPr lang="en-US" sz="4400" i="1" dirty="0" err="1">
                <a:solidFill>
                  <a:schemeClr val="bg1"/>
                </a:solidFill>
              </a:rPr>
              <a:t>noris</a:t>
            </a:r>
            <a:r>
              <a:rPr lang="en-US" sz="4400" i="1" dirty="0">
                <a:solidFill>
                  <a:schemeClr val="bg1"/>
                </a:solidFill>
              </a:rPr>
              <a:t> </a:t>
            </a:r>
            <a:r>
              <a:rPr lang="en-US" sz="4400" i="1" dirty="0" err="1">
                <a:solidFill>
                  <a:schemeClr val="bg1"/>
                </a:solidFill>
              </a:rPr>
              <a:t>peccatorem</a:t>
            </a:r>
            <a:r>
              <a:rPr lang="en-US" sz="4400" i="1" dirty="0">
                <a:solidFill>
                  <a:schemeClr val="bg1"/>
                </a:solidFill>
              </a:rPr>
              <a:t>”</a:t>
            </a:r>
            <a:endParaRPr lang="en-US" sz="4400" dirty="0">
              <a:solidFill>
                <a:schemeClr val="bg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
        <p:nvSpPr>
          <p:cNvPr id="6" name="TextBox 5"/>
          <p:cNvSpPr txBox="1"/>
          <p:nvPr/>
        </p:nvSpPr>
        <p:spPr>
          <a:xfrm>
            <a:off x="304800" y="2592050"/>
            <a:ext cx="8610600" cy="1446550"/>
          </a:xfrm>
          <a:prstGeom prst="rect">
            <a:avLst/>
          </a:prstGeom>
          <a:noFill/>
        </p:spPr>
        <p:txBody>
          <a:bodyPr wrap="square" rtlCol="0">
            <a:spAutoFit/>
          </a:bodyPr>
          <a:lstStyle/>
          <a:p>
            <a:pPr algn="ctr"/>
            <a:r>
              <a:rPr lang="en-US" sz="4400" i="1" dirty="0">
                <a:solidFill>
                  <a:schemeClr val="bg1"/>
                </a:solidFill>
              </a:rPr>
              <a:t>t</a:t>
            </a:r>
            <a:r>
              <a:rPr lang="en-US" sz="4400" i="1" dirty="0" smtClean="0">
                <a:solidFill>
                  <a:schemeClr val="bg1"/>
                </a:solidFill>
              </a:rPr>
              <a:t>he beginning of knowledge is to know oneself to be a sinner</a:t>
            </a:r>
            <a:endParaRPr lang="en-US" sz="4400" dirty="0">
              <a:solidFill>
                <a:schemeClr val="bg1"/>
              </a:solidFill>
            </a:endParaRPr>
          </a:p>
        </p:txBody>
      </p:sp>
    </p:spTree>
    <p:extLst>
      <p:ext uri="{BB962C8B-B14F-4D97-AF65-F5344CB8AC3E}">
        <p14:creationId xmlns:p14="http://schemas.microsoft.com/office/powerpoint/2010/main" val="235461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3250"/>
                                        <p:tgtEl>
                                          <p:spTgt spid="10">
                                            <p:txEl>
                                              <p:pRg st="0" end="0"/>
                                            </p:txEl>
                                          </p:spTgt>
                                        </p:tgtEl>
                                      </p:cBhvr>
                                    </p:animEffect>
                                  </p:childTnLst>
                                </p:cTn>
                              </p:par>
                            </p:childTnLst>
                          </p:cTn>
                        </p:par>
                        <p:par>
                          <p:cTn id="8" fill="hold">
                            <p:stCondLst>
                              <p:cond delay="3500"/>
                            </p:stCondLst>
                            <p:childTnLst>
                              <p:par>
                                <p:cTn id="9" presetID="10" presetClass="entr" presetSubtype="0" fill="hold" grpId="0" nodeType="afterEffect">
                                  <p:stCondLst>
                                    <p:cond delay="475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2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marL="1028700" indent="-1028700" algn="just">
              <a:buAutoNum type="romanUcPeriod"/>
            </a:pPr>
            <a:r>
              <a:rPr lang="en-US" sz="4800" dirty="0" smtClean="0">
                <a:solidFill>
                  <a:schemeClr val="bg1"/>
                </a:solidFill>
              </a:rPr>
              <a:t>A Great Pleasure </a:t>
            </a:r>
            <a:r>
              <a:rPr lang="en-US" sz="4800" baseline="30000" dirty="0" smtClean="0">
                <a:solidFill>
                  <a:schemeClr val="bg1"/>
                </a:solidFill>
              </a:rPr>
              <a:t>(1-2)</a:t>
            </a:r>
          </a:p>
        </p:txBody>
      </p:sp>
      <p:sp>
        <p:nvSpPr>
          <p:cNvPr id="10" name="TextBox 9"/>
          <p:cNvSpPr txBox="1"/>
          <p:nvPr/>
        </p:nvSpPr>
        <p:spPr>
          <a:xfrm>
            <a:off x="304800" y="914400"/>
            <a:ext cx="8610600" cy="1815882"/>
          </a:xfrm>
          <a:prstGeom prst="rect">
            <a:avLst/>
          </a:prstGeom>
          <a:noFill/>
        </p:spPr>
        <p:txBody>
          <a:bodyPr wrap="square" rtlCol="0">
            <a:spAutoFit/>
          </a:bodyPr>
          <a:lstStyle/>
          <a:p>
            <a:pPr algn="just"/>
            <a:r>
              <a:rPr lang="en-US" sz="2800" i="1" dirty="0">
                <a:solidFill>
                  <a:schemeClr val="bg1"/>
                </a:solidFill>
              </a:rPr>
              <a:t>1 How blessed is he whose transgression is forgiven, Whose sin is covered! 2 How blessed is the man to whom the Lord does not impute iniquity, And in whose spirit there is no deceit!</a:t>
            </a:r>
            <a:endParaRPr lang="en-US" sz="2800" dirty="0">
              <a:solidFill>
                <a:schemeClr val="bg1"/>
              </a:solidFill>
            </a:endParaRPr>
          </a:p>
        </p:txBody>
      </p:sp>
      <p:sp>
        <p:nvSpPr>
          <p:cNvPr id="5" name="TextBox 4"/>
          <p:cNvSpPr txBox="1"/>
          <p:nvPr/>
        </p:nvSpPr>
        <p:spPr>
          <a:xfrm>
            <a:off x="304800" y="2743200"/>
            <a:ext cx="8610600" cy="584775"/>
          </a:xfrm>
          <a:prstGeom prst="rect">
            <a:avLst/>
          </a:prstGeom>
          <a:noFill/>
        </p:spPr>
        <p:txBody>
          <a:bodyPr wrap="square" rtlCol="0">
            <a:spAutoFit/>
          </a:bodyPr>
          <a:lstStyle/>
          <a:p>
            <a:pPr marL="514350" indent="-514350" algn="just">
              <a:buAutoNum type="alphaUcPeriod"/>
            </a:pPr>
            <a:r>
              <a:rPr lang="en-US" sz="3200" dirty="0" smtClean="0">
                <a:solidFill>
                  <a:schemeClr val="bg1"/>
                </a:solidFill>
              </a:rPr>
              <a:t>Three words for “sin”</a:t>
            </a:r>
          </a:p>
        </p:txBody>
      </p:sp>
      <p:sp>
        <p:nvSpPr>
          <p:cNvPr id="6" name="TextBox 5"/>
          <p:cNvSpPr txBox="1"/>
          <p:nvPr/>
        </p:nvSpPr>
        <p:spPr>
          <a:xfrm>
            <a:off x="304800" y="3352800"/>
            <a:ext cx="8610600" cy="1077218"/>
          </a:xfrm>
          <a:prstGeom prst="rect">
            <a:avLst/>
          </a:prstGeom>
          <a:noFill/>
        </p:spPr>
        <p:txBody>
          <a:bodyPr wrap="square" rtlCol="0">
            <a:spAutoFit/>
          </a:bodyPr>
          <a:lstStyle/>
          <a:p>
            <a:pPr marL="514350" indent="-514350" algn="just">
              <a:buAutoNum type="arabicPeriod"/>
            </a:pPr>
            <a:r>
              <a:rPr lang="en-US" sz="3200" dirty="0" smtClean="0">
                <a:solidFill>
                  <a:schemeClr val="bg1"/>
                </a:solidFill>
              </a:rPr>
              <a:t>“transgression” – a going away; a departure; a rebellion</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Tree>
    <p:extLst>
      <p:ext uri="{BB962C8B-B14F-4D97-AF65-F5344CB8AC3E}">
        <p14:creationId xmlns:p14="http://schemas.microsoft.com/office/powerpoint/2010/main" val="114357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75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75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7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algn="ctr"/>
            <a:r>
              <a:rPr lang="en-US" sz="4800" dirty="0" smtClean="0">
                <a:solidFill>
                  <a:schemeClr val="bg1"/>
                </a:solidFill>
              </a:rPr>
              <a:t>Alexander Maclaren</a:t>
            </a:r>
            <a:endParaRPr lang="en-US" sz="4800" dirty="0" smtClean="0">
              <a:solidFill>
                <a:schemeClr val="bg1"/>
              </a:solidFill>
            </a:endParaRPr>
          </a:p>
        </p:txBody>
      </p:sp>
      <p:sp>
        <p:nvSpPr>
          <p:cNvPr id="10" name="TextBox 9"/>
          <p:cNvSpPr txBox="1"/>
          <p:nvPr/>
        </p:nvSpPr>
        <p:spPr>
          <a:xfrm>
            <a:off x="304800" y="914400"/>
            <a:ext cx="8610600" cy="5078313"/>
          </a:xfrm>
          <a:prstGeom prst="rect">
            <a:avLst/>
          </a:prstGeom>
          <a:noFill/>
        </p:spPr>
        <p:txBody>
          <a:bodyPr wrap="square" rtlCol="0">
            <a:spAutoFit/>
          </a:bodyPr>
          <a:lstStyle/>
          <a:p>
            <a:pPr algn="just"/>
            <a:r>
              <a:rPr lang="en-US" sz="3600" i="1" dirty="0">
                <a:solidFill>
                  <a:schemeClr val="bg1"/>
                </a:solidFill>
              </a:rPr>
              <a:t>“You do not understand the gravity of the most trivial wrong act when you think of it as a sin against the order of Nature, or against the law written on your heart; or as the breach of the constitution of your own nature, or as a crime against your fellows. You have not got to the bottom of the blackness until you see that it is a flat rebellion against God Himself.”</a:t>
            </a:r>
            <a:r>
              <a:rPr lang="en-US" sz="3600" dirty="0">
                <a:solidFill>
                  <a:schemeClr val="bg1"/>
                </a:solidFill>
              </a:rPr>
              <a:t> </a:t>
            </a:r>
            <a:endParaRPr lang="en-US" sz="3600" dirty="0">
              <a:solidFill>
                <a:schemeClr val="bg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Tree>
    <p:extLst>
      <p:ext uri="{BB962C8B-B14F-4D97-AF65-F5344CB8AC3E}">
        <p14:creationId xmlns:p14="http://schemas.microsoft.com/office/powerpoint/2010/main" val="289561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325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accent3">
              <a:lumMod val="40000"/>
              <a:lumOff val="60000"/>
              <a:alpha val="30000"/>
            </a:schemeClr>
          </a:solidFill>
          <a:ln>
            <a:solidFill>
              <a:schemeClr val="accent3">
                <a:lumMod val="75000"/>
              </a:schemeClr>
            </a:solidFill>
          </a:ln>
        </p:spPr>
        <p:txBody>
          <a:bodyPr wrap="square" rtlCol="0">
            <a:spAutoFit/>
          </a:bodyPr>
          <a:lstStyle/>
          <a:p>
            <a:pPr marL="1028700" indent="-1028700" algn="just">
              <a:buAutoNum type="romanUcPeriod"/>
            </a:pPr>
            <a:r>
              <a:rPr lang="en-US" sz="4800" dirty="0" smtClean="0">
                <a:solidFill>
                  <a:schemeClr val="bg1"/>
                </a:solidFill>
              </a:rPr>
              <a:t>A Great Pleasure </a:t>
            </a:r>
            <a:r>
              <a:rPr lang="en-US" sz="4800" baseline="30000" dirty="0" smtClean="0">
                <a:solidFill>
                  <a:schemeClr val="bg1"/>
                </a:solidFill>
              </a:rPr>
              <a:t>(1-2)</a:t>
            </a:r>
          </a:p>
        </p:txBody>
      </p:sp>
      <p:sp>
        <p:nvSpPr>
          <p:cNvPr id="10" name="TextBox 9"/>
          <p:cNvSpPr txBox="1"/>
          <p:nvPr/>
        </p:nvSpPr>
        <p:spPr>
          <a:xfrm>
            <a:off x="304800" y="914400"/>
            <a:ext cx="8610600" cy="1815882"/>
          </a:xfrm>
          <a:prstGeom prst="rect">
            <a:avLst/>
          </a:prstGeom>
          <a:noFill/>
        </p:spPr>
        <p:txBody>
          <a:bodyPr wrap="square" rtlCol="0">
            <a:spAutoFit/>
          </a:bodyPr>
          <a:lstStyle/>
          <a:p>
            <a:pPr algn="just"/>
            <a:r>
              <a:rPr lang="en-US" sz="2800" i="1" dirty="0">
                <a:solidFill>
                  <a:schemeClr val="bg1"/>
                </a:solidFill>
              </a:rPr>
              <a:t>1 How blessed is he whose transgression is forgiven, Whose sin is covered! 2 How blessed is the man to whom the Lord does not impute iniquity, And in whose spirit there is no deceit!</a:t>
            </a:r>
            <a:endParaRPr lang="en-US" sz="2800" dirty="0">
              <a:solidFill>
                <a:schemeClr val="bg1"/>
              </a:solidFill>
            </a:endParaRPr>
          </a:p>
        </p:txBody>
      </p:sp>
      <p:sp>
        <p:nvSpPr>
          <p:cNvPr id="5" name="TextBox 4"/>
          <p:cNvSpPr txBox="1"/>
          <p:nvPr/>
        </p:nvSpPr>
        <p:spPr>
          <a:xfrm>
            <a:off x="304800" y="2743200"/>
            <a:ext cx="8610600" cy="584775"/>
          </a:xfrm>
          <a:prstGeom prst="rect">
            <a:avLst/>
          </a:prstGeom>
          <a:noFill/>
        </p:spPr>
        <p:txBody>
          <a:bodyPr wrap="square" rtlCol="0">
            <a:spAutoFit/>
          </a:bodyPr>
          <a:lstStyle/>
          <a:p>
            <a:pPr marL="514350" indent="-514350" algn="just">
              <a:buAutoNum type="alphaUcPeriod"/>
            </a:pPr>
            <a:r>
              <a:rPr lang="en-US" sz="3200" dirty="0" smtClean="0">
                <a:solidFill>
                  <a:schemeClr val="bg1"/>
                </a:solidFill>
              </a:rPr>
              <a:t>Three words for “sin”</a:t>
            </a:r>
          </a:p>
        </p:txBody>
      </p:sp>
      <p:sp>
        <p:nvSpPr>
          <p:cNvPr id="6" name="TextBox 5"/>
          <p:cNvSpPr txBox="1"/>
          <p:nvPr/>
        </p:nvSpPr>
        <p:spPr>
          <a:xfrm>
            <a:off x="304800" y="3352800"/>
            <a:ext cx="8610600" cy="2062103"/>
          </a:xfrm>
          <a:prstGeom prst="rect">
            <a:avLst/>
          </a:prstGeom>
          <a:noFill/>
        </p:spPr>
        <p:txBody>
          <a:bodyPr wrap="square" rtlCol="0">
            <a:spAutoFit/>
          </a:bodyPr>
          <a:lstStyle/>
          <a:p>
            <a:pPr marL="514350" indent="-514350" algn="just">
              <a:buAutoNum type="arabicPeriod"/>
            </a:pPr>
            <a:r>
              <a:rPr lang="en-US" sz="3200" dirty="0" smtClean="0">
                <a:solidFill>
                  <a:schemeClr val="bg1"/>
                </a:solidFill>
              </a:rPr>
              <a:t>“transgression” – a going away; a departure; a rebellion</a:t>
            </a:r>
          </a:p>
          <a:p>
            <a:pPr marL="514350" indent="-514350" algn="just">
              <a:buAutoNum type="arabicPeriod"/>
            </a:pPr>
            <a:r>
              <a:rPr lang="en-US" sz="3200" dirty="0" smtClean="0">
                <a:solidFill>
                  <a:schemeClr val="bg1"/>
                </a:solidFill>
              </a:rPr>
              <a:t>“sin” – missing the mark (see Romans 3:23)</a:t>
            </a:r>
          </a:p>
          <a:p>
            <a:pPr marL="514350" indent="-514350" algn="just">
              <a:buAutoNum type="arabicPeriod"/>
            </a:pPr>
            <a:r>
              <a:rPr lang="en-US" sz="3200" dirty="0" smtClean="0">
                <a:solidFill>
                  <a:schemeClr val="bg1"/>
                </a:solidFill>
              </a:rPr>
              <a:t>“iniquity” – crooked; twisted; perverse</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1431510" cy="914400"/>
          </a:xfrm>
          <a:prstGeom prst="rect">
            <a:avLst/>
          </a:prstGeom>
          <a:solidFill>
            <a:schemeClr val="bg1">
              <a:alpha val="90000"/>
            </a:schemeClr>
          </a:solidFill>
        </p:spPr>
      </p:pic>
    </p:spTree>
    <p:extLst>
      <p:ext uri="{BB962C8B-B14F-4D97-AF65-F5344CB8AC3E}">
        <p14:creationId xmlns:p14="http://schemas.microsoft.com/office/powerpoint/2010/main" val="337568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175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175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40140</TotalTime>
  <Words>1259</Words>
  <Application>Microsoft Office PowerPoint</Application>
  <PresentationFormat>On-screen Show (4:3)</PresentationFormat>
  <Paragraphs>67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c:creator>
  <cp:lastModifiedBy>Ed Godfrey</cp:lastModifiedBy>
  <cp:revision>915</cp:revision>
  <dcterms:created xsi:type="dcterms:W3CDTF">2013-08-08T16:28:40Z</dcterms:created>
  <dcterms:modified xsi:type="dcterms:W3CDTF">2018-06-30T22:28:14Z</dcterms:modified>
</cp:coreProperties>
</file>