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455" r:id="rId2"/>
    <p:sldId id="2076" r:id="rId3"/>
    <p:sldId id="2098" r:id="rId4"/>
    <p:sldId id="2090" r:id="rId5"/>
    <p:sldId id="2099" r:id="rId6"/>
    <p:sldId id="2100" r:id="rId7"/>
    <p:sldId id="2101" r:id="rId8"/>
    <p:sldId id="2080" r:id="rId9"/>
    <p:sldId id="2102" r:id="rId10"/>
    <p:sldId id="2104" r:id="rId11"/>
    <p:sldId id="2105" r:id="rId12"/>
    <p:sldId id="2106" r:id="rId13"/>
    <p:sldId id="2107" r:id="rId14"/>
    <p:sldId id="2103" r:id="rId15"/>
    <p:sldId id="2108" r:id="rId16"/>
    <p:sldId id="2109" r:id="rId17"/>
    <p:sldId id="2110" r:id="rId18"/>
    <p:sldId id="2111" r:id="rId19"/>
    <p:sldId id="2115" r:id="rId20"/>
    <p:sldId id="2112" r:id="rId21"/>
    <p:sldId id="2116" r:id="rId22"/>
    <p:sldId id="2117" r:id="rId23"/>
    <p:sldId id="2118" r:id="rId24"/>
    <p:sldId id="2113" r:id="rId25"/>
    <p:sldId id="211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343" autoAdjust="0"/>
  </p:normalViewPr>
  <p:slideViewPr>
    <p:cSldViewPr>
      <p:cViewPr>
        <p:scale>
          <a:sx n="77" d="100"/>
          <a:sy n="77" d="100"/>
        </p:scale>
        <p:origin x="-618"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6/23/2018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6/23/2018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6/23/2018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6/23/2018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6/23/2018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6/23/2018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A Scandalous </a:t>
            </a:r>
            <a:r>
              <a:rPr lang="en-US" sz="3200" dirty="0" smtClean="0">
                <a:solidFill>
                  <a:schemeClr val="bg1"/>
                </a:solidFill>
                <a:latin typeface="Bahnschrift" panose="020B0502040204020203" pitchFamily="34" charset="0"/>
              </a:rPr>
              <a:t>Focus</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2:23-28</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14:9</a:t>
            </a:r>
            <a:endParaRPr lang="en-US" sz="4800" dirty="0" smtClean="0">
              <a:solidFill>
                <a:schemeClr val="bg1"/>
              </a:solidFill>
            </a:endParaRPr>
          </a:p>
        </p:txBody>
      </p:sp>
      <p:sp>
        <p:nvSpPr>
          <p:cNvPr id="10" name="TextBox 9"/>
          <p:cNvSpPr txBox="1"/>
          <p:nvPr/>
        </p:nvSpPr>
        <p:spPr>
          <a:xfrm>
            <a:off x="304800" y="914400"/>
            <a:ext cx="8610600" cy="2308324"/>
          </a:xfrm>
          <a:prstGeom prst="rect">
            <a:avLst/>
          </a:prstGeom>
          <a:noFill/>
        </p:spPr>
        <p:txBody>
          <a:bodyPr wrap="square" rtlCol="0">
            <a:spAutoFit/>
          </a:bodyPr>
          <a:lstStyle/>
          <a:p>
            <a:pPr algn="just"/>
            <a:r>
              <a:rPr lang="en-US" sz="3600" i="1" dirty="0">
                <a:solidFill>
                  <a:schemeClr val="bg1"/>
                </a:solidFill>
              </a:rPr>
              <a:t>“Have I been so long with you, and yet you have not come to know Me, Philip? He who has seen Me has seen the Father; how can you say, 'Show us the Father'?”</a:t>
            </a:r>
            <a:r>
              <a:rPr lang="en-US"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320494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19:7</a:t>
            </a:r>
            <a:endParaRPr lang="en-US" sz="4800" dirty="0" smtClean="0">
              <a:solidFill>
                <a:schemeClr val="bg1"/>
              </a:solidFill>
            </a:endParaRPr>
          </a:p>
        </p:txBody>
      </p:sp>
      <p:sp>
        <p:nvSpPr>
          <p:cNvPr id="10" name="TextBox 9"/>
          <p:cNvSpPr txBox="1"/>
          <p:nvPr/>
        </p:nvSpPr>
        <p:spPr>
          <a:xfrm>
            <a:off x="304800" y="914400"/>
            <a:ext cx="8610600" cy="1754326"/>
          </a:xfrm>
          <a:prstGeom prst="rect">
            <a:avLst/>
          </a:prstGeom>
          <a:noFill/>
        </p:spPr>
        <p:txBody>
          <a:bodyPr wrap="square" rtlCol="0">
            <a:spAutoFit/>
          </a:bodyPr>
          <a:lstStyle/>
          <a:p>
            <a:pPr algn="just"/>
            <a:r>
              <a:rPr lang="en-US" sz="3600" i="1" dirty="0">
                <a:solidFill>
                  <a:schemeClr val="bg1"/>
                </a:solidFill>
              </a:rPr>
              <a:t>“We have a law, and by that law He ought to die because He made Himself out to be the Son of God.” </a:t>
            </a:r>
            <a:endParaRPr lang="en-US" sz="3600" dirty="0">
              <a:solidFill>
                <a:schemeClr val="bg1"/>
              </a:solidFill>
            </a:endParaRPr>
          </a:p>
        </p:txBody>
      </p:sp>
    </p:spTree>
    <p:extLst>
      <p:ext uri="{BB962C8B-B14F-4D97-AF65-F5344CB8AC3E}">
        <p14:creationId xmlns:p14="http://schemas.microsoft.com/office/powerpoint/2010/main" val="10033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Matthew 1:23</a:t>
            </a:r>
            <a:endParaRPr lang="en-US" sz="4800" dirty="0" smtClean="0">
              <a:solidFill>
                <a:schemeClr val="bg1"/>
              </a:solidFill>
            </a:endParaRPr>
          </a:p>
        </p:txBody>
      </p:sp>
      <p:sp>
        <p:nvSpPr>
          <p:cNvPr id="10" name="TextBox 9"/>
          <p:cNvSpPr txBox="1"/>
          <p:nvPr/>
        </p:nvSpPr>
        <p:spPr>
          <a:xfrm>
            <a:off x="304800" y="914400"/>
            <a:ext cx="8610600" cy="2308324"/>
          </a:xfrm>
          <a:prstGeom prst="rect">
            <a:avLst/>
          </a:prstGeom>
          <a:noFill/>
        </p:spPr>
        <p:txBody>
          <a:bodyPr wrap="square" rtlCol="0">
            <a:spAutoFit/>
          </a:bodyPr>
          <a:lstStyle/>
          <a:p>
            <a:pPr algn="just"/>
            <a:r>
              <a:rPr lang="en-US" sz="3600" i="1" dirty="0">
                <a:solidFill>
                  <a:schemeClr val="bg1"/>
                </a:solidFill>
              </a:rPr>
              <a:t>“BEHOLD, THE VIRGIN SHALL BE WITH CHILD AND SHALL BEAR A SON, AND THEY SHALL CALL HIS NAME IMMANUEL,” which translated means, “GOD WITH US.”</a:t>
            </a:r>
            <a:endParaRPr lang="en-US" sz="3600" dirty="0">
              <a:solidFill>
                <a:schemeClr val="bg1"/>
              </a:solidFill>
            </a:endParaRPr>
          </a:p>
        </p:txBody>
      </p:sp>
    </p:spTree>
    <p:extLst>
      <p:ext uri="{BB962C8B-B14F-4D97-AF65-F5344CB8AC3E}">
        <p14:creationId xmlns:p14="http://schemas.microsoft.com/office/powerpoint/2010/main" val="25074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2:28</a:t>
            </a:r>
            <a:endParaRPr lang="en-US" sz="4800" dirty="0" smtClean="0">
              <a:solidFill>
                <a:schemeClr val="bg1"/>
              </a:solidFill>
            </a:endParaRPr>
          </a:p>
        </p:txBody>
      </p:sp>
      <p:sp>
        <p:nvSpPr>
          <p:cNvPr id="10" name="TextBox 9"/>
          <p:cNvSpPr txBox="1"/>
          <p:nvPr/>
        </p:nvSpPr>
        <p:spPr>
          <a:xfrm>
            <a:off x="304800" y="914400"/>
            <a:ext cx="8610600" cy="1446550"/>
          </a:xfrm>
          <a:prstGeom prst="rect">
            <a:avLst/>
          </a:prstGeom>
          <a:noFill/>
        </p:spPr>
        <p:txBody>
          <a:bodyPr wrap="square" rtlCol="0">
            <a:spAutoFit/>
          </a:bodyPr>
          <a:lstStyle/>
          <a:p>
            <a:pPr algn="ctr"/>
            <a:r>
              <a:rPr lang="en-US" sz="4400" i="1" dirty="0">
                <a:solidFill>
                  <a:schemeClr val="bg1"/>
                </a:solidFill>
              </a:rPr>
              <a:t>So the Son of Man is </a:t>
            </a:r>
            <a:r>
              <a:rPr lang="en-US" sz="4400" i="1" dirty="0" smtClean="0">
                <a:solidFill>
                  <a:schemeClr val="bg1"/>
                </a:solidFill>
              </a:rPr>
              <a:t>Lord</a:t>
            </a:r>
          </a:p>
          <a:p>
            <a:pPr algn="ctr"/>
            <a:r>
              <a:rPr lang="en-US" sz="4400" i="1" dirty="0" smtClean="0">
                <a:solidFill>
                  <a:schemeClr val="bg1"/>
                </a:solidFill>
              </a:rPr>
              <a:t>even </a:t>
            </a:r>
            <a:r>
              <a:rPr lang="en-US" sz="4400" i="1" dirty="0">
                <a:solidFill>
                  <a:schemeClr val="bg1"/>
                </a:solidFill>
              </a:rPr>
              <a:t>of the Sabbath.</a:t>
            </a:r>
            <a:r>
              <a:rPr lang="en-US" sz="4400" dirty="0">
                <a:solidFill>
                  <a:schemeClr val="bg1"/>
                </a:solidFill>
              </a:rPr>
              <a:t> </a:t>
            </a:r>
          </a:p>
        </p:txBody>
      </p:sp>
    </p:spTree>
    <p:extLst>
      <p:ext uri="{BB962C8B-B14F-4D97-AF65-F5344CB8AC3E}">
        <p14:creationId xmlns:p14="http://schemas.microsoft.com/office/powerpoint/2010/main" val="62661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17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AutoNum type="romanUcPeriod"/>
            </a:pPr>
            <a:r>
              <a:rPr lang="en-US" sz="4000" dirty="0" smtClean="0">
                <a:solidFill>
                  <a:schemeClr val="bg1"/>
                </a:solidFill>
              </a:rPr>
              <a:t>An offensive action </a:t>
            </a:r>
            <a:r>
              <a:rPr lang="en-US" sz="4000" baseline="30000" dirty="0" smtClean="0">
                <a:solidFill>
                  <a:schemeClr val="bg1"/>
                </a:solidFill>
              </a:rPr>
              <a:t>(</a:t>
            </a:r>
            <a:r>
              <a:rPr lang="en-US" sz="4000" baseline="30000" dirty="0" smtClean="0">
                <a:solidFill>
                  <a:schemeClr val="bg1"/>
                </a:solidFill>
              </a:rPr>
              <a:t>2:23)</a:t>
            </a:r>
            <a:endParaRPr lang="en-US" sz="4000" baseline="30000" dirty="0" smtClean="0">
              <a:solidFill>
                <a:schemeClr val="bg1"/>
              </a:solidFill>
            </a:endParaRPr>
          </a:p>
        </p:txBody>
      </p:sp>
      <p:sp>
        <p:nvSpPr>
          <p:cNvPr id="10" name="TextBox 9"/>
          <p:cNvSpPr txBox="1"/>
          <p:nvPr/>
        </p:nvSpPr>
        <p:spPr>
          <a:xfrm>
            <a:off x="304800" y="838200"/>
            <a:ext cx="8610600" cy="1200329"/>
          </a:xfrm>
          <a:prstGeom prst="rect">
            <a:avLst/>
          </a:prstGeom>
          <a:noFill/>
        </p:spPr>
        <p:txBody>
          <a:bodyPr wrap="square" rtlCol="0">
            <a:spAutoFit/>
          </a:bodyPr>
          <a:lstStyle/>
          <a:p>
            <a:pPr algn="just"/>
            <a:r>
              <a:rPr lang="en-US" sz="2400" i="1" dirty="0">
                <a:solidFill>
                  <a:schemeClr val="bg1"/>
                </a:solidFill>
              </a:rPr>
              <a:t>And it happened that He was passing through the </a:t>
            </a:r>
            <a:r>
              <a:rPr lang="en-US" sz="2400" i="1" dirty="0" err="1">
                <a:solidFill>
                  <a:schemeClr val="bg1"/>
                </a:solidFill>
              </a:rPr>
              <a:t>grainfields</a:t>
            </a:r>
            <a:r>
              <a:rPr lang="en-US" sz="2400" i="1" dirty="0">
                <a:solidFill>
                  <a:schemeClr val="bg1"/>
                </a:solidFill>
              </a:rPr>
              <a:t> on the Sabbath, and His disciples began to make their way along while picking the heads of grain. </a:t>
            </a:r>
            <a:endParaRPr lang="en-US" sz="2400" dirty="0">
              <a:solidFill>
                <a:schemeClr val="bg1"/>
              </a:solidFill>
            </a:endParaRPr>
          </a:p>
        </p:txBody>
      </p:sp>
      <p:sp>
        <p:nvSpPr>
          <p:cNvPr id="4" name="TextBox 3"/>
          <p:cNvSpPr txBox="1"/>
          <p:nvPr/>
        </p:nvSpPr>
        <p:spPr>
          <a:xfrm>
            <a:off x="304800" y="2057400"/>
            <a:ext cx="8610600" cy="3539430"/>
          </a:xfrm>
          <a:prstGeom prst="rect">
            <a:avLst/>
          </a:prstGeom>
          <a:noFill/>
        </p:spPr>
        <p:txBody>
          <a:bodyPr wrap="square" rtlCol="0">
            <a:spAutoFit/>
          </a:bodyPr>
          <a:lstStyle/>
          <a:p>
            <a:pPr algn="just"/>
            <a:r>
              <a:rPr lang="en-US" sz="3200" dirty="0" smtClean="0">
                <a:solidFill>
                  <a:schemeClr val="bg1"/>
                </a:solidFill>
              </a:rPr>
              <a:t>Deuteronomy 23:24-25</a:t>
            </a:r>
          </a:p>
          <a:p>
            <a:pPr algn="just"/>
            <a:r>
              <a:rPr lang="en-US" sz="3200" dirty="0" smtClean="0">
                <a:solidFill>
                  <a:schemeClr val="bg1"/>
                </a:solidFill>
              </a:rPr>
              <a:t>“</a:t>
            </a:r>
            <a:r>
              <a:rPr lang="en-US" sz="3200" i="1" dirty="0" smtClean="0">
                <a:solidFill>
                  <a:schemeClr val="bg1"/>
                </a:solidFill>
              </a:rPr>
              <a:t>24 </a:t>
            </a:r>
            <a:r>
              <a:rPr lang="en-US" sz="3200" i="1" dirty="0">
                <a:solidFill>
                  <a:schemeClr val="bg1"/>
                </a:solidFill>
              </a:rPr>
              <a:t>When you enter your neighbor's vineyard, then you may eat grapes until you are fully satisfied, but you shall not put any in your basket. 25 When you enter your neighbor's standing grain, then you may pluck the heads with your hand, but you shall not wield a sickle in your neighbor's standing grain.”</a:t>
            </a:r>
            <a:r>
              <a:rPr lang="en-US" sz="3200" dirty="0">
                <a:solidFill>
                  <a:schemeClr val="bg1"/>
                </a:solidFill>
              </a:rPr>
              <a:t> </a:t>
            </a:r>
            <a:endParaRPr lang="en-US" sz="3200" baseline="30000" dirty="0" smtClean="0">
              <a:solidFill>
                <a:schemeClr val="bg1"/>
              </a:solidFill>
            </a:endParaRPr>
          </a:p>
        </p:txBody>
      </p:sp>
    </p:spTree>
    <p:extLst>
      <p:ext uri="{BB962C8B-B14F-4D97-AF65-F5344CB8AC3E}">
        <p14:creationId xmlns:p14="http://schemas.microsoft.com/office/powerpoint/2010/main" val="43195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000" dirty="0" smtClean="0">
                <a:solidFill>
                  <a:schemeClr val="bg1"/>
                </a:solidFill>
              </a:rPr>
              <a:t>An overstated accusation </a:t>
            </a:r>
            <a:r>
              <a:rPr lang="en-US" sz="4000" baseline="30000" dirty="0" smtClean="0">
                <a:solidFill>
                  <a:schemeClr val="bg1"/>
                </a:solidFill>
              </a:rPr>
              <a:t>(</a:t>
            </a:r>
            <a:r>
              <a:rPr lang="en-US" sz="4000" baseline="30000" dirty="0" smtClean="0">
                <a:solidFill>
                  <a:schemeClr val="bg1"/>
                </a:solidFill>
              </a:rPr>
              <a:t>2:24)</a:t>
            </a:r>
            <a:endParaRPr lang="en-US" sz="4000" baseline="30000" dirty="0" smtClean="0">
              <a:solidFill>
                <a:schemeClr val="bg1"/>
              </a:solidFill>
            </a:endParaRPr>
          </a:p>
        </p:txBody>
      </p:sp>
      <p:sp>
        <p:nvSpPr>
          <p:cNvPr id="10" name="TextBox 9"/>
          <p:cNvSpPr txBox="1"/>
          <p:nvPr/>
        </p:nvSpPr>
        <p:spPr>
          <a:xfrm>
            <a:off x="304800" y="838200"/>
            <a:ext cx="8610600" cy="830997"/>
          </a:xfrm>
          <a:prstGeom prst="rect">
            <a:avLst/>
          </a:prstGeom>
          <a:noFill/>
        </p:spPr>
        <p:txBody>
          <a:bodyPr wrap="square" rtlCol="0">
            <a:spAutoFit/>
          </a:bodyPr>
          <a:lstStyle/>
          <a:p>
            <a:pPr algn="just"/>
            <a:r>
              <a:rPr lang="en-US" sz="2400" i="1" dirty="0">
                <a:solidFill>
                  <a:schemeClr val="bg1"/>
                </a:solidFill>
              </a:rPr>
              <a:t>The Pharisees were saying to Him, “Look, why are they doing what is not lawful on the Sabbath?” </a:t>
            </a:r>
            <a:endParaRPr lang="en-US" sz="2400" dirty="0">
              <a:solidFill>
                <a:schemeClr val="bg1"/>
              </a:solidFill>
            </a:endParaRPr>
          </a:p>
        </p:txBody>
      </p:sp>
      <p:sp>
        <p:nvSpPr>
          <p:cNvPr id="4" name="TextBox 3"/>
          <p:cNvSpPr txBox="1"/>
          <p:nvPr/>
        </p:nvSpPr>
        <p:spPr>
          <a:xfrm>
            <a:off x="304800" y="2057400"/>
            <a:ext cx="8610600" cy="3539430"/>
          </a:xfrm>
          <a:prstGeom prst="rect">
            <a:avLst/>
          </a:prstGeom>
          <a:noFill/>
        </p:spPr>
        <p:txBody>
          <a:bodyPr wrap="square" rtlCol="0">
            <a:spAutoFit/>
          </a:bodyPr>
          <a:lstStyle/>
          <a:p>
            <a:pPr algn="just"/>
            <a:r>
              <a:rPr lang="en-US" sz="3200" dirty="0" smtClean="0">
                <a:solidFill>
                  <a:schemeClr val="bg1"/>
                </a:solidFill>
              </a:rPr>
              <a:t>Exodus 20:8-10</a:t>
            </a:r>
          </a:p>
          <a:p>
            <a:pPr algn="just"/>
            <a:r>
              <a:rPr lang="en-US" sz="3200" i="1" dirty="0" smtClean="0">
                <a:solidFill>
                  <a:schemeClr val="bg1"/>
                </a:solidFill>
              </a:rPr>
              <a:t>“8 </a:t>
            </a:r>
            <a:r>
              <a:rPr lang="en-US" sz="3200" i="1" dirty="0">
                <a:solidFill>
                  <a:schemeClr val="bg1"/>
                </a:solidFill>
              </a:rPr>
              <a:t>Remember the </a:t>
            </a:r>
            <a:r>
              <a:rPr lang="en-US" sz="3200" i="1" dirty="0" err="1">
                <a:solidFill>
                  <a:schemeClr val="bg1"/>
                </a:solidFill>
              </a:rPr>
              <a:t>sabbath</a:t>
            </a:r>
            <a:r>
              <a:rPr lang="en-US" sz="3200" i="1" dirty="0">
                <a:solidFill>
                  <a:schemeClr val="bg1"/>
                </a:solidFill>
              </a:rPr>
              <a:t> day, to keep it holy. 9 Six days you shall labor and do all your </a:t>
            </a:r>
            <a:r>
              <a:rPr lang="en-US" sz="3200" i="1" u="sng" dirty="0">
                <a:solidFill>
                  <a:schemeClr val="bg1"/>
                </a:solidFill>
              </a:rPr>
              <a:t>work</a:t>
            </a:r>
            <a:r>
              <a:rPr lang="en-US" sz="3200" i="1" dirty="0">
                <a:solidFill>
                  <a:schemeClr val="bg1"/>
                </a:solidFill>
              </a:rPr>
              <a:t>, 10 but the seventh day is a </a:t>
            </a:r>
            <a:r>
              <a:rPr lang="en-US" sz="3200" i="1" dirty="0" err="1">
                <a:solidFill>
                  <a:schemeClr val="bg1"/>
                </a:solidFill>
              </a:rPr>
              <a:t>sabbath</a:t>
            </a:r>
            <a:r>
              <a:rPr lang="en-US" sz="3200" i="1" dirty="0">
                <a:solidFill>
                  <a:schemeClr val="bg1"/>
                </a:solidFill>
              </a:rPr>
              <a:t> of the Lord your God; in it you shall not do any </a:t>
            </a:r>
            <a:r>
              <a:rPr lang="en-US" sz="3200" i="1" u="sng" dirty="0">
                <a:solidFill>
                  <a:schemeClr val="bg1"/>
                </a:solidFill>
              </a:rPr>
              <a:t>work</a:t>
            </a:r>
            <a:r>
              <a:rPr lang="en-US" sz="3200" i="1" dirty="0">
                <a:solidFill>
                  <a:schemeClr val="bg1"/>
                </a:solidFill>
              </a:rPr>
              <a:t>, you or your son or your daughter, your male or your female servant or your cattle or your sojourner who stays with you.”</a:t>
            </a:r>
            <a:endParaRPr lang="en-US" sz="3200" baseline="30000" dirty="0" smtClean="0">
              <a:solidFill>
                <a:schemeClr val="bg1"/>
              </a:solidFill>
            </a:endParaRPr>
          </a:p>
        </p:txBody>
      </p:sp>
    </p:spTree>
    <p:extLst>
      <p:ext uri="{BB962C8B-B14F-4D97-AF65-F5344CB8AC3E}">
        <p14:creationId xmlns:p14="http://schemas.microsoft.com/office/powerpoint/2010/main" val="42556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12:48</a:t>
            </a:r>
            <a:endParaRPr lang="en-US" sz="4800" dirty="0" smtClean="0">
              <a:solidFill>
                <a:schemeClr val="bg1"/>
              </a:solidFill>
            </a:endParaRPr>
          </a:p>
        </p:txBody>
      </p:sp>
      <p:sp>
        <p:nvSpPr>
          <p:cNvPr id="10" name="TextBox 9"/>
          <p:cNvSpPr txBox="1"/>
          <p:nvPr/>
        </p:nvSpPr>
        <p:spPr>
          <a:xfrm>
            <a:off x="304800" y="914400"/>
            <a:ext cx="8610600" cy="1754326"/>
          </a:xfrm>
          <a:prstGeom prst="rect">
            <a:avLst/>
          </a:prstGeom>
          <a:noFill/>
        </p:spPr>
        <p:txBody>
          <a:bodyPr wrap="square" rtlCol="0">
            <a:spAutoFit/>
          </a:bodyPr>
          <a:lstStyle/>
          <a:p>
            <a:pPr algn="just"/>
            <a:r>
              <a:rPr lang="en-US" sz="3600" i="1" dirty="0">
                <a:solidFill>
                  <a:schemeClr val="bg1"/>
                </a:solidFill>
              </a:rPr>
              <a:t>“He who rejects Me and does not receive My sayings, has one who judges him; the word I spoke is what will judge him at the last day.” </a:t>
            </a:r>
            <a:endParaRPr lang="en-US" sz="3600" dirty="0">
              <a:solidFill>
                <a:schemeClr val="bg1"/>
              </a:solidFill>
            </a:endParaRPr>
          </a:p>
        </p:txBody>
      </p:sp>
    </p:spTree>
    <p:extLst>
      <p:ext uri="{BB962C8B-B14F-4D97-AF65-F5344CB8AC3E}">
        <p14:creationId xmlns:p14="http://schemas.microsoft.com/office/powerpoint/2010/main" val="33153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3"/>
            </a:pPr>
            <a:r>
              <a:rPr lang="en-US" sz="4000" dirty="0" smtClean="0">
                <a:solidFill>
                  <a:schemeClr val="bg1"/>
                </a:solidFill>
              </a:rPr>
              <a:t>An original argument </a:t>
            </a:r>
            <a:r>
              <a:rPr lang="en-US" sz="4000" baseline="30000" dirty="0" smtClean="0">
                <a:solidFill>
                  <a:schemeClr val="bg1"/>
                </a:solidFill>
              </a:rPr>
              <a:t>(2:25-26)</a:t>
            </a:r>
            <a:endParaRPr lang="en-US" sz="4000" baseline="30000" dirty="0" smtClean="0">
              <a:solidFill>
                <a:schemeClr val="bg1"/>
              </a:solidFill>
            </a:endParaRPr>
          </a:p>
        </p:txBody>
      </p:sp>
      <p:sp>
        <p:nvSpPr>
          <p:cNvPr id="10" name="TextBox 9"/>
          <p:cNvSpPr txBox="1"/>
          <p:nvPr/>
        </p:nvSpPr>
        <p:spPr>
          <a:xfrm>
            <a:off x="304800" y="838200"/>
            <a:ext cx="8610600" cy="1938992"/>
          </a:xfrm>
          <a:prstGeom prst="rect">
            <a:avLst/>
          </a:prstGeom>
          <a:noFill/>
        </p:spPr>
        <p:txBody>
          <a:bodyPr wrap="square" rtlCol="0">
            <a:spAutoFit/>
          </a:bodyPr>
          <a:lstStyle/>
          <a:p>
            <a:pPr algn="just"/>
            <a:r>
              <a:rPr lang="en-US" sz="2400" i="1" dirty="0">
                <a:solidFill>
                  <a:schemeClr val="bg1"/>
                </a:solidFill>
              </a:rPr>
              <a:t>25 And He said to them, “Have you never read what David did when he was in need and he and his companions became hungry; 26 how he entered the house of God in the time of </a:t>
            </a:r>
            <a:r>
              <a:rPr lang="en-US" sz="2400" i="1" dirty="0" err="1">
                <a:solidFill>
                  <a:schemeClr val="bg1"/>
                </a:solidFill>
              </a:rPr>
              <a:t>Abiathar</a:t>
            </a:r>
            <a:r>
              <a:rPr lang="en-US" sz="2400" i="1" dirty="0">
                <a:solidFill>
                  <a:schemeClr val="bg1"/>
                </a:solidFill>
              </a:rPr>
              <a:t> the high priest, and ate the consecrated bread, which is not lawful for anyone to eat except the priests, and he also gave it to those who were with him?” </a:t>
            </a:r>
            <a:endParaRPr lang="en-US" sz="2400" dirty="0">
              <a:solidFill>
                <a:schemeClr val="bg1"/>
              </a:solidFill>
            </a:endParaRPr>
          </a:p>
        </p:txBody>
      </p:sp>
    </p:spTree>
    <p:extLst>
      <p:ext uri="{BB962C8B-B14F-4D97-AF65-F5344CB8AC3E}">
        <p14:creationId xmlns:p14="http://schemas.microsoft.com/office/powerpoint/2010/main" val="20911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7:43-47</a:t>
            </a:r>
            <a:endParaRPr lang="en-US" sz="4800" dirty="0" smtClean="0">
              <a:solidFill>
                <a:schemeClr val="bg1"/>
              </a:solidFill>
            </a:endParaRP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3600" i="1" dirty="0">
                <a:solidFill>
                  <a:schemeClr val="bg1"/>
                </a:solidFill>
              </a:rPr>
              <a:t>43 So a division occurred in the crowd because of Him. 44 Some of them wanted to seize Him, but no one laid hands on Him. 45 The officers then came to the chief priests and Pharisees, and they said to them, “Why did you not bring Him?” 46 The officers answered, “Never has a man spoken the way this man speaks.” 47 The Pharisees then answered them, “You have not also been led astray, have you? </a:t>
            </a:r>
            <a:endParaRPr lang="en-US" sz="3600" dirty="0">
              <a:solidFill>
                <a:schemeClr val="bg1"/>
              </a:solidFill>
            </a:endParaRPr>
          </a:p>
        </p:txBody>
      </p:sp>
    </p:spTree>
    <p:extLst>
      <p:ext uri="{BB962C8B-B14F-4D97-AF65-F5344CB8AC3E}">
        <p14:creationId xmlns:p14="http://schemas.microsoft.com/office/powerpoint/2010/main" val="358881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7:48-52</a:t>
            </a:r>
            <a:endParaRPr lang="en-US" sz="4800" dirty="0" smtClean="0">
              <a:solidFill>
                <a:schemeClr val="bg1"/>
              </a:solidFill>
            </a:endParaRP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3600" i="1" dirty="0" smtClean="0">
                <a:solidFill>
                  <a:schemeClr val="bg1"/>
                </a:solidFill>
              </a:rPr>
              <a:t>48 </a:t>
            </a:r>
            <a:r>
              <a:rPr lang="en-US" sz="3600" i="1" dirty="0">
                <a:solidFill>
                  <a:schemeClr val="bg1"/>
                </a:solidFill>
              </a:rPr>
              <a:t>“No one of the rulers or Pharisees has believed in Him, has he? 49 “But this crowd which does not know the Law is accursed.” 50 Nicodemus (he who came to Him before, being one of them) said to them, 51 “Our Law does not judge a man unless it first hears from him and knows what he is doing, does it?” 52 They answered him, “You are not also from Galilee, are you? Search, and see that no prophet arises out of Galilee.” </a:t>
            </a:r>
            <a:endParaRPr lang="en-US" sz="3600" dirty="0">
              <a:solidFill>
                <a:schemeClr val="bg1"/>
              </a:solidFill>
            </a:endParaRPr>
          </a:p>
        </p:txBody>
      </p:sp>
    </p:spTree>
    <p:extLst>
      <p:ext uri="{BB962C8B-B14F-4D97-AF65-F5344CB8AC3E}">
        <p14:creationId xmlns:p14="http://schemas.microsoft.com/office/powerpoint/2010/main" val="159357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2:23-24</a:t>
            </a:r>
            <a:endParaRPr lang="en-US" sz="4800" dirty="0" smtClean="0">
              <a:solidFill>
                <a:schemeClr val="bg1"/>
              </a:solidFill>
            </a:endParaRPr>
          </a:p>
        </p:txBody>
      </p:sp>
      <p:sp>
        <p:nvSpPr>
          <p:cNvPr id="10" name="TextBox 9"/>
          <p:cNvSpPr txBox="1"/>
          <p:nvPr/>
        </p:nvSpPr>
        <p:spPr>
          <a:xfrm>
            <a:off x="304800" y="914400"/>
            <a:ext cx="8610600" cy="3970318"/>
          </a:xfrm>
          <a:prstGeom prst="rect">
            <a:avLst/>
          </a:prstGeom>
          <a:noFill/>
        </p:spPr>
        <p:txBody>
          <a:bodyPr wrap="square" rtlCol="0">
            <a:spAutoFit/>
          </a:bodyPr>
          <a:lstStyle/>
          <a:p>
            <a:pPr algn="just"/>
            <a:r>
              <a:rPr lang="en-US" sz="3600" i="1" dirty="0">
                <a:solidFill>
                  <a:schemeClr val="bg1"/>
                </a:solidFill>
              </a:rPr>
              <a:t>23 And it happened that He was passing through the </a:t>
            </a:r>
            <a:r>
              <a:rPr lang="en-US" sz="3600" i="1" dirty="0" err="1">
                <a:solidFill>
                  <a:schemeClr val="bg1"/>
                </a:solidFill>
              </a:rPr>
              <a:t>grainfields</a:t>
            </a:r>
            <a:r>
              <a:rPr lang="en-US" sz="3600" i="1" dirty="0">
                <a:solidFill>
                  <a:schemeClr val="bg1"/>
                </a:solidFill>
              </a:rPr>
              <a:t> on the Sabbath, and His disciples began to make their way along while picking the heads of grain. 24 The Pharisees were saying to Him, “Look, why are they doing what is not lawful on the Sabbath</a:t>
            </a:r>
            <a:r>
              <a:rPr lang="en-US" sz="3600" i="1"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24280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13:11-13</a:t>
            </a:r>
            <a:endParaRPr lang="en-US" sz="4800" dirty="0" smtClean="0">
              <a:solidFill>
                <a:schemeClr val="bg1"/>
              </a:solidFill>
            </a:endParaRPr>
          </a:p>
        </p:txBody>
      </p:sp>
      <p:sp>
        <p:nvSpPr>
          <p:cNvPr id="10" name="TextBox 9"/>
          <p:cNvSpPr txBox="1"/>
          <p:nvPr/>
        </p:nvSpPr>
        <p:spPr>
          <a:xfrm>
            <a:off x="304800" y="914400"/>
            <a:ext cx="8610600" cy="5078313"/>
          </a:xfrm>
          <a:prstGeom prst="rect">
            <a:avLst/>
          </a:prstGeom>
          <a:noFill/>
        </p:spPr>
        <p:txBody>
          <a:bodyPr wrap="square" rtlCol="0">
            <a:spAutoFit/>
          </a:bodyPr>
          <a:lstStyle/>
          <a:p>
            <a:pPr algn="just"/>
            <a:r>
              <a:rPr lang="en-US" sz="3600" i="1" dirty="0">
                <a:solidFill>
                  <a:schemeClr val="bg1"/>
                </a:solidFill>
              </a:rPr>
              <a:t>11 And there was a woman who for eighteen years had had a sickness caused by a spirit; and she was bent double, and could not straighten up at all. 12 When Jesus saw her, He called her over and said to her, "Woman, you are freed from your sickness." 13 And He laid His hands on her; and immediately she was made erect again and began glorifying God. </a:t>
            </a:r>
            <a:endParaRPr lang="en-US" sz="3600" dirty="0">
              <a:solidFill>
                <a:schemeClr val="bg1"/>
              </a:solidFill>
            </a:endParaRPr>
          </a:p>
        </p:txBody>
      </p:sp>
    </p:spTree>
    <p:extLst>
      <p:ext uri="{BB962C8B-B14F-4D97-AF65-F5344CB8AC3E}">
        <p14:creationId xmlns:p14="http://schemas.microsoft.com/office/powerpoint/2010/main" val="358881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13:14-15</a:t>
            </a:r>
            <a:endParaRPr lang="en-US" sz="4800" dirty="0" smtClean="0">
              <a:solidFill>
                <a:schemeClr val="bg1"/>
              </a:solidFill>
            </a:endParaRP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3600" i="1" dirty="0" smtClean="0">
                <a:solidFill>
                  <a:schemeClr val="bg1"/>
                </a:solidFill>
              </a:rPr>
              <a:t>14 </a:t>
            </a:r>
            <a:r>
              <a:rPr lang="en-US" sz="3600" i="1" dirty="0">
                <a:solidFill>
                  <a:schemeClr val="bg1"/>
                </a:solidFill>
              </a:rPr>
              <a:t>But the synagogue official, indignant because Jesus had healed on the Sabbath, began saying to the crowd in response, "There are six days in which work should be done; so come during them and get healed, and not on the Sabbath day." 15 But the Lord answered him and said, "You hypocrites, does not each of you on the Sabbath </a:t>
            </a:r>
            <a:r>
              <a:rPr lang="en-US" sz="3600" b="1" i="1" u="sng" dirty="0">
                <a:solidFill>
                  <a:schemeClr val="bg1"/>
                </a:solidFill>
              </a:rPr>
              <a:t>untie</a:t>
            </a:r>
            <a:r>
              <a:rPr lang="en-US" sz="3600" i="1" dirty="0">
                <a:solidFill>
                  <a:schemeClr val="bg1"/>
                </a:solidFill>
              </a:rPr>
              <a:t> his ox or his donkey from the stall and lead him away to water him? </a:t>
            </a:r>
            <a:endParaRPr lang="en-US" sz="3600" dirty="0">
              <a:solidFill>
                <a:schemeClr val="bg1"/>
              </a:solidFill>
            </a:endParaRPr>
          </a:p>
        </p:txBody>
      </p:sp>
    </p:spTree>
    <p:extLst>
      <p:ext uri="{BB962C8B-B14F-4D97-AF65-F5344CB8AC3E}">
        <p14:creationId xmlns:p14="http://schemas.microsoft.com/office/powerpoint/2010/main" val="19314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13:16-17</a:t>
            </a:r>
            <a:endParaRPr lang="en-US" sz="4800" dirty="0" smtClean="0">
              <a:solidFill>
                <a:schemeClr val="bg1"/>
              </a:solidFill>
            </a:endParaRPr>
          </a:p>
        </p:txBody>
      </p:sp>
      <p:sp>
        <p:nvSpPr>
          <p:cNvPr id="10" name="TextBox 9"/>
          <p:cNvSpPr txBox="1"/>
          <p:nvPr/>
        </p:nvSpPr>
        <p:spPr>
          <a:xfrm>
            <a:off x="304800" y="914400"/>
            <a:ext cx="8610600" cy="4524315"/>
          </a:xfrm>
          <a:prstGeom prst="rect">
            <a:avLst/>
          </a:prstGeom>
          <a:noFill/>
        </p:spPr>
        <p:txBody>
          <a:bodyPr wrap="square" rtlCol="0">
            <a:spAutoFit/>
          </a:bodyPr>
          <a:lstStyle/>
          <a:p>
            <a:pPr algn="just"/>
            <a:r>
              <a:rPr lang="en-US" sz="3600" i="1" dirty="0" smtClean="0">
                <a:solidFill>
                  <a:schemeClr val="bg1"/>
                </a:solidFill>
              </a:rPr>
              <a:t>16 </a:t>
            </a:r>
            <a:r>
              <a:rPr lang="en-US" sz="3600" i="1" dirty="0">
                <a:solidFill>
                  <a:schemeClr val="bg1"/>
                </a:solidFill>
              </a:rPr>
              <a:t>"And this woman, a daughter of Abraham as she is, whom Satan has bound for eighteen long years, should she not have been released from this bond on the Sabbath day?" 17 As He said this, all His opponents were being humiliated; and the entire crowd was rejoicing over all the glorious things being done by Him. </a:t>
            </a:r>
            <a:endParaRPr lang="en-US" sz="3600" dirty="0">
              <a:solidFill>
                <a:schemeClr val="bg1"/>
              </a:solidFill>
            </a:endParaRPr>
          </a:p>
        </p:txBody>
      </p:sp>
    </p:spTree>
    <p:extLst>
      <p:ext uri="{BB962C8B-B14F-4D97-AF65-F5344CB8AC3E}">
        <p14:creationId xmlns:p14="http://schemas.microsoft.com/office/powerpoint/2010/main" val="409131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3"/>
            </a:pPr>
            <a:r>
              <a:rPr lang="en-US" sz="4000" dirty="0" smtClean="0">
                <a:solidFill>
                  <a:schemeClr val="bg1"/>
                </a:solidFill>
              </a:rPr>
              <a:t>An outstanding attestation </a:t>
            </a:r>
            <a:r>
              <a:rPr lang="en-US" sz="4000" baseline="30000" dirty="0" smtClean="0">
                <a:solidFill>
                  <a:schemeClr val="bg1"/>
                </a:solidFill>
              </a:rPr>
              <a:t>(2:27-28)</a:t>
            </a:r>
            <a:endParaRPr lang="en-US" sz="4000" baseline="30000" dirty="0" smtClean="0">
              <a:solidFill>
                <a:schemeClr val="bg1"/>
              </a:solidFill>
            </a:endParaRPr>
          </a:p>
        </p:txBody>
      </p:sp>
      <p:sp>
        <p:nvSpPr>
          <p:cNvPr id="10" name="TextBox 9"/>
          <p:cNvSpPr txBox="1"/>
          <p:nvPr/>
        </p:nvSpPr>
        <p:spPr>
          <a:xfrm>
            <a:off x="304800" y="838200"/>
            <a:ext cx="8610600" cy="1200329"/>
          </a:xfrm>
          <a:prstGeom prst="rect">
            <a:avLst/>
          </a:prstGeom>
          <a:noFill/>
        </p:spPr>
        <p:txBody>
          <a:bodyPr wrap="square" rtlCol="0">
            <a:spAutoFit/>
          </a:bodyPr>
          <a:lstStyle/>
          <a:p>
            <a:pPr algn="just"/>
            <a:r>
              <a:rPr lang="en-US" sz="2400" i="1" dirty="0">
                <a:solidFill>
                  <a:schemeClr val="bg1"/>
                </a:solidFill>
              </a:rPr>
              <a:t>27 Jesus said to them, “The Sabbath was made for man, and not man for the Sabbath. 28 So the Son of Man is Lord even of the Sabbath.”</a:t>
            </a:r>
            <a:endParaRPr lang="en-US" sz="2400" dirty="0">
              <a:solidFill>
                <a:schemeClr val="bg1"/>
              </a:solidFill>
            </a:endParaRPr>
          </a:p>
        </p:txBody>
      </p:sp>
      <p:sp>
        <p:nvSpPr>
          <p:cNvPr id="4" name="TextBox 3"/>
          <p:cNvSpPr txBox="1"/>
          <p:nvPr/>
        </p:nvSpPr>
        <p:spPr>
          <a:xfrm>
            <a:off x="304800" y="2304871"/>
            <a:ext cx="8610600" cy="1077218"/>
          </a:xfrm>
          <a:prstGeom prst="rect">
            <a:avLst/>
          </a:prstGeom>
          <a:noFill/>
        </p:spPr>
        <p:txBody>
          <a:bodyPr wrap="square" rtlCol="0">
            <a:spAutoFit/>
          </a:bodyPr>
          <a:lstStyle/>
          <a:p>
            <a:pPr marL="514350" indent="-514350" algn="just">
              <a:buAutoNum type="arabicPeriod"/>
            </a:pPr>
            <a:r>
              <a:rPr lang="en-US" sz="3200" dirty="0" smtClean="0">
                <a:solidFill>
                  <a:schemeClr val="bg1"/>
                </a:solidFill>
              </a:rPr>
              <a:t>The reason for the Sabbath (v. 27)</a:t>
            </a:r>
          </a:p>
          <a:p>
            <a:pPr marL="514350" indent="-514350" algn="just">
              <a:buAutoNum type="arabicPeriod"/>
            </a:pPr>
            <a:r>
              <a:rPr lang="en-US" sz="3200" dirty="0" smtClean="0">
                <a:solidFill>
                  <a:schemeClr val="bg1"/>
                </a:solidFill>
              </a:rPr>
              <a:t>The reality of the Sabbath (v. 28)</a:t>
            </a:r>
            <a:endParaRPr lang="en-US" sz="3200" dirty="0">
              <a:solidFill>
                <a:schemeClr val="bg1"/>
              </a:solidFill>
            </a:endParaRPr>
          </a:p>
        </p:txBody>
      </p:sp>
    </p:spTree>
    <p:extLst>
      <p:ext uri="{BB962C8B-B14F-4D97-AF65-F5344CB8AC3E}">
        <p14:creationId xmlns:p14="http://schemas.microsoft.com/office/powerpoint/2010/main" val="40198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Matthew 11:28</a:t>
            </a:r>
            <a:endParaRPr lang="en-US" sz="4800" dirty="0" smtClean="0">
              <a:solidFill>
                <a:schemeClr val="bg1"/>
              </a:solidFill>
            </a:endParaRPr>
          </a:p>
        </p:txBody>
      </p:sp>
      <p:sp>
        <p:nvSpPr>
          <p:cNvPr id="10" name="TextBox 9"/>
          <p:cNvSpPr txBox="1"/>
          <p:nvPr/>
        </p:nvSpPr>
        <p:spPr>
          <a:xfrm>
            <a:off x="304800" y="914400"/>
            <a:ext cx="8610600" cy="1200329"/>
          </a:xfrm>
          <a:prstGeom prst="rect">
            <a:avLst/>
          </a:prstGeom>
          <a:noFill/>
        </p:spPr>
        <p:txBody>
          <a:bodyPr wrap="square" rtlCol="0">
            <a:spAutoFit/>
          </a:bodyPr>
          <a:lstStyle/>
          <a:p>
            <a:pPr algn="just"/>
            <a:r>
              <a:rPr lang="en-US" sz="3600" i="1" dirty="0">
                <a:solidFill>
                  <a:schemeClr val="bg1"/>
                </a:solidFill>
              </a:rPr>
              <a:t>“Come to Me, all who are weary and heavy-laden, and I </a:t>
            </a:r>
            <a:r>
              <a:rPr lang="en-US" sz="3600" i="1" dirty="0" smtClean="0">
                <a:solidFill>
                  <a:schemeClr val="bg1"/>
                </a:solidFill>
              </a:rPr>
              <a:t>will </a:t>
            </a:r>
            <a:r>
              <a:rPr lang="en-US" sz="3600" i="1" dirty="0">
                <a:solidFill>
                  <a:schemeClr val="bg1"/>
                </a:solidFill>
              </a:rPr>
              <a:t>give you rest.”</a:t>
            </a:r>
            <a:r>
              <a:rPr lang="en-US" sz="3600" dirty="0">
                <a:solidFill>
                  <a:schemeClr val="bg1"/>
                </a:solidFill>
              </a:rPr>
              <a:t> </a:t>
            </a:r>
          </a:p>
        </p:txBody>
      </p:sp>
    </p:spTree>
    <p:extLst>
      <p:ext uri="{BB962C8B-B14F-4D97-AF65-F5344CB8AC3E}">
        <p14:creationId xmlns:p14="http://schemas.microsoft.com/office/powerpoint/2010/main" val="358881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A Scandalous </a:t>
            </a:r>
            <a:r>
              <a:rPr lang="en-US" sz="3200" dirty="0" smtClean="0">
                <a:solidFill>
                  <a:schemeClr val="bg1"/>
                </a:solidFill>
                <a:latin typeface="Bahnschrift" panose="020B0502040204020203" pitchFamily="34" charset="0"/>
              </a:rPr>
              <a:t>Focus</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2:23-28</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90154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2:25-28</a:t>
            </a:r>
            <a:endParaRPr lang="en-US" sz="4800" dirty="0" smtClean="0">
              <a:solidFill>
                <a:schemeClr val="bg1"/>
              </a:solidFill>
            </a:endParaRPr>
          </a:p>
        </p:txBody>
      </p:sp>
      <p:sp>
        <p:nvSpPr>
          <p:cNvPr id="10" name="TextBox 9"/>
          <p:cNvSpPr txBox="1"/>
          <p:nvPr/>
        </p:nvSpPr>
        <p:spPr>
          <a:xfrm>
            <a:off x="304800" y="914400"/>
            <a:ext cx="8610600" cy="6186309"/>
          </a:xfrm>
          <a:prstGeom prst="rect">
            <a:avLst/>
          </a:prstGeom>
          <a:noFill/>
        </p:spPr>
        <p:txBody>
          <a:bodyPr wrap="square" rtlCol="0">
            <a:spAutoFit/>
          </a:bodyPr>
          <a:lstStyle/>
          <a:p>
            <a:pPr algn="just"/>
            <a:r>
              <a:rPr lang="en-US" sz="3500" i="1" dirty="0">
                <a:solidFill>
                  <a:schemeClr val="bg1"/>
                </a:solidFill>
              </a:rPr>
              <a:t>25 And He said to them, “Have you never read what David did when he was in need and he and his companions became hungry; </a:t>
            </a:r>
            <a:r>
              <a:rPr lang="en-US" sz="3500" i="1" dirty="0" smtClean="0">
                <a:solidFill>
                  <a:schemeClr val="bg1"/>
                </a:solidFill>
              </a:rPr>
              <a:t>26 </a:t>
            </a:r>
            <a:r>
              <a:rPr lang="en-US" sz="3500" i="1" dirty="0">
                <a:solidFill>
                  <a:schemeClr val="bg1"/>
                </a:solidFill>
              </a:rPr>
              <a:t>how he entered the house of God in the time of </a:t>
            </a:r>
            <a:r>
              <a:rPr lang="en-US" sz="3500" i="1" dirty="0" err="1">
                <a:solidFill>
                  <a:schemeClr val="bg1"/>
                </a:solidFill>
              </a:rPr>
              <a:t>Abiathar</a:t>
            </a:r>
            <a:r>
              <a:rPr lang="en-US" sz="3500" i="1" dirty="0">
                <a:solidFill>
                  <a:schemeClr val="bg1"/>
                </a:solidFill>
              </a:rPr>
              <a:t> the high priest, and ate the consecrated bread, which is not lawful for anyone to eat except the priests, and he also gave it to those who were with him?” 27 Jesus said to them</a:t>
            </a:r>
            <a:r>
              <a:rPr lang="en-US" sz="3500" i="1" dirty="0" smtClean="0">
                <a:solidFill>
                  <a:schemeClr val="bg1"/>
                </a:solidFill>
              </a:rPr>
              <a:t>, “</a:t>
            </a:r>
            <a:r>
              <a:rPr lang="en-US" sz="3500" i="1" dirty="0">
                <a:solidFill>
                  <a:schemeClr val="bg1"/>
                </a:solidFill>
              </a:rPr>
              <a:t>The Sabbath was made for man, and not man for the Sabbath. 28 So the Son of Man is Lord even of the Sabbath.”</a:t>
            </a:r>
            <a:endParaRPr lang="en-US" sz="3500" dirty="0">
              <a:solidFill>
                <a:schemeClr val="bg1"/>
              </a:solidFill>
            </a:endParaRPr>
          </a:p>
        </p:txBody>
      </p:sp>
    </p:spTree>
    <p:extLst>
      <p:ext uri="{BB962C8B-B14F-4D97-AF65-F5344CB8AC3E}">
        <p14:creationId xmlns:p14="http://schemas.microsoft.com/office/powerpoint/2010/main" val="104169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Skeptics and Nay-Sayers</a:t>
            </a:r>
            <a:endParaRPr lang="en-US" sz="4800" dirty="0" smtClean="0">
              <a:solidFill>
                <a:schemeClr val="bg1"/>
              </a:solidFill>
            </a:endParaRPr>
          </a:p>
        </p:txBody>
      </p:sp>
      <p:sp>
        <p:nvSpPr>
          <p:cNvPr id="5" name="TextBox 4"/>
          <p:cNvSpPr txBox="1"/>
          <p:nvPr/>
        </p:nvSpPr>
        <p:spPr>
          <a:xfrm>
            <a:off x="304800" y="914400"/>
            <a:ext cx="8610600" cy="630942"/>
          </a:xfrm>
          <a:prstGeom prst="rect">
            <a:avLst/>
          </a:prstGeom>
          <a:noFill/>
        </p:spPr>
        <p:txBody>
          <a:bodyPr wrap="square" rtlCol="0">
            <a:spAutoFit/>
          </a:bodyPr>
          <a:lstStyle/>
          <a:p>
            <a:pPr algn="ctr"/>
            <a:r>
              <a:rPr lang="en-US" sz="3500" i="1" dirty="0" smtClean="0">
                <a:solidFill>
                  <a:schemeClr val="bg1"/>
                </a:solidFill>
              </a:rPr>
              <a:t>Jesus never said, “I am God!”</a:t>
            </a:r>
            <a:endParaRPr lang="en-US" sz="3500" dirty="0">
              <a:solidFill>
                <a:schemeClr val="bg1"/>
              </a:solidFill>
            </a:endParaRPr>
          </a:p>
        </p:txBody>
      </p:sp>
      <p:sp>
        <p:nvSpPr>
          <p:cNvPr id="6" name="TextBox 5"/>
          <p:cNvSpPr txBox="1"/>
          <p:nvPr/>
        </p:nvSpPr>
        <p:spPr>
          <a:xfrm>
            <a:off x="304800" y="1524000"/>
            <a:ext cx="8610600" cy="4955203"/>
          </a:xfrm>
          <a:prstGeom prst="rect">
            <a:avLst/>
          </a:prstGeom>
          <a:noFill/>
        </p:spPr>
        <p:txBody>
          <a:bodyPr wrap="square" rtlCol="0">
            <a:spAutoFit/>
          </a:bodyPr>
          <a:lstStyle/>
          <a:p>
            <a:pPr algn="ctr"/>
            <a:r>
              <a:rPr lang="en-US" sz="3200" i="1" dirty="0" smtClean="0">
                <a:solidFill>
                  <a:schemeClr val="bg1"/>
                </a:solidFill>
              </a:rPr>
              <a:t>Bart D. </a:t>
            </a:r>
            <a:r>
              <a:rPr lang="en-US" sz="3200" i="1" dirty="0" err="1" smtClean="0">
                <a:solidFill>
                  <a:schemeClr val="bg1"/>
                </a:solidFill>
              </a:rPr>
              <a:t>Erhman</a:t>
            </a:r>
            <a:endParaRPr lang="en-US" sz="3200" i="1" dirty="0">
              <a:solidFill>
                <a:schemeClr val="bg1"/>
              </a:solidFill>
            </a:endParaRPr>
          </a:p>
          <a:p>
            <a:pPr algn="ctr"/>
            <a:r>
              <a:rPr lang="en-US" sz="2800" i="1" dirty="0" smtClean="0">
                <a:solidFill>
                  <a:schemeClr val="bg1"/>
                </a:solidFill>
              </a:rPr>
              <a:t>Professor of Religious Studies at UNC at Chapel Hill</a:t>
            </a:r>
          </a:p>
          <a:p>
            <a:pPr algn="just"/>
            <a:r>
              <a:rPr lang="en-US" sz="3200" i="1" dirty="0">
                <a:solidFill>
                  <a:schemeClr val="bg1"/>
                </a:solidFill>
              </a:rPr>
              <a:t>“If Jesus never called himself God, how did he become one?”</a:t>
            </a:r>
            <a:r>
              <a:rPr lang="en-US" sz="3200" dirty="0">
                <a:solidFill>
                  <a:schemeClr val="bg1"/>
                </a:solidFill>
              </a:rPr>
              <a:t> </a:t>
            </a:r>
            <a:endParaRPr lang="en-US" sz="3200" dirty="0" smtClean="0">
              <a:solidFill>
                <a:schemeClr val="bg1"/>
              </a:solidFill>
            </a:endParaRPr>
          </a:p>
          <a:p>
            <a:pPr algn="just"/>
            <a:endParaRPr lang="en-US" sz="3200" dirty="0" smtClean="0">
              <a:solidFill>
                <a:schemeClr val="bg1"/>
              </a:solidFill>
            </a:endParaRPr>
          </a:p>
          <a:p>
            <a:pPr algn="just"/>
            <a:r>
              <a:rPr lang="en-US" sz="3200" i="1" dirty="0" smtClean="0">
                <a:solidFill>
                  <a:schemeClr val="bg1"/>
                </a:solidFill>
              </a:rPr>
              <a:t>“</a:t>
            </a:r>
            <a:r>
              <a:rPr lang="en-US" sz="3200" i="1" dirty="0">
                <a:solidFill>
                  <a:schemeClr val="bg1"/>
                </a:solidFill>
              </a:rPr>
              <a:t>If Jesus had not been declared God by his followers, his followers would've remained a sect within Judaism — a small Jewish sect, and if that was the case it would not have attracted a large number of gentiles.”</a:t>
            </a:r>
            <a:r>
              <a:rPr lang="en-US" sz="3200" dirty="0">
                <a:solidFill>
                  <a:schemeClr val="bg1"/>
                </a:solidFill>
              </a:rPr>
              <a:t> </a:t>
            </a:r>
          </a:p>
        </p:txBody>
      </p:sp>
    </p:spTree>
    <p:extLst>
      <p:ext uri="{BB962C8B-B14F-4D97-AF65-F5344CB8AC3E}">
        <p14:creationId xmlns:p14="http://schemas.microsoft.com/office/powerpoint/2010/main" val="219255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750"/>
                                        <p:tgtEl>
                                          <p:spTgt spid="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75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750"/>
                                        <p:tgtEl>
                                          <p:spTgt spid="6">
                                            <p:txEl>
                                              <p:pRg st="2" end="2"/>
                                            </p:txEl>
                                          </p:spTgt>
                                        </p:tgtEl>
                                      </p:cBhvr>
                                    </p:animEffect>
                                  </p:childTnLst>
                                </p:cTn>
                              </p:par>
                            </p:childTnLst>
                          </p:cTn>
                        </p:par>
                        <p:par>
                          <p:cTn id="21" fill="hold">
                            <p:stCondLst>
                              <p:cond delay="1750"/>
                            </p:stCondLst>
                            <p:childTnLst>
                              <p:par>
                                <p:cTn id="22" presetID="10" presetClass="entr" presetSubtype="0" fill="hold" grpId="0" nodeType="afterEffect">
                                  <p:stCondLst>
                                    <p:cond delay="225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7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Skeptics and Nay-Sayers</a:t>
            </a:r>
            <a:endParaRPr lang="en-US" sz="4800" dirty="0" smtClean="0">
              <a:solidFill>
                <a:schemeClr val="bg1"/>
              </a:solidFill>
            </a:endParaRPr>
          </a:p>
        </p:txBody>
      </p:sp>
      <p:sp>
        <p:nvSpPr>
          <p:cNvPr id="5" name="TextBox 4"/>
          <p:cNvSpPr txBox="1"/>
          <p:nvPr/>
        </p:nvSpPr>
        <p:spPr>
          <a:xfrm>
            <a:off x="304800" y="914400"/>
            <a:ext cx="8610600" cy="630942"/>
          </a:xfrm>
          <a:prstGeom prst="rect">
            <a:avLst/>
          </a:prstGeom>
          <a:noFill/>
        </p:spPr>
        <p:txBody>
          <a:bodyPr wrap="square" rtlCol="0">
            <a:spAutoFit/>
          </a:bodyPr>
          <a:lstStyle/>
          <a:p>
            <a:pPr algn="ctr"/>
            <a:r>
              <a:rPr lang="en-US" sz="3500" i="1" dirty="0" smtClean="0">
                <a:solidFill>
                  <a:schemeClr val="bg1"/>
                </a:solidFill>
              </a:rPr>
              <a:t>Jesus never said, “I am God!”</a:t>
            </a:r>
            <a:endParaRPr lang="en-US" sz="3500" dirty="0">
              <a:solidFill>
                <a:schemeClr val="bg1"/>
              </a:solidFill>
            </a:endParaRPr>
          </a:p>
        </p:txBody>
      </p:sp>
      <p:sp>
        <p:nvSpPr>
          <p:cNvPr id="6" name="TextBox 5"/>
          <p:cNvSpPr txBox="1"/>
          <p:nvPr/>
        </p:nvSpPr>
        <p:spPr>
          <a:xfrm>
            <a:off x="304800" y="1524000"/>
            <a:ext cx="8610600" cy="5170646"/>
          </a:xfrm>
          <a:prstGeom prst="rect">
            <a:avLst/>
          </a:prstGeom>
          <a:noFill/>
        </p:spPr>
        <p:txBody>
          <a:bodyPr wrap="square" rtlCol="0">
            <a:spAutoFit/>
          </a:bodyPr>
          <a:lstStyle/>
          <a:p>
            <a:pPr algn="ctr"/>
            <a:r>
              <a:rPr lang="en-US" sz="3200" i="1" dirty="0" smtClean="0">
                <a:solidFill>
                  <a:schemeClr val="bg1"/>
                </a:solidFill>
              </a:rPr>
              <a:t>Bart D. </a:t>
            </a:r>
            <a:r>
              <a:rPr lang="en-US" sz="3200" i="1" dirty="0" err="1" smtClean="0">
                <a:solidFill>
                  <a:schemeClr val="bg1"/>
                </a:solidFill>
              </a:rPr>
              <a:t>Erhman</a:t>
            </a:r>
            <a:endParaRPr lang="en-US" sz="3200" i="1" dirty="0" smtClean="0">
              <a:solidFill>
                <a:schemeClr val="bg1"/>
              </a:solidFill>
            </a:endParaRPr>
          </a:p>
          <a:p>
            <a:pPr algn="ctr"/>
            <a:r>
              <a:rPr lang="en-US" sz="2800" i="1" dirty="0" smtClean="0">
                <a:solidFill>
                  <a:schemeClr val="bg1"/>
                </a:solidFill>
              </a:rPr>
              <a:t>Professor of Religious Studies and UNC at Chapel Hill</a:t>
            </a:r>
          </a:p>
          <a:p>
            <a:pPr algn="just"/>
            <a:r>
              <a:rPr lang="en-US" sz="3000" i="1" dirty="0" smtClean="0">
                <a:solidFill>
                  <a:schemeClr val="bg1"/>
                </a:solidFill>
              </a:rPr>
              <a:t>“I </a:t>
            </a:r>
            <a:r>
              <a:rPr lang="en-US" sz="3000" i="1" dirty="0">
                <a:solidFill>
                  <a:schemeClr val="bg1"/>
                </a:solidFill>
              </a:rPr>
              <a:t>think it's completely implausible that Matthew, Mark and Luke would not mention that Jesus called himself God if that's what he was declaring about himself. That would be a rather important point to make.”</a:t>
            </a:r>
            <a:r>
              <a:rPr lang="en-US" sz="3000" dirty="0">
                <a:solidFill>
                  <a:schemeClr val="bg1"/>
                </a:solidFill>
              </a:rPr>
              <a:t> </a:t>
            </a:r>
            <a:endParaRPr lang="en-US" sz="3000" dirty="0" smtClean="0">
              <a:solidFill>
                <a:schemeClr val="bg1"/>
              </a:solidFill>
            </a:endParaRPr>
          </a:p>
          <a:p>
            <a:pPr algn="just"/>
            <a:endParaRPr lang="en-US" sz="3000" i="1" dirty="0">
              <a:solidFill>
                <a:schemeClr val="bg1"/>
              </a:solidFill>
            </a:endParaRPr>
          </a:p>
          <a:p>
            <a:pPr algn="just"/>
            <a:r>
              <a:rPr lang="en-US" sz="3000" i="1" dirty="0" smtClean="0">
                <a:solidFill>
                  <a:schemeClr val="bg1"/>
                </a:solidFill>
              </a:rPr>
              <a:t>“</a:t>
            </a:r>
            <a:r>
              <a:rPr lang="en-US" sz="3000" i="1" dirty="0">
                <a:solidFill>
                  <a:schemeClr val="bg1"/>
                </a:solidFill>
              </a:rPr>
              <a:t>During his lifetime, Jesus himself didn't call himself God and didn't consider himself God, and...none of his disciples had any inkling at all that he was God.” </a:t>
            </a:r>
            <a:endParaRPr lang="en-US" sz="3000" dirty="0">
              <a:solidFill>
                <a:schemeClr val="bg1"/>
              </a:solidFill>
            </a:endParaRPr>
          </a:p>
        </p:txBody>
      </p:sp>
    </p:spTree>
    <p:extLst>
      <p:ext uri="{BB962C8B-B14F-4D97-AF65-F5344CB8AC3E}">
        <p14:creationId xmlns:p14="http://schemas.microsoft.com/office/powerpoint/2010/main" val="100810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750"/>
                                        <p:tgtEl>
                                          <p:spTgt spid="6">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825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fade">
                                      <p:cBhvr>
                                        <p:cTn id="11" dur="17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Skeptics and Nay-Sayers</a:t>
            </a:r>
            <a:endParaRPr lang="en-US" sz="4800" dirty="0" smtClean="0">
              <a:solidFill>
                <a:schemeClr val="bg1"/>
              </a:solidFill>
            </a:endParaRPr>
          </a:p>
        </p:txBody>
      </p:sp>
      <p:sp>
        <p:nvSpPr>
          <p:cNvPr id="5" name="TextBox 4"/>
          <p:cNvSpPr txBox="1"/>
          <p:nvPr/>
        </p:nvSpPr>
        <p:spPr>
          <a:xfrm>
            <a:off x="304800" y="1691313"/>
            <a:ext cx="5257800" cy="3185487"/>
          </a:xfrm>
          <a:prstGeom prst="rect">
            <a:avLst/>
          </a:prstGeom>
          <a:noFill/>
        </p:spPr>
        <p:txBody>
          <a:bodyPr wrap="square" rtlCol="0">
            <a:spAutoFit/>
          </a:bodyPr>
          <a:lstStyle/>
          <a:p>
            <a:pPr algn="ctr"/>
            <a:r>
              <a:rPr lang="en-US" sz="3500" i="1" dirty="0" smtClean="0">
                <a:solidFill>
                  <a:schemeClr val="bg1"/>
                </a:solidFill>
              </a:rPr>
              <a:t>Truth Matters – </a:t>
            </a:r>
          </a:p>
          <a:p>
            <a:pPr algn="ctr"/>
            <a:r>
              <a:rPr lang="en-US" sz="3500" i="1" dirty="0" smtClean="0">
                <a:solidFill>
                  <a:schemeClr val="bg1"/>
                </a:solidFill>
              </a:rPr>
              <a:t>Confident Faith in a Confusing World</a:t>
            </a:r>
          </a:p>
          <a:p>
            <a:pPr algn="ctr"/>
            <a:r>
              <a:rPr lang="en-US" sz="2400" dirty="0">
                <a:solidFill>
                  <a:schemeClr val="bg1"/>
                </a:solidFill>
              </a:rPr>
              <a:t>Andreas </a:t>
            </a:r>
            <a:r>
              <a:rPr lang="en-US" sz="2400" dirty="0" err="1">
                <a:solidFill>
                  <a:schemeClr val="bg1"/>
                </a:solidFill>
              </a:rPr>
              <a:t>Köstenberger</a:t>
            </a:r>
            <a:r>
              <a:rPr lang="en-US" sz="2400" dirty="0">
                <a:solidFill>
                  <a:schemeClr val="bg1"/>
                </a:solidFill>
              </a:rPr>
              <a:t> (Ph.D., Trinity Evangelical Divinity School); Darrell Bock (Ph.D., University of Aberdeen); </a:t>
            </a:r>
            <a:endParaRPr lang="en-US" sz="2400" dirty="0" smtClean="0">
              <a:solidFill>
                <a:schemeClr val="bg1"/>
              </a:solidFill>
            </a:endParaRPr>
          </a:p>
          <a:p>
            <a:pPr algn="ctr"/>
            <a:r>
              <a:rPr lang="en-US" sz="2400" dirty="0" smtClean="0">
                <a:solidFill>
                  <a:schemeClr val="bg1"/>
                </a:solidFill>
              </a:rPr>
              <a:t>and </a:t>
            </a:r>
            <a:r>
              <a:rPr lang="en-US" sz="2400" dirty="0">
                <a:solidFill>
                  <a:schemeClr val="bg1"/>
                </a:solidFill>
              </a:rPr>
              <a:t>Josh </a:t>
            </a:r>
            <a:r>
              <a:rPr lang="en-US" sz="2400" dirty="0" err="1" smtClean="0">
                <a:solidFill>
                  <a:schemeClr val="bg1"/>
                </a:solidFill>
              </a:rPr>
              <a:t>Chatraw</a:t>
            </a:r>
            <a:r>
              <a:rPr lang="en-US" sz="2400" dirty="0" smtClean="0">
                <a:solidFill>
                  <a:schemeClr val="bg1"/>
                </a:solidFill>
              </a:rPr>
              <a:t>.</a:t>
            </a:r>
            <a:endParaRPr lang="en-US" sz="24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647825"/>
            <a:ext cx="3171825" cy="4752975"/>
          </a:xfrm>
          <a:prstGeom prst="rect">
            <a:avLst/>
          </a:prstGeom>
        </p:spPr>
      </p:pic>
    </p:spTree>
    <p:extLst>
      <p:ext uri="{BB962C8B-B14F-4D97-AF65-F5344CB8AC3E}">
        <p14:creationId xmlns:p14="http://schemas.microsoft.com/office/powerpoint/2010/main" val="3912738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0" y="2438400"/>
            <a:ext cx="9144000" cy="2062103"/>
          </a:xfrm>
          <a:prstGeom prst="rect">
            <a:avLst/>
          </a:prstGeom>
          <a:solidFill>
            <a:schemeClr val="accent1">
              <a:alpha val="90000"/>
            </a:schemeClr>
          </a:solidFill>
        </p:spPr>
        <p:txBody>
          <a:bodyPr wrap="square" rtlCol="0">
            <a:spAutoFit/>
          </a:bodyPr>
          <a:lstStyle/>
          <a:p>
            <a:pPr algn="ctr"/>
            <a:endParaRPr lang="en-US" sz="1000" dirty="0" smtClean="0">
              <a:solidFill>
                <a:schemeClr val="bg1"/>
              </a:solidFill>
            </a:endParaRPr>
          </a:p>
          <a:p>
            <a:pPr algn="ctr"/>
            <a:r>
              <a:rPr lang="en-US" sz="5400" dirty="0" smtClean="0">
                <a:solidFill>
                  <a:schemeClr val="bg1"/>
                </a:solidFill>
              </a:rPr>
              <a:t>Jesus decisively declares [and demonstrates] His divinity</a:t>
            </a:r>
            <a:endParaRPr lang="en-US" sz="1000" dirty="0" smtClean="0">
              <a:solidFill>
                <a:schemeClr val="bg1"/>
              </a:solidFill>
            </a:endParaRPr>
          </a:p>
          <a:p>
            <a:pPr algn="ctr"/>
            <a:endParaRPr lang="en-US" sz="1000" dirty="0">
              <a:solidFill>
                <a:schemeClr val="bg1"/>
              </a:solidFill>
            </a:endParaRPr>
          </a:p>
        </p:txBody>
      </p:sp>
    </p:spTree>
    <p:extLst>
      <p:ext uri="{BB962C8B-B14F-4D97-AF65-F5344CB8AC3E}">
        <p14:creationId xmlns:p14="http://schemas.microsoft.com/office/powerpoint/2010/main" val="268133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5:18</a:t>
            </a:r>
            <a:endParaRPr lang="en-US" sz="4800" dirty="0" smtClean="0">
              <a:solidFill>
                <a:schemeClr val="bg1"/>
              </a:solidFill>
            </a:endParaRPr>
          </a:p>
        </p:txBody>
      </p:sp>
      <p:sp>
        <p:nvSpPr>
          <p:cNvPr id="10" name="TextBox 9"/>
          <p:cNvSpPr txBox="1"/>
          <p:nvPr/>
        </p:nvSpPr>
        <p:spPr>
          <a:xfrm>
            <a:off x="304800" y="914400"/>
            <a:ext cx="8610600" cy="2862322"/>
          </a:xfrm>
          <a:prstGeom prst="rect">
            <a:avLst/>
          </a:prstGeom>
          <a:noFill/>
        </p:spPr>
        <p:txBody>
          <a:bodyPr wrap="square" rtlCol="0">
            <a:spAutoFit/>
          </a:bodyPr>
          <a:lstStyle/>
          <a:p>
            <a:pPr algn="just"/>
            <a:r>
              <a:rPr lang="en-US" sz="3600" i="1" dirty="0">
                <a:solidFill>
                  <a:schemeClr val="bg1"/>
                </a:solidFill>
              </a:rPr>
              <a:t>“For this reason therefore the Jews were seeking all the more to kill Him, because He not only was breaking the Sabbath, but also was calling God His own Father, making Himself equal with God.”</a:t>
            </a:r>
            <a:r>
              <a:rPr lang="en-US"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94093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10:30-33</a:t>
            </a:r>
            <a:endParaRPr lang="en-US" sz="4800" dirty="0" smtClean="0">
              <a:solidFill>
                <a:schemeClr val="bg1"/>
              </a:solidFill>
            </a:endParaRPr>
          </a:p>
        </p:txBody>
      </p:sp>
      <p:sp>
        <p:nvSpPr>
          <p:cNvPr id="10" name="TextBox 9"/>
          <p:cNvSpPr txBox="1"/>
          <p:nvPr/>
        </p:nvSpPr>
        <p:spPr>
          <a:xfrm>
            <a:off x="304800" y="914400"/>
            <a:ext cx="8610600" cy="646331"/>
          </a:xfrm>
          <a:prstGeom prst="rect">
            <a:avLst/>
          </a:prstGeom>
          <a:noFill/>
        </p:spPr>
        <p:txBody>
          <a:bodyPr wrap="square" rtlCol="0">
            <a:spAutoFit/>
          </a:bodyPr>
          <a:lstStyle/>
          <a:p>
            <a:pPr algn="just"/>
            <a:r>
              <a:rPr lang="en-US" sz="3600" i="1" dirty="0" smtClean="0">
                <a:solidFill>
                  <a:schemeClr val="bg1"/>
                </a:solidFill>
              </a:rPr>
              <a:t>30…“I </a:t>
            </a:r>
            <a:r>
              <a:rPr lang="en-US" sz="3600" i="1" dirty="0">
                <a:solidFill>
                  <a:schemeClr val="bg1"/>
                </a:solidFill>
              </a:rPr>
              <a:t>and the Father are one.”</a:t>
            </a:r>
            <a:r>
              <a:rPr lang="en-US" sz="3600" dirty="0">
                <a:solidFill>
                  <a:schemeClr val="bg1"/>
                </a:solidFill>
              </a:rPr>
              <a:t> </a:t>
            </a:r>
            <a:endParaRPr lang="en-US" sz="3600" dirty="0">
              <a:solidFill>
                <a:schemeClr val="bg1"/>
              </a:solidFill>
            </a:endParaRPr>
          </a:p>
        </p:txBody>
      </p:sp>
      <p:sp>
        <p:nvSpPr>
          <p:cNvPr id="4" name="TextBox 3"/>
          <p:cNvSpPr txBox="1"/>
          <p:nvPr/>
        </p:nvSpPr>
        <p:spPr>
          <a:xfrm>
            <a:off x="304800" y="1639669"/>
            <a:ext cx="8610600" cy="4524315"/>
          </a:xfrm>
          <a:prstGeom prst="rect">
            <a:avLst/>
          </a:prstGeom>
          <a:noFill/>
        </p:spPr>
        <p:txBody>
          <a:bodyPr wrap="square" rtlCol="0">
            <a:spAutoFit/>
          </a:bodyPr>
          <a:lstStyle/>
          <a:p>
            <a:pPr algn="just"/>
            <a:r>
              <a:rPr lang="en-US" sz="3600" i="1" dirty="0">
                <a:solidFill>
                  <a:schemeClr val="bg1"/>
                </a:solidFill>
              </a:rPr>
              <a:t>31 The Jews picked up stones again to stone Him. 32 Jesus answered them, “I showed you many good works from the Father; for which of them are you stoning Me?" 33 The Jews answered Him, "For a good work we do not stone You, but for blasphemy; and because You, being a man, make Yourself out [to be] God.” </a:t>
            </a:r>
            <a:endParaRPr lang="en-US" sz="3600" dirty="0">
              <a:solidFill>
                <a:schemeClr val="bg1"/>
              </a:solidFill>
            </a:endParaRPr>
          </a:p>
        </p:txBody>
      </p:sp>
    </p:spTree>
    <p:extLst>
      <p:ext uri="{BB962C8B-B14F-4D97-AF65-F5344CB8AC3E}">
        <p14:creationId xmlns:p14="http://schemas.microsoft.com/office/powerpoint/2010/main" val="423886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39904</TotalTime>
  <Words>1522</Words>
  <Application>Microsoft Office PowerPoint</Application>
  <PresentationFormat>On-screen Show (4:3)</PresentationFormat>
  <Paragraphs>77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913</cp:revision>
  <dcterms:created xsi:type="dcterms:W3CDTF">2013-08-08T16:28:40Z</dcterms:created>
  <dcterms:modified xsi:type="dcterms:W3CDTF">2018-06-23T23:19:43Z</dcterms:modified>
</cp:coreProperties>
</file>