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455" r:id="rId2"/>
    <p:sldId id="2076" r:id="rId3"/>
    <p:sldId id="2090" r:id="rId4"/>
    <p:sldId id="2080" r:id="rId5"/>
    <p:sldId id="2091" r:id="rId6"/>
    <p:sldId id="2066" r:id="rId7"/>
    <p:sldId id="2092" r:id="rId8"/>
    <p:sldId id="2061" r:id="rId9"/>
    <p:sldId id="2067" r:id="rId10"/>
    <p:sldId id="2093" r:id="rId11"/>
    <p:sldId id="2094" r:id="rId12"/>
    <p:sldId id="2095" r:id="rId13"/>
    <p:sldId id="2096" r:id="rId14"/>
    <p:sldId id="209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p:cViewPr>
        <p:scale>
          <a:sx n="77" d="100"/>
          <a:sy n="77" d="100"/>
        </p:scale>
        <p:origin x="-61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A Scandalous </a:t>
            </a:r>
            <a:r>
              <a:rPr lang="en-US" sz="3200" dirty="0" smtClean="0">
                <a:solidFill>
                  <a:schemeClr val="bg1"/>
                </a:solidFill>
                <a:latin typeface="Bahnschrift" panose="020B0502040204020203" pitchFamily="34" charset="0"/>
              </a:rPr>
              <a:t>Feast</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2:18-22</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3:26-30</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000" i="1" dirty="0">
                <a:solidFill>
                  <a:schemeClr val="bg1"/>
                </a:solidFill>
              </a:rPr>
              <a:t>26 And they came to John and said to him, “Rabbi, He who was with you beyond the Jordan, to whom you have testified, behold, He is baptizing and all are coming to Him.”</a:t>
            </a:r>
            <a:r>
              <a:rPr lang="en-US" sz="3000" dirty="0">
                <a:solidFill>
                  <a:schemeClr val="bg1"/>
                </a:solidFill>
              </a:rPr>
              <a:t> </a:t>
            </a:r>
            <a:r>
              <a:rPr lang="en-US" sz="3000" i="1" dirty="0">
                <a:solidFill>
                  <a:schemeClr val="bg1"/>
                </a:solidFill>
              </a:rPr>
              <a:t>27 John answered and said, “A man can receive nothing unless it has been given him from heaven. 28 You yourselves are my witnesses that I said, 'I am not the Christ,' but, 'I have been sent ahead of Him.' 29 He who has the bride is the bridegroom; but the friend of the bridegroom, who stands and hears him, rejoices greatly because of the bridegroom's voice. So this joy of mine has been made full. 30 He must increase, but I must decrease.”</a:t>
            </a:r>
            <a:endParaRPr lang="en-US" sz="3000" dirty="0">
              <a:solidFill>
                <a:schemeClr val="bg1"/>
              </a:solidFill>
            </a:endParaRPr>
          </a:p>
        </p:txBody>
      </p:sp>
    </p:spTree>
    <p:extLst>
      <p:ext uri="{BB962C8B-B14F-4D97-AF65-F5344CB8AC3E}">
        <p14:creationId xmlns:p14="http://schemas.microsoft.com/office/powerpoint/2010/main" val="42882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Bridegroom/Betrothed</a:t>
            </a:r>
            <a:endParaRPr lang="en-US" sz="4800" dirty="0" smtClean="0">
              <a:solidFill>
                <a:schemeClr val="bg1"/>
              </a:solidFill>
            </a:endParaRPr>
          </a:p>
        </p:txBody>
      </p:sp>
      <p:sp>
        <p:nvSpPr>
          <p:cNvPr id="10" name="TextBox 9"/>
          <p:cNvSpPr txBox="1"/>
          <p:nvPr/>
        </p:nvSpPr>
        <p:spPr>
          <a:xfrm>
            <a:off x="304800" y="998577"/>
            <a:ext cx="8610600" cy="5509200"/>
          </a:xfrm>
          <a:prstGeom prst="rect">
            <a:avLst/>
          </a:prstGeom>
          <a:noFill/>
        </p:spPr>
        <p:txBody>
          <a:bodyPr wrap="square" rtlCol="0">
            <a:spAutoFit/>
          </a:bodyPr>
          <a:lstStyle/>
          <a:p>
            <a:pPr algn="just"/>
            <a:r>
              <a:rPr lang="en-US" sz="3200" i="1" dirty="0" smtClean="0">
                <a:solidFill>
                  <a:schemeClr val="bg1"/>
                </a:solidFill>
              </a:rPr>
              <a:t>Isaiah 62:5</a:t>
            </a:r>
          </a:p>
          <a:p>
            <a:pPr algn="just"/>
            <a:r>
              <a:rPr lang="en-US" sz="3200" i="1" dirty="0" smtClean="0">
                <a:solidFill>
                  <a:schemeClr val="bg1"/>
                </a:solidFill>
              </a:rPr>
              <a:t>“</a:t>
            </a:r>
            <a:r>
              <a:rPr lang="en-US" sz="3200" i="1" dirty="0">
                <a:solidFill>
                  <a:schemeClr val="bg1"/>
                </a:solidFill>
              </a:rPr>
              <a:t>For as a young man marries a virgin, So your sons will marry you; And as the </a:t>
            </a:r>
            <a:r>
              <a:rPr lang="en-US" sz="3200" i="1" u="sng" dirty="0">
                <a:solidFill>
                  <a:schemeClr val="bg1"/>
                </a:solidFill>
              </a:rPr>
              <a:t>bridegroom rejoices </a:t>
            </a:r>
            <a:r>
              <a:rPr lang="en-US" sz="3200" i="1" dirty="0">
                <a:solidFill>
                  <a:schemeClr val="bg1"/>
                </a:solidFill>
              </a:rPr>
              <a:t>over the bride, So your God [the Bridegroom] will rejoice over you.”</a:t>
            </a:r>
            <a:r>
              <a:rPr lang="en-US" sz="3200" dirty="0">
                <a:solidFill>
                  <a:schemeClr val="bg1"/>
                </a:solidFill>
              </a:rPr>
              <a:t>  </a:t>
            </a:r>
            <a:endParaRPr lang="en-US" sz="3200" dirty="0" smtClean="0">
              <a:solidFill>
                <a:schemeClr val="bg1"/>
              </a:solidFill>
            </a:endParaRPr>
          </a:p>
          <a:p>
            <a:pPr algn="just"/>
            <a:endParaRPr lang="en-US" sz="3200" dirty="0">
              <a:solidFill>
                <a:schemeClr val="bg1"/>
              </a:solidFill>
            </a:endParaRPr>
          </a:p>
          <a:p>
            <a:pPr algn="just"/>
            <a:r>
              <a:rPr lang="en-US" sz="3200" i="1" dirty="0" smtClean="0">
                <a:solidFill>
                  <a:schemeClr val="bg1"/>
                </a:solidFill>
              </a:rPr>
              <a:t>Hosea 2:19-20</a:t>
            </a:r>
          </a:p>
          <a:p>
            <a:pPr algn="just"/>
            <a:r>
              <a:rPr lang="en-US" sz="3200" i="1" dirty="0" smtClean="0">
                <a:solidFill>
                  <a:schemeClr val="bg1"/>
                </a:solidFill>
              </a:rPr>
              <a:t>“</a:t>
            </a:r>
            <a:r>
              <a:rPr lang="en-US" sz="3200" i="1" dirty="0">
                <a:solidFill>
                  <a:schemeClr val="bg1"/>
                </a:solidFill>
              </a:rPr>
              <a:t>19 I will betroth you to Me forever; Yes, I will betroth you to Me in righteousness and in justice, In lovingkindness and in compassion, 20 And I will betroth you to Me in faithfulness. </a:t>
            </a:r>
            <a:endParaRPr lang="en-US" sz="3000" dirty="0">
              <a:solidFill>
                <a:schemeClr val="bg1"/>
              </a:solidFill>
            </a:endParaRPr>
          </a:p>
        </p:txBody>
      </p:sp>
    </p:spTree>
    <p:extLst>
      <p:ext uri="{BB962C8B-B14F-4D97-AF65-F5344CB8AC3E}">
        <p14:creationId xmlns:p14="http://schemas.microsoft.com/office/powerpoint/2010/main" val="27487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75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000" dirty="0" smtClean="0">
                <a:solidFill>
                  <a:schemeClr val="bg1"/>
                </a:solidFill>
              </a:rPr>
              <a:t>Behold the Bridegroom </a:t>
            </a:r>
            <a:r>
              <a:rPr lang="en-US" sz="4000" baseline="30000" dirty="0" smtClean="0">
                <a:solidFill>
                  <a:schemeClr val="bg1"/>
                </a:solidFill>
              </a:rPr>
              <a:t>(2:19-20)</a:t>
            </a:r>
            <a:endParaRPr lang="en-US" sz="4000" baseline="30000" dirty="0" smtClean="0">
              <a:solidFill>
                <a:schemeClr val="bg1"/>
              </a:solidFill>
            </a:endParaRPr>
          </a:p>
        </p:txBody>
      </p:sp>
      <p:sp>
        <p:nvSpPr>
          <p:cNvPr id="10" name="TextBox 9"/>
          <p:cNvSpPr txBox="1"/>
          <p:nvPr/>
        </p:nvSpPr>
        <p:spPr>
          <a:xfrm>
            <a:off x="273908" y="1371600"/>
            <a:ext cx="8610600" cy="1200329"/>
          </a:xfrm>
          <a:prstGeom prst="rect">
            <a:avLst/>
          </a:prstGeom>
          <a:noFill/>
        </p:spPr>
        <p:txBody>
          <a:bodyPr wrap="square" rtlCol="0">
            <a:spAutoFit/>
          </a:bodyPr>
          <a:lstStyle/>
          <a:p>
            <a:pPr algn="just"/>
            <a:r>
              <a:rPr lang="en-US" sz="2400" i="1" dirty="0">
                <a:solidFill>
                  <a:schemeClr val="bg1"/>
                </a:solidFill>
              </a:rPr>
              <a:t>And Jesus said to them, “While the bridegroom is with them, the attendants of the bridegroom cannot fast, can they? So long as they have the bridegroom with them, they cannot fast.</a:t>
            </a:r>
            <a:endParaRPr lang="en-US" sz="2400" dirty="0">
              <a:solidFill>
                <a:schemeClr val="bg1"/>
              </a:solidFill>
            </a:endParaRPr>
          </a:p>
        </p:txBody>
      </p:sp>
      <p:sp>
        <p:nvSpPr>
          <p:cNvPr id="4" name="TextBox 3"/>
          <p:cNvSpPr txBox="1"/>
          <p:nvPr/>
        </p:nvSpPr>
        <p:spPr>
          <a:xfrm>
            <a:off x="304800" y="838200"/>
            <a:ext cx="8610600" cy="584775"/>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explanation (2:19)</a:t>
            </a:r>
          </a:p>
        </p:txBody>
      </p:sp>
      <p:sp>
        <p:nvSpPr>
          <p:cNvPr id="5" name="TextBox 4"/>
          <p:cNvSpPr txBox="1"/>
          <p:nvPr/>
        </p:nvSpPr>
        <p:spPr>
          <a:xfrm>
            <a:off x="304800" y="2691825"/>
            <a:ext cx="8610600" cy="584775"/>
          </a:xfrm>
          <a:prstGeom prst="rect">
            <a:avLst/>
          </a:prstGeom>
          <a:noFill/>
        </p:spPr>
        <p:txBody>
          <a:bodyPr wrap="square" rtlCol="0">
            <a:spAutoFit/>
          </a:bodyPr>
          <a:lstStyle/>
          <a:p>
            <a:pPr marL="514350" indent="-514350" algn="just">
              <a:buFont typeface="+mj-lt"/>
              <a:buAutoNum type="alphaUcPeriod" startAt="2"/>
            </a:pPr>
            <a:r>
              <a:rPr lang="en-US" sz="3200" dirty="0" smtClean="0">
                <a:solidFill>
                  <a:schemeClr val="bg1"/>
                </a:solidFill>
              </a:rPr>
              <a:t>The expectation (2:20)</a:t>
            </a:r>
          </a:p>
        </p:txBody>
      </p:sp>
      <p:sp>
        <p:nvSpPr>
          <p:cNvPr id="6" name="TextBox 5"/>
          <p:cNvSpPr txBox="1"/>
          <p:nvPr/>
        </p:nvSpPr>
        <p:spPr>
          <a:xfrm>
            <a:off x="304800" y="3295471"/>
            <a:ext cx="8610600" cy="830997"/>
          </a:xfrm>
          <a:prstGeom prst="rect">
            <a:avLst/>
          </a:prstGeom>
          <a:noFill/>
        </p:spPr>
        <p:txBody>
          <a:bodyPr wrap="square" rtlCol="0">
            <a:spAutoFit/>
          </a:bodyPr>
          <a:lstStyle/>
          <a:p>
            <a:pPr algn="just"/>
            <a:r>
              <a:rPr lang="en-US" sz="2400" i="1" dirty="0">
                <a:solidFill>
                  <a:schemeClr val="bg1"/>
                </a:solidFill>
              </a:rPr>
              <a:t>But the days will come when the bridegroom is taken away from them, and then they will fast in that day.</a:t>
            </a:r>
            <a:endParaRPr lang="en-US" sz="2400" dirty="0">
              <a:solidFill>
                <a:schemeClr val="bg1"/>
              </a:solidFill>
            </a:endParaRPr>
          </a:p>
        </p:txBody>
      </p:sp>
    </p:spTree>
    <p:extLst>
      <p:ext uri="{BB962C8B-B14F-4D97-AF65-F5344CB8AC3E}">
        <p14:creationId xmlns:p14="http://schemas.microsoft.com/office/powerpoint/2010/main" val="16985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000" dirty="0" smtClean="0">
                <a:solidFill>
                  <a:schemeClr val="bg1"/>
                </a:solidFill>
              </a:rPr>
              <a:t>Be ready for all things new </a:t>
            </a:r>
            <a:r>
              <a:rPr lang="en-US" sz="4000" baseline="30000" dirty="0" smtClean="0">
                <a:solidFill>
                  <a:schemeClr val="bg1"/>
                </a:solidFill>
              </a:rPr>
              <a:t>(2:21-22)</a:t>
            </a:r>
            <a:endParaRPr lang="en-US" sz="4000" baseline="30000" dirty="0" smtClean="0">
              <a:solidFill>
                <a:schemeClr val="bg1"/>
              </a:solidFill>
            </a:endParaRPr>
          </a:p>
        </p:txBody>
      </p:sp>
      <p:sp>
        <p:nvSpPr>
          <p:cNvPr id="10" name="TextBox 9"/>
          <p:cNvSpPr txBox="1"/>
          <p:nvPr/>
        </p:nvSpPr>
        <p:spPr>
          <a:xfrm>
            <a:off x="273908" y="1371600"/>
            <a:ext cx="8610600" cy="1200329"/>
          </a:xfrm>
          <a:prstGeom prst="rect">
            <a:avLst/>
          </a:prstGeom>
          <a:noFill/>
        </p:spPr>
        <p:txBody>
          <a:bodyPr wrap="square" rtlCol="0">
            <a:spAutoFit/>
          </a:bodyPr>
          <a:lstStyle/>
          <a:p>
            <a:pPr algn="just"/>
            <a:r>
              <a:rPr lang="en-US" sz="2400" i="1" dirty="0">
                <a:solidFill>
                  <a:schemeClr val="bg1"/>
                </a:solidFill>
              </a:rPr>
              <a:t>No one sews a patch of unshrunk cloth on an old garment; otherwise the patch pulls away from it, the new from the old, and a worse tear results.</a:t>
            </a:r>
            <a:endParaRPr lang="en-US" sz="2400" dirty="0">
              <a:solidFill>
                <a:schemeClr val="bg1"/>
              </a:solidFill>
            </a:endParaRPr>
          </a:p>
        </p:txBody>
      </p:sp>
      <p:sp>
        <p:nvSpPr>
          <p:cNvPr id="4" name="TextBox 3"/>
          <p:cNvSpPr txBox="1"/>
          <p:nvPr/>
        </p:nvSpPr>
        <p:spPr>
          <a:xfrm>
            <a:off x="304800" y="838200"/>
            <a:ext cx="8610600" cy="584775"/>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analogy of clothing (2:21)</a:t>
            </a:r>
          </a:p>
        </p:txBody>
      </p:sp>
      <p:sp>
        <p:nvSpPr>
          <p:cNvPr id="5" name="TextBox 4"/>
          <p:cNvSpPr txBox="1"/>
          <p:nvPr/>
        </p:nvSpPr>
        <p:spPr>
          <a:xfrm>
            <a:off x="304800" y="2691825"/>
            <a:ext cx="8610600" cy="584775"/>
          </a:xfrm>
          <a:prstGeom prst="rect">
            <a:avLst/>
          </a:prstGeom>
          <a:noFill/>
        </p:spPr>
        <p:txBody>
          <a:bodyPr wrap="square" rtlCol="0">
            <a:spAutoFit/>
          </a:bodyPr>
          <a:lstStyle/>
          <a:p>
            <a:pPr marL="514350" indent="-514350" algn="just">
              <a:buFont typeface="+mj-lt"/>
              <a:buAutoNum type="alphaUcPeriod" startAt="2"/>
            </a:pPr>
            <a:r>
              <a:rPr lang="en-US" sz="3200" dirty="0" smtClean="0">
                <a:solidFill>
                  <a:schemeClr val="bg1"/>
                </a:solidFill>
              </a:rPr>
              <a:t>The analogy of the containers (2:22)</a:t>
            </a:r>
          </a:p>
        </p:txBody>
      </p:sp>
      <p:sp>
        <p:nvSpPr>
          <p:cNvPr id="6" name="TextBox 5"/>
          <p:cNvSpPr txBox="1"/>
          <p:nvPr/>
        </p:nvSpPr>
        <p:spPr>
          <a:xfrm>
            <a:off x="304800" y="3276600"/>
            <a:ext cx="8610600" cy="1200329"/>
          </a:xfrm>
          <a:prstGeom prst="rect">
            <a:avLst/>
          </a:prstGeom>
          <a:noFill/>
        </p:spPr>
        <p:txBody>
          <a:bodyPr wrap="square" rtlCol="0">
            <a:spAutoFit/>
          </a:bodyPr>
          <a:lstStyle/>
          <a:p>
            <a:pPr algn="just"/>
            <a:r>
              <a:rPr lang="en-US" sz="2400" i="1" dirty="0">
                <a:solidFill>
                  <a:schemeClr val="bg1"/>
                </a:solidFill>
              </a:rPr>
              <a:t>No one puts new wine into old wineskins; otherwise the wine will burst the skins, and the wine is lost and the skins as well; but one puts new wine into fresh wineskins.” </a:t>
            </a:r>
            <a:endParaRPr lang="en-US" sz="2400" dirty="0">
              <a:solidFill>
                <a:schemeClr val="bg1"/>
              </a:solidFill>
            </a:endParaRPr>
          </a:p>
        </p:txBody>
      </p:sp>
    </p:spTree>
    <p:extLst>
      <p:ext uri="{BB962C8B-B14F-4D97-AF65-F5344CB8AC3E}">
        <p14:creationId xmlns:p14="http://schemas.microsoft.com/office/powerpoint/2010/main" val="31383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750"/>
                                        <p:tgtEl>
                                          <p:spTgt spid="5">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P spid="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A Scandalous </a:t>
            </a:r>
            <a:r>
              <a:rPr lang="en-US" sz="3200" dirty="0" smtClean="0">
                <a:solidFill>
                  <a:schemeClr val="bg1"/>
                </a:solidFill>
                <a:latin typeface="Bahnschrift" panose="020B0502040204020203" pitchFamily="34" charset="0"/>
              </a:rPr>
              <a:t>Feast</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2:18-22</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15173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2:18-19</a:t>
            </a:r>
            <a:endParaRPr lang="en-US" sz="4800" dirty="0" smtClean="0">
              <a:solidFill>
                <a:schemeClr val="bg1"/>
              </a:solidFill>
            </a:endParaRPr>
          </a:p>
        </p:txBody>
      </p:sp>
      <p:sp>
        <p:nvSpPr>
          <p:cNvPr id="10" name="TextBox 9"/>
          <p:cNvSpPr txBox="1"/>
          <p:nvPr/>
        </p:nvSpPr>
        <p:spPr>
          <a:xfrm>
            <a:off x="304800" y="914400"/>
            <a:ext cx="8610600" cy="5078313"/>
          </a:xfrm>
          <a:prstGeom prst="rect">
            <a:avLst/>
          </a:prstGeom>
          <a:noFill/>
        </p:spPr>
        <p:txBody>
          <a:bodyPr wrap="square" rtlCol="0">
            <a:spAutoFit/>
          </a:bodyPr>
          <a:lstStyle/>
          <a:p>
            <a:pPr algn="just"/>
            <a:r>
              <a:rPr lang="en-US" sz="3500" i="1" dirty="0">
                <a:solidFill>
                  <a:schemeClr val="bg1"/>
                </a:solidFill>
              </a:rPr>
              <a:t>18 John's disciples and the Pharisees were fasting; and they came and said to Him, “Why do John's disciples and the disciples of the Pharisees fast, but Your disciples do not fast?” 19 And Jesus said to them, “While the bridegroom is with them, the attendants of the bridegroom cannot fast, can they? So long as they have the bridegroom with them, they cannot fast. </a:t>
            </a:r>
            <a:endParaRPr lang="en-US" sz="3500" dirty="0">
              <a:solidFill>
                <a:schemeClr val="bg1"/>
              </a:solidFill>
            </a:endParaRPr>
          </a:p>
        </p:txBody>
      </p:sp>
    </p:spTree>
    <p:extLst>
      <p:ext uri="{BB962C8B-B14F-4D97-AF65-F5344CB8AC3E}">
        <p14:creationId xmlns:p14="http://schemas.microsoft.com/office/powerpoint/2010/main" val="24280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2:20-22</a:t>
            </a:r>
            <a:endParaRPr lang="en-US" sz="4800" dirty="0" smtClean="0">
              <a:solidFill>
                <a:schemeClr val="bg1"/>
              </a:solidFill>
            </a:endParaRPr>
          </a:p>
        </p:txBody>
      </p:sp>
      <p:sp>
        <p:nvSpPr>
          <p:cNvPr id="10" name="TextBox 9"/>
          <p:cNvSpPr txBox="1"/>
          <p:nvPr/>
        </p:nvSpPr>
        <p:spPr>
          <a:xfrm>
            <a:off x="304800" y="914400"/>
            <a:ext cx="8610600" cy="5478423"/>
          </a:xfrm>
          <a:prstGeom prst="rect">
            <a:avLst/>
          </a:prstGeom>
          <a:noFill/>
        </p:spPr>
        <p:txBody>
          <a:bodyPr wrap="square" rtlCol="0">
            <a:spAutoFit/>
          </a:bodyPr>
          <a:lstStyle/>
          <a:p>
            <a:pPr algn="just"/>
            <a:r>
              <a:rPr lang="en-US" sz="3500" i="1" dirty="0" smtClean="0">
                <a:solidFill>
                  <a:schemeClr val="bg1"/>
                </a:solidFill>
              </a:rPr>
              <a:t>20 </a:t>
            </a:r>
            <a:r>
              <a:rPr lang="en-US" sz="3500" i="1" dirty="0">
                <a:solidFill>
                  <a:schemeClr val="bg1"/>
                </a:solidFill>
              </a:rPr>
              <a:t>But the days will come when the bridegroom is taken away from them, and then they will fast in that day. 21 No one sews a patch of unshrunk cloth on an old garment; otherwise the patch pulls away from it, the new from the old, and a worse tear results. 22 No one puts new wine into old wineskins; otherwise the wine will burst the skins, and the wine is lost and the skins as well; but one puts new wine into fresh wineskins.” </a:t>
            </a:r>
            <a:endParaRPr lang="en-US" sz="3500" dirty="0">
              <a:solidFill>
                <a:schemeClr val="bg1"/>
              </a:solidFill>
            </a:endParaRPr>
          </a:p>
        </p:txBody>
      </p:sp>
    </p:spTree>
    <p:extLst>
      <p:ext uri="{BB962C8B-B14F-4D97-AF65-F5344CB8AC3E}">
        <p14:creationId xmlns:p14="http://schemas.microsoft.com/office/powerpoint/2010/main" val="21925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2 Timothy 3:2-5</a:t>
            </a:r>
            <a:endParaRPr lang="en-US" sz="4800" dirty="0" smtClean="0">
              <a:solidFill>
                <a:schemeClr val="bg1"/>
              </a:solidFill>
            </a:endParaRPr>
          </a:p>
        </p:txBody>
      </p:sp>
      <p:sp>
        <p:nvSpPr>
          <p:cNvPr id="10" name="TextBox 9"/>
          <p:cNvSpPr txBox="1"/>
          <p:nvPr/>
        </p:nvSpPr>
        <p:spPr>
          <a:xfrm>
            <a:off x="304800" y="914400"/>
            <a:ext cx="8610600" cy="5078313"/>
          </a:xfrm>
          <a:prstGeom prst="rect">
            <a:avLst/>
          </a:prstGeom>
          <a:noFill/>
        </p:spPr>
        <p:txBody>
          <a:bodyPr wrap="square" rtlCol="0">
            <a:spAutoFit/>
          </a:bodyPr>
          <a:lstStyle/>
          <a:p>
            <a:pPr algn="just"/>
            <a:r>
              <a:rPr lang="en-US" sz="3600" i="1" dirty="0">
                <a:solidFill>
                  <a:schemeClr val="bg1"/>
                </a:solidFill>
              </a:rPr>
              <a:t>“2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Avoid such men as these.” </a:t>
            </a:r>
            <a:endParaRPr lang="en-US" sz="3600" dirty="0">
              <a:solidFill>
                <a:schemeClr val="bg1"/>
              </a:solidFill>
            </a:endParaRPr>
          </a:p>
        </p:txBody>
      </p:sp>
    </p:spTree>
    <p:extLst>
      <p:ext uri="{BB962C8B-B14F-4D97-AF65-F5344CB8AC3E}">
        <p14:creationId xmlns:p14="http://schemas.microsoft.com/office/powerpoint/2010/main" val="19409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000" dirty="0" smtClean="0">
                <a:solidFill>
                  <a:schemeClr val="bg1"/>
                </a:solidFill>
              </a:rPr>
              <a:t>Beware of barren ritualism </a:t>
            </a:r>
            <a:r>
              <a:rPr lang="en-US" sz="4000" baseline="30000" dirty="0" smtClean="0">
                <a:solidFill>
                  <a:schemeClr val="bg1"/>
                </a:solidFill>
              </a:rPr>
              <a:t>(</a:t>
            </a:r>
            <a:r>
              <a:rPr lang="en-US" sz="4000" baseline="30000" dirty="0" smtClean="0">
                <a:solidFill>
                  <a:schemeClr val="bg1"/>
                </a:solidFill>
              </a:rPr>
              <a:t>2:18)</a:t>
            </a:r>
            <a:endParaRPr lang="en-US" sz="4000" baseline="30000" dirty="0" smtClean="0">
              <a:solidFill>
                <a:schemeClr val="bg1"/>
              </a:solidFill>
            </a:endParaRPr>
          </a:p>
        </p:txBody>
      </p:sp>
      <p:sp>
        <p:nvSpPr>
          <p:cNvPr id="10" name="TextBox 9"/>
          <p:cNvSpPr txBox="1"/>
          <p:nvPr/>
        </p:nvSpPr>
        <p:spPr>
          <a:xfrm>
            <a:off x="304800" y="838200"/>
            <a:ext cx="8610600" cy="1200329"/>
          </a:xfrm>
          <a:prstGeom prst="rect">
            <a:avLst/>
          </a:prstGeom>
          <a:noFill/>
        </p:spPr>
        <p:txBody>
          <a:bodyPr wrap="square" rtlCol="0">
            <a:spAutoFit/>
          </a:bodyPr>
          <a:lstStyle/>
          <a:p>
            <a:pPr algn="just"/>
            <a:r>
              <a:rPr lang="en-US" sz="2400" i="1" dirty="0">
                <a:solidFill>
                  <a:schemeClr val="bg1"/>
                </a:solidFill>
              </a:rPr>
              <a:t>John's disciples and the Pharisees were fasting; and they came and said to Him, “Why do John's disciples and the disciples of the Pharisees fast, but Your disciples do not fast?”</a:t>
            </a:r>
            <a:endParaRPr lang="en-US" sz="2400" dirty="0">
              <a:solidFill>
                <a:schemeClr val="bg1"/>
              </a:solidFill>
            </a:endParaRPr>
          </a:p>
        </p:txBody>
      </p:sp>
      <p:sp>
        <p:nvSpPr>
          <p:cNvPr id="4" name="TextBox 3"/>
          <p:cNvSpPr txBox="1"/>
          <p:nvPr/>
        </p:nvSpPr>
        <p:spPr>
          <a:xfrm>
            <a:off x="304800" y="2057400"/>
            <a:ext cx="8610600" cy="913070"/>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self-imposed fast</a:t>
            </a:r>
          </a:p>
          <a:p>
            <a:pPr marL="514350" indent="-514350" algn="just">
              <a:buAutoNum type="alphaUcPeriod"/>
            </a:pPr>
            <a:endParaRPr lang="en-US" sz="3200" baseline="30000" dirty="0" smtClean="0">
              <a:solidFill>
                <a:schemeClr val="bg1"/>
              </a:solidFill>
            </a:endParaRPr>
          </a:p>
        </p:txBody>
      </p:sp>
    </p:spTree>
    <p:extLst>
      <p:ext uri="{BB962C8B-B14F-4D97-AF65-F5344CB8AC3E}">
        <p14:creationId xmlns:p14="http://schemas.microsoft.com/office/powerpoint/2010/main" val="4771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Leviticus 16:29-31</a:t>
            </a:r>
            <a:endParaRPr lang="en-US" sz="4800" dirty="0" smtClean="0">
              <a:solidFill>
                <a:schemeClr val="bg1"/>
              </a:solidFill>
            </a:endParaRPr>
          </a:p>
        </p:txBody>
      </p:sp>
      <p:sp>
        <p:nvSpPr>
          <p:cNvPr id="10" name="TextBox 9"/>
          <p:cNvSpPr txBox="1"/>
          <p:nvPr/>
        </p:nvSpPr>
        <p:spPr>
          <a:xfrm>
            <a:off x="304800" y="998577"/>
            <a:ext cx="8610600" cy="5478423"/>
          </a:xfrm>
          <a:prstGeom prst="rect">
            <a:avLst/>
          </a:prstGeom>
          <a:noFill/>
        </p:spPr>
        <p:txBody>
          <a:bodyPr wrap="square" rtlCol="0">
            <a:spAutoFit/>
          </a:bodyPr>
          <a:lstStyle/>
          <a:p>
            <a:pPr algn="just"/>
            <a:r>
              <a:rPr lang="en-US" sz="3500" i="1" dirty="0">
                <a:solidFill>
                  <a:schemeClr val="bg1"/>
                </a:solidFill>
              </a:rPr>
              <a:t>“29 This shall be a permanent statute for you: in the seventh month, on the tenth day of the month, </a:t>
            </a:r>
            <a:r>
              <a:rPr lang="en-US" sz="3500" i="1" dirty="0" smtClean="0">
                <a:solidFill>
                  <a:schemeClr val="bg1"/>
                </a:solidFill>
              </a:rPr>
              <a:t>you </a:t>
            </a:r>
            <a:r>
              <a:rPr lang="en-US" sz="3500" i="1" dirty="0">
                <a:solidFill>
                  <a:schemeClr val="bg1"/>
                </a:solidFill>
              </a:rPr>
              <a:t>shall </a:t>
            </a:r>
            <a:r>
              <a:rPr lang="en-US" sz="3500" i="1" u="sng" dirty="0">
                <a:solidFill>
                  <a:schemeClr val="bg1"/>
                </a:solidFill>
              </a:rPr>
              <a:t>humble your souls</a:t>
            </a:r>
            <a:r>
              <a:rPr lang="en-US" sz="3500" i="1" dirty="0">
                <a:solidFill>
                  <a:schemeClr val="bg1"/>
                </a:solidFill>
              </a:rPr>
              <a:t> and not do any work, whether the native, or the alien who sojourns among you; 30 for it is on this day that atonement shall be made for you to cleanse you; you will be clean from all your sins before the Lord. 31 It is to be a </a:t>
            </a:r>
            <a:r>
              <a:rPr lang="en-US" sz="3500" i="1" dirty="0" err="1">
                <a:solidFill>
                  <a:schemeClr val="bg1"/>
                </a:solidFill>
              </a:rPr>
              <a:t>sabbath</a:t>
            </a:r>
            <a:r>
              <a:rPr lang="en-US" sz="3500" i="1" dirty="0">
                <a:solidFill>
                  <a:schemeClr val="bg1"/>
                </a:solidFill>
              </a:rPr>
              <a:t> of solemn rest for you, that you may </a:t>
            </a:r>
            <a:r>
              <a:rPr lang="en-US" sz="3500" i="1" u="sng" dirty="0">
                <a:solidFill>
                  <a:schemeClr val="bg1"/>
                </a:solidFill>
              </a:rPr>
              <a:t>humble your souls</a:t>
            </a:r>
            <a:r>
              <a:rPr lang="en-US" sz="3500" i="1" dirty="0">
                <a:solidFill>
                  <a:schemeClr val="bg1"/>
                </a:solidFill>
              </a:rPr>
              <a:t>; it is a permanent statute.”</a:t>
            </a:r>
            <a:r>
              <a:rPr lang="en-US" sz="3500" dirty="0">
                <a:solidFill>
                  <a:schemeClr val="bg1"/>
                </a:solidFill>
              </a:rPr>
              <a:t> </a:t>
            </a:r>
            <a:endParaRPr lang="en-US" sz="3500" i="1" dirty="0">
              <a:solidFill>
                <a:schemeClr val="bg1"/>
              </a:solidFill>
            </a:endParaRPr>
          </a:p>
        </p:txBody>
      </p:sp>
    </p:spTree>
    <p:extLst>
      <p:ext uri="{BB962C8B-B14F-4D97-AF65-F5344CB8AC3E}">
        <p14:creationId xmlns:p14="http://schemas.microsoft.com/office/powerpoint/2010/main" val="9055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18:11-12</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smtClean="0">
                <a:solidFill>
                  <a:schemeClr val="bg1"/>
                </a:solidFill>
              </a:rPr>
              <a:t>11 The </a:t>
            </a:r>
            <a:r>
              <a:rPr lang="en-US" sz="4000" i="1" dirty="0">
                <a:solidFill>
                  <a:schemeClr val="bg1"/>
                </a:solidFill>
              </a:rPr>
              <a:t>Pharisee stood and was praying this to himself: </a:t>
            </a:r>
            <a:r>
              <a:rPr lang="en-US" sz="4000" i="1" dirty="0" smtClean="0">
                <a:solidFill>
                  <a:schemeClr val="bg1"/>
                </a:solidFill>
              </a:rPr>
              <a:t>“God</a:t>
            </a:r>
            <a:r>
              <a:rPr lang="en-US" sz="4000" i="1" dirty="0">
                <a:solidFill>
                  <a:schemeClr val="bg1"/>
                </a:solidFill>
              </a:rPr>
              <a:t>, I thank You that I am not like other people: swindlers, unjust, adulterers, or even like this tax collector. </a:t>
            </a:r>
            <a:r>
              <a:rPr lang="en-US" sz="4000" i="1" dirty="0" smtClean="0">
                <a:solidFill>
                  <a:schemeClr val="bg1"/>
                </a:solidFill>
              </a:rPr>
              <a:t>12 </a:t>
            </a:r>
            <a:r>
              <a:rPr lang="en-US" sz="4000" b="1" i="1" u="sng" dirty="0" smtClean="0">
                <a:solidFill>
                  <a:schemeClr val="bg1"/>
                </a:solidFill>
              </a:rPr>
              <a:t>I </a:t>
            </a:r>
            <a:r>
              <a:rPr lang="en-US" sz="4000" b="1" i="1" u="sng" dirty="0">
                <a:solidFill>
                  <a:schemeClr val="bg1"/>
                </a:solidFill>
              </a:rPr>
              <a:t>fast twice a week</a:t>
            </a:r>
            <a:r>
              <a:rPr lang="en-US" sz="4000" i="1" dirty="0">
                <a:solidFill>
                  <a:schemeClr val="bg1"/>
                </a:solidFill>
              </a:rPr>
              <a:t>; I pay tithes of all that I get</a:t>
            </a:r>
            <a:r>
              <a:rPr lang="en-US" sz="4000" i="1" dirty="0" smtClean="0">
                <a:solidFill>
                  <a:schemeClr val="bg1"/>
                </a:solidFill>
              </a:rPr>
              <a:t>.” </a:t>
            </a:r>
            <a:endParaRPr lang="en-US" sz="4000" i="1" dirty="0">
              <a:solidFill>
                <a:schemeClr val="bg1"/>
              </a:solidFill>
            </a:endParaRPr>
          </a:p>
        </p:txBody>
      </p:sp>
    </p:spTree>
    <p:extLst>
      <p:ext uri="{BB962C8B-B14F-4D97-AF65-F5344CB8AC3E}">
        <p14:creationId xmlns:p14="http://schemas.microsoft.com/office/powerpoint/2010/main" val="16113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000" dirty="0" smtClean="0">
                <a:solidFill>
                  <a:schemeClr val="bg1"/>
                </a:solidFill>
              </a:rPr>
              <a:t>Beware of barren ritualism </a:t>
            </a:r>
            <a:r>
              <a:rPr lang="en-US" sz="4000" baseline="30000" dirty="0" smtClean="0">
                <a:solidFill>
                  <a:schemeClr val="bg1"/>
                </a:solidFill>
              </a:rPr>
              <a:t>(</a:t>
            </a:r>
            <a:r>
              <a:rPr lang="en-US" sz="4000" baseline="30000" dirty="0" smtClean="0">
                <a:solidFill>
                  <a:schemeClr val="bg1"/>
                </a:solidFill>
              </a:rPr>
              <a:t>2:18)</a:t>
            </a:r>
            <a:endParaRPr lang="en-US" sz="4000" baseline="30000" dirty="0" smtClean="0">
              <a:solidFill>
                <a:schemeClr val="bg1"/>
              </a:solidFill>
            </a:endParaRPr>
          </a:p>
        </p:txBody>
      </p:sp>
      <p:sp>
        <p:nvSpPr>
          <p:cNvPr id="10" name="TextBox 9"/>
          <p:cNvSpPr txBox="1"/>
          <p:nvPr/>
        </p:nvSpPr>
        <p:spPr>
          <a:xfrm>
            <a:off x="304800" y="838200"/>
            <a:ext cx="8610600" cy="1200329"/>
          </a:xfrm>
          <a:prstGeom prst="rect">
            <a:avLst/>
          </a:prstGeom>
          <a:noFill/>
        </p:spPr>
        <p:txBody>
          <a:bodyPr wrap="square" rtlCol="0">
            <a:spAutoFit/>
          </a:bodyPr>
          <a:lstStyle/>
          <a:p>
            <a:pPr algn="just"/>
            <a:r>
              <a:rPr lang="en-US" sz="2400" i="1" dirty="0">
                <a:solidFill>
                  <a:schemeClr val="bg1"/>
                </a:solidFill>
              </a:rPr>
              <a:t>John's disciples and the Pharisees were fasting; and they came and said to Him, “Why do John's disciples and the disciples of the Pharisees fast, but Your disciples do not fast?”</a:t>
            </a:r>
            <a:endParaRPr lang="en-US" sz="2400" dirty="0">
              <a:solidFill>
                <a:schemeClr val="bg1"/>
              </a:solidFill>
            </a:endParaRPr>
          </a:p>
        </p:txBody>
      </p:sp>
      <p:sp>
        <p:nvSpPr>
          <p:cNvPr id="4" name="TextBox 3"/>
          <p:cNvSpPr txBox="1"/>
          <p:nvPr/>
        </p:nvSpPr>
        <p:spPr>
          <a:xfrm>
            <a:off x="304800" y="2057400"/>
            <a:ext cx="8610600" cy="1077218"/>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self-imposed fast </a:t>
            </a:r>
            <a:endParaRPr lang="en-US" sz="3200" baseline="30000" dirty="0" smtClean="0">
              <a:solidFill>
                <a:schemeClr val="bg1"/>
              </a:solidFill>
            </a:endParaRPr>
          </a:p>
          <a:p>
            <a:pPr marL="514350" indent="-514350" algn="just">
              <a:buAutoNum type="alphaUcPeriod"/>
            </a:pPr>
            <a:r>
              <a:rPr lang="en-US" sz="3200" dirty="0" smtClean="0">
                <a:solidFill>
                  <a:schemeClr val="bg1"/>
                </a:solidFill>
              </a:rPr>
              <a:t>The Savior-inspired feast</a:t>
            </a:r>
            <a:endParaRPr lang="en-US" sz="3200" baseline="30000" dirty="0">
              <a:solidFill>
                <a:schemeClr val="bg1"/>
              </a:solidFill>
            </a:endParaRPr>
          </a:p>
        </p:txBody>
      </p:sp>
    </p:spTree>
    <p:extLst>
      <p:ext uri="{BB962C8B-B14F-4D97-AF65-F5344CB8AC3E}">
        <p14:creationId xmlns:p14="http://schemas.microsoft.com/office/powerpoint/2010/main" val="2048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000" dirty="0" smtClean="0">
                <a:solidFill>
                  <a:schemeClr val="bg1"/>
                </a:solidFill>
              </a:rPr>
              <a:t>Behold the Bridegroom </a:t>
            </a:r>
            <a:r>
              <a:rPr lang="en-US" sz="4000" baseline="30000" dirty="0" smtClean="0">
                <a:solidFill>
                  <a:schemeClr val="bg1"/>
                </a:solidFill>
              </a:rPr>
              <a:t>(2:19-20)</a:t>
            </a:r>
            <a:endParaRPr lang="en-US" sz="4000" baseline="30000" dirty="0" smtClean="0">
              <a:solidFill>
                <a:schemeClr val="bg1"/>
              </a:solidFill>
            </a:endParaRPr>
          </a:p>
        </p:txBody>
      </p:sp>
      <p:sp>
        <p:nvSpPr>
          <p:cNvPr id="10" name="TextBox 9"/>
          <p:cNvSpPr txBox="1"/>
          <p:nvPr/>
        </p:nvSpPr>
        <p:spPr>
          <a:xfrm>
            <a:off x="273908" y="1371600"/>
            <a:ext cx="8610600" cy="1200329"/>
          </a:xfrm>
          <a:prstGeom prst="rect">
            <a:avLst/>
          </a:prstGeom>
          <a:noFill/>
        </p:spPr>
        <p:txBody>
          <a:bodyPr wrap="square" rtlCol="0">
            <a:spAutoFit/>
          </a:bodyPr>
          <a:lstStyle/>
          <a:p>
            <a:pPr algn="just"/>
            <a:r>
              <a:rPr lang="en-US" sz="2400" i="1" dirty="0">
                <a:solidFill>
                  <a:schemeClr val="bg1"/>
                </a:solidFill>
              </a:rPr>
              <a:t>And Jesus said to them, “While the bridegroom is with them, the attendants of the bridegroom cannot fast, can they? So long as they have the bridegroom with them, they cannot fast.</a:t>
            </a:r>
            <a:endParaRPr lang="en-US" sz="2400" dirty="0">
              <a:solidFill>
                <a:schemeClr val="bg1"/>
              </a:solidFill>
            </a:endParaRPr>
          </a:p>
        </p:txBody>
      </p:sp>
      <p:sp>
        <p:nvSpPr>
          <p:cNvPr id="4" name="TextBox 3"/>
          <p:cNvSpPr txBox="1"/>
          <p:nvPr/>
        </p:nvSpPr>
        <p:spPr>
          <a:xfrm>
            <a:off x="304800" y="838200"/>
            <a:ext cx="8610600" cy="584775"/>
          </a:xfrm>
          <a:prstGeom prst="rect">
            <a:avLst/>
          </a:prstGeom>
          <a:noFill/>
        </p:spPr>
        <p:txBody>
          <a:bodyPr wrap="square" rtlCol="0">
            <a:spAutoFit/>
          </a:bodyPr>
          <a:lstStyle/>
          <a:p>
            <a:pPr marL="514350" indent="-514350" algn="just">
              <a:buAutoNum type="alphaUcPeriod"/>
            </a:pPr>
            <a:r>
              <a:rPr lang="en-US" sz="3200" dirty="0" smtClean="0">
                <a:solidFill>
                  <a:schemeClr val="bg1"/>
                </a:solidFill>
              </a:rPr>
              <a:t>The explanation (2:19)</a:t>
            </a:r>
          </a:p>
        </p:txBody>
      </p:sp>
    </p:spTree>
    <p:extLst>
      <p:ext uri="{BB962C8B-B14F-4D97-AF65-F5344CB8AC3E}">
        <p14:creationId xmlns:p14="http://schemas.microsoft.com/office/powerpoint/2010/main" val="23626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39750</TotalTime>
  <Words>1013</Words>
  <Application>Microsoft Office PowerPoint</Application>
  <PresentationFormat>On-screen Show (4:3)</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906</cp:revision>
  <dcterms:created xsi:type="dcterms:W3CDTF">2013-08-08T16:28:40Z</dcterms:created>
  <dcterms:modified xsi:type="dcterms:W3CDTF">2018-06-16T19:47:10Z</dcterms:modified>
</cp:coreProperties>
</file>