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455" r:id="rId2"/>
    <p:sldId id="2076" r:id="rId3"/>
    <p:sldId id="2077" r:id="rId4"/>
    <p:sldId id="2078" r:id="rId5"/>
    <p:sldId id="2080" r:id="rId6"/>
    <p:sldId id="2079" r:id="rId7"/>
    <p:sldId id="2081" r:id="rId8"/>
    <p:sldId id="2082" r:id="rId9"/>
    <p:sldId id="2083" r:id="rId10"/>
    <p:sldId id="2084" r:id="rId11"/>
    <p:sldId id="2085" r:id="rId12"/>
    <p:sldId id="2068" r:id="rId13"/>
    <p:sldId id="2061" r:id="rId14"/>
    <p:sldId id="2066" r:id="rId15"/>
    <p:sldId id="2067" r:id="rId16"/>
    <p:sldId id="2087" r:id="rId17"/>
    <p:sldId id="2086" r:id="rId18"/>
    <p:sldId id="2069" r:id="rId19"/>
    <p:sldId id="2088" r:id="rId20"/>
    <p:sldId id="20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p:cViewPr>
        <p:scale>
          <a:sx n="77" d="100"/>
          <a:sy n="77" d="100"/>
        </p:scale>
        <p:origin x="-61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A Scandalous Fellowship</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2:13-17</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9:34</a:t>
            </a:r>
            <a:endParaRPr lang="en-US" sz="4800" dirty="0" smtClean="0">
              <a:solidFill>
                <a:schemeClr val="bg1"/>
              </a:solidFill>
            </a:endParaRPr>
          </a:p>
        </p:txBody>
      </p:sp>
      <p:sp>
        <p:nvSpPr>
          <p:cNvPr id="10" name="TextBox 9"/>
          <p:cNvSpPr txBox="1"/>
          <p:nvPr/>
        </p:nvSpPr>
        <p:spPr>
          <a:xfrm>
            <a:off x="304800" y="914400"/>
            <a:ext cx="8610600" cy="1938992"/>
          </a:xfrm>
          <a:prstGeom prst="rect">
            <a:avLst/>
          </a:prstGeom>
          <a:noFill/>
        </p:spPr>
        <p:txBody>
          <a:bodyPr wrap="square" rtlCol="0">
            <a:spAutoFit/>
          </a:bodyPr>
          <a:lstStyle/>
          <a:p>
            <a:pPr algn="just"/>
            <a:r>
              <a:rPr lang="en-US" sz="4000" i="1" dirty="0">
                <a:solidFill>
                  <a:schemeClr val="bg1"/>
                </a:solidFill>
              </a:rPr>
              <a:t>They answered him, "You were born entirely in sins, and are you </a:t>
            </a:r>
            <a:r>
              <a:rPr lang="en-US" sz="4000" i="1" u="sng" dirty="0">
                <a:solidFill>
                  <a:schemeClr val="bg1"/>
                </a:solidFill>
              </a:rPr>
              <a:t>teaching</a:t>
            </a:r>
            <a:r>
              <a:rPr lang="en-US" sz="4000" i="1" dirty="0">
                <a:solidFill>
                  <a:schemeClr val="bg1"/>
                </a:solidFill>
              </a:rPr>
              <a:t> us?" So they put him out.</a:t>
            </a:r>
            <a:r>
              <a:rPr lang="en-US" sz="4000" dirty="0">
                <a:solidFill>
                  <a:schemeClr val="bg1"/>
                </a:solidFill>
              </a:rPr>
              <a:t> </a:t>
            </a:r>
          </a:p>
        </p:txBody>
      </p:sp>
    </p:spTree>
    <p:extLst>
      <p:ext uri="{BB962C8B-B14F-4D97-AF65-F5344CB8AC3E}">
        <p14:creationId xmlns:p14="http://schemas.microsoft.com/office/powerpoint/2010/main" val="14559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Legalism</a:t>
            </a:r>
            <a:endParaRPr lang="en-US" sz="4800" dirty="0" smtClean="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the belief and practice that a person is capable and therefore must obtain through his/her own efforts a righteousness – a rightness that God looks upon, approves, and thus accepts that person to Himself as based upon  that person’s efforts. </a:t>
            </a:r>
            <a:endParaRPr lang="en-US" sz="4000" dirty="0">
              <a:solidFill>
                <a:schemeClr val="bg1"/>
              </a:solidFill>
            </a:endParaRPr>
          </a:p>
        </p:txBody>
      </p:sp>
    </p:spTree>
    <p:extLst>
      <p:ext uri="{BB962C8B-B14F-4D97-AF65-F5344CB8AC3E}">
        <p14:creationId xmlns:p14="http://schemas.microsoft.com/office/powerpoint/2010/main" val="381109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U</a:t>
            </a:r>
            <a:r>
              <a:rPr lang="en-US" sz="4400" i="1" dirty="0" smtClean="0">
                <a:solidFill>
                  <a:schemeClr val="bg1"/>
                </a:solidFill>
              </a:rPr>
              <a:t>ntil </a:t>
            </a:r>
            <a:r>
              <a:rPr lang="en-US" sz="4400" i="1" dirty="0">
                <a:solidFill>
                  <a:schemeClr val="bg1"/>
                </a:solidFill>
              </a:rPr>
              <a:t>you see Jesus and Jesus alone as the standard; as the rule by which everyone one of us is to be measured, you will never see yourself as </a:t>
            </a:r>
            <a:r>
              <a:rPr lang="en-US" sz="4400" i="1" dirty="0" smtClean="0">
                <a:solidFill>
                  <a:schemeClr val="bg1"/>
                </a:solidFill>
              </a:rPr>
              <a:t>spiritually sick </a:t>
            </a:r>
            <a:r>
              <a:rPr lang="en-US" sz="4400" i="1" dirty="0">
                <a:solidFill>
                  <a:schemeClr val="bg1"/>
                </a:solidFill>
              </a:rPr>
              <a:t>and never regard yourself as being a sinner needing to be saved.</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8522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000" dirty="0" smtClean="0">
                <a:solidFill>
                  <a:schemeClr val="bg1"/>
                </a:solidFill>
              </a:rPr>
              <a:t>We must heed the call to follow the Sovereign </a:t>
            </a:r>
            <a:r>
              <a:rPr lang="en-US" sz="4000" baseline="30000" dirty="0" smtClean="0">
                <a:solidFill>
                  <a:schemeClr val="bg1"/>
                </a:solidFill>
              </a:rPr>
              <a:t>(</a:t>
            </a:r>
            <a:r>
              <a:rPr lang="en-US" sz="4000" baseline="30000" dirty="0" smtClean="0">
                <a:solidFill>
                  <a:schemeClr val="bg1"/>
                </a:solidFill>
              </a:rPr>
              <a:t>2:13-14)</a:t>
            </a:r>
            <a:endParaRPr lang="en-US" sz="4000" baseline="30000" dirty="0" smtClean="0">
              <a:solidFill>
                <a:schemeClr val="bg1"/>
              </a:solidFill>
            </a:endParaRPr>
          </a:p>
        </p:txBody>
      </p:sp>
      <p:sp>
        <p:nvSpPr>
          <p:cNvPr id="10" name="TextBox 9"/>
          <p:cNvSpPr txBox="1"/>
          <p:nvPr/>
        </p:nvSpPr>
        <p:spPr>
          <a:xfrm>
            <a:off x="304800" y="1478340"/>
            <a:ext cx="8610600" cy="1569660"/>
          </a:xfrm>
          <a:prstGeom prst="rect">
            <a:avLst/>
          </a:prstGeom>
          <a:noFill/>
        </p:spPr>
        <p:txBody>
          <a:bodyPr wrap="square" rtlCol="0">
            <a:spAutoFit/>
          </a:bodyPr>
          <a:lstStyle/>
          <a:p>
            <a:pPr algn="just"/>
            <a:r>
              <a:rPr lang="en-US" sz="2400" i="1" dirty="0">
                <a:solidFill>
                  <a:schemeClr val="bg1"/>
                </a:solidFill>
              </a:rPr>
              <a:t>13 And He went out again by the seashore; and all the people were coming to Him, and He was teaching them. 14 As He passed by, He saw Levi the son of </a:t>
            </a:r>
            <a:r>
              <a:rPr lang="en-US" sz="2400" i="1" dirty="0" err="1">
                <a:solidFill>
                  <a:schemeClr val="bg1"/>
                </a:solidFill>
              </a:rPr>
              <a:t>Alphaeus</a:t>
            </a:r>
            <a:r>
              <a:rPr lang="en-US" sz="2400" i="1" dirty="0">
                <a:solidFill>
                  <a:schemeClr val="bg1"/>
                </a:solidFill>
              </a:rPr>
              <a:t> sitting in the tax booth, and He said to him, “Follow Me!” And he got up and followed Him.</a:t>
            </a:r>
            <a:endParaRPr lang="en-US" sz="2400" dirty="0">
              <a:solidFill>
                <a:schemeClr val="bg1"/>
              </a:solidFill>
            </a:endParaRPr>
          </a:p>
        </p:txBody>
      </p:sp>
      <p:sp>
        <p:nvSpPr>
          <p:cNvPr id="4" name="TextBox 3"/>
          <p:cNvSpPr txBox="1"/>
          <p:nvPr/>
        </p:nvSpPr>
        <p:spPr>
          <a:xfrm>
            <a:off x="304800" y="3124200"/>
            <a:ext cx="8610600" cy="1077218"/>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Levi – the reprobate </a:t>
            </a:r>
            <a:endParaRPr lang="en-US" sz="3200" baseline="30000" dirty="0" smtClean="0">
              <a:solidFill>
                <a:schemeClr val="bg1"/>
              </a:solidFill>
            </a:endParaRPr>
          </a:p>
          <a:p>
            <a:pPr marL="514350" indent="-514350" algn="just">
              <a:buAutoNum type="alphaUcPeriod"/>
            </a:pPr>
            <a:r>
              <a:rPr lang="en-US" sz="3200" dirty="0" smtClean="0">
                <a:solidFill>
                  <a:schemeClr val="bg1"/>
                </a:solidFill>
              </a:rPr>
              <a:t>Levi – the regenerate</a:t>
            </a:r>
            <a:endParaRPr lang="en-US" sz="3200" baseline="30000" dirty="0">
              <a:solidFill>
                <a:schemeClr val="bg1"/>
              </a:solidFill>
            </a:endParaRPr>
          </a:p>
        </p:txBody>
      </p:sp>
    </p:spTree>
    <p:extLst>
      <p:ext uri="{BB962C8B-B14F-4D97-AF65-F5344CB8AC3E}">
        <p14:creationId xmlns:p14="http://schemas.microsoft.com/office/powerpoint/2010/main" val="2048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5:28</a:t>
            </a:r>
            <a:endParaRPr lang="en-US" sz="4800" dirty="0" smtClean="0">
              <a:solidFill>
                <a:schemeClr val="bg1"/>
              </a:solidFill>
            </a:endParaRPr>
          </a:p>
        </p:txBody>
      </p:sp>
      <p:sp>
        <p:nvSpPr>
          <p:cNvPr id="10" name="TextBox 9"/>
          <p:cNvSpPr txBox="1"/>
          <p:nvPr/>
        </p:nvSpPr>
        <p:spPr>
          <a:xfrm>
            <a:off x="304800" y="998577"/>
            <a:ext cx="8610600" cy="2308324"/>
          </a:xfrm>
          <a:prstGeom prst="rect">
            <a:avLst/>
          </a:prstGeom>
          <a:noFill/>
        </p:spPr>
        <p:txBody>
          <a:bodyPr wrap="square" rtlCol="0">
            <a:spAutoFit/>
          </a:bodyPr>
          <a:lstStyle/>
          <a:p>
            <a:pPr algn="just"/>
            <a:r>
              <a:rPr lang="en-US" sz="4800" i="1" dirty="0" smtClean="0">
                <a:solidFill>
                  <a:schemeClr val="bg1"/>
                </a:solidFill>
              </a:rPr>
              <a:t>And </a:t>
            </a:r>
            <a:r>
              <a:rPr lang="en-US" sz="4800" i="1" dirty="0">
                <a:solidFill>
                  <a:schemeClr val="bg1"/>
                </a:solidFill>
              </a:rPr>
              <a:t>he </a:t>
            </a:r>
            <a:r>
              <a:rPr lang="en-US" sz="4800" i="1" dirty="0" smtClean="0">
                <a:solidFill>
                  <a:schemeClr val="bg1"/>
                </a:solidFill>
              </a:rPr>
              <a:t>[Levi] left </a:t>
            </a:r>
            <a:r>
              <a:rPr lang="en-US" sz="4800" i="1" dirty="0">
                <a:solidFill>
                  <a:schemeClr val="bg1"/>
                </a:solidFill>
              </a:rPr>
              <a:t>everything behind, and got up and began to follow Him. </a:t>
            </a:r>
          </a:p>
        </p:txBody>
      </p:sp>
    </p:spTree>
    <p:extLst>
      <p:ext uri="{BB962C8B-B14F-4D97-AF65-F5344CB8AC3E}">
        <p14:creationId xmlns:p14="http://schemas.microsoft.com/office/powerpoint/2010/main" val="9055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000" dirty="0" smtClean="0">
                <a:solidFill>
                  <a:schemeClr val="bg1"/>
                </a:solidFill>
              </a:rPr>
              <a:t>We must heed the call to fellowship with the Savior </a:t>
            </a:r>
            <a:r>
              <a:rPr lang="en-US" sz="4000" baseline="30000" dirty="0" smtClean="0">
                <a:solidFill>
                  <a:schemeClr val="bg1"/>
                </a:solidFill>
              </a:rPr>
              <a:t>(</a:t>
            </a:r>
            <a:r>
              <a:rPr lang="en-US" sz="4000" baseline="30000" dirty="0" smtClean="0">
                <a:solidFill>
                  <a:schemeClr val="bg1"/>
                </a:solidFill>
              </a:rPr>
              <a:t>2:15-16)</a:t>
            </a:r>
            <a:endParaRPr lang="en-US" sz="4000" baseline="30000" dirty="0" smtClean="0">
              <a:solidFill>
                <a:schemeClr val="bg1"/>
              </a:solidFill>
            </a:endParaRPr>
          </a:p>
        </p:txBody>
      </p:sp>
      <p:sp>
        <p:nvSpPr>
          <p:cNvPr id="10" name="TextBox 9"/>
          <p:cNvSpPr txBox="1"/>
          <p:nvPr/>
        </p:nvSpPr>
        <p:spPr>
          <a:xfrm>
            <a:off x="304800" y="1490008"/>
            <a:ext cx="8610600" cy="2308324"/>
          </a:xfrm>
          <a:prstGeom prst="rect">
            <a:avLst/>
          </a:prstGeom>
          <a:noFill/>
        </p:spPr>
        <p:txBody>
          <a:bodyPr wrap="square" rtlCol="0">
            <a:spAutoFit/>
          </a:bodyPr>
          <a:lstStyle/>
          <a:p>
            <a:pPr algn="just"/>
            <a:r>
              <a:rPr lang="en-US" sz="2400" i="1" dirty="0">
                <a:solidFill>
                  <a:schemeClr val="bg1"/>
                </a:solidFill>
              </a:rPr>
              <a:t>15 And it happened that He was reclining at the table in his house, and many tax collectors and sinners were dining with Jesus and His disciples; for there were many of them, and they were following Him. 16 When the scribes of the Pharisees saw that He was eating with the sinners and tax collectors, they said to His disciples, “Why is He eating and drinking with tax collectors and sinners?”</a:t>
            </a:r>
            <a:endParaRPr lang="en-US" sz="2400" dirty="0">
              <a:solidFill>
                <a:schemeClr val="bg1"/>
              </a:solidFill>
            </a:endParaRPr>
          </a:p>
        </p:txBody>
      </p:sp>
      <p:sp>
        <p:nvSpPr>
          <p:cNvPr id="4" name="TextBox 3"/>
          <p:cNvSpPr txBox="1"/>
          <p:nvPr/>
        </p:nvSpPr>
        <p:spPr>
          <a:xfrm>
            <a:off x="304800" y="3875782"/>
            <a:ext cx="8610600" cy="584775"/>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True </a:t>
            </a:r>
            <a:r>
              <a:rPr lang="en-US" sz="3200" dirty="0" smtClean="0">
                <a:solidFill>
                  <a:schemeClr val="bg1"/>
                </a:solidFill>
              </a:rPr>
              <a:t>disciples introduce other sinners to Jesus</a:t>
            </a:r>
            <a:endParaRPr lang="en-US" sz="3200" baseline="30000" dirty="0" smtClean="0">
              <a:solidFill>
                <a:schemeClr val="bg1"/>
              </a:solidFill>
            </a:endParaRPr>
          </a:p>
        </p:txBody>
      </p:sp>
    </p:spTree>
    <p:extLst>
      <p:ext uri="{BB962C8B-B14F-4D97-AF65-F5344CB8AC3E}">
        <p14:creationId xmlns:p14="http://schemas.microsoft.com/office/powerpoint/2010/main" val="23626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998577"/>
            <a:ext cx="8610600" cy="5509200"/>
          </a:xfrm>
          <a:prstGeom prst="rect">
            <a:avLst/>
          </a:prstGeom>
          <a:noFill/>
        </p:spPr>
        <p:txBody>
          <a:bodyPr wrap="square" rtlCol="0">
            <a:spAutoFit/>
          </a:bodyPr>
          <a:lstStyle/>
          <a:p>
            <a:pPr algn="just"/>
            <a:r>
              <a:rPr lang="en-US" sz="3200" i="1" dirty="0">
                <a:solidFill>
                  <a:schemeClr val="bg1"/>
                </a:solidFill>
              </a:rPr>
              <a:t>“The banquet at Matthew’s house became a revival. It was a celebration held to honor Jesus and to proclaim the story of forgiveness, as Matthew shared his testimony and as the Lord personally interacted with Matthew’s friends.  The crowd of society’s most unsavory characters, considered unsalvageable by the religious establishment, were befriended by Jesus for the purpose of saving them.  They were sinners in need of God’s grace. The Messiah Himself extended that grace to them and many of them believed in Him.”</a:t>
            </a:r>
            <a:r>
              <a:rPr lang="en-US" sz="3200" dirty="0">
                <a:solidFill>
                  <a:schemeClr val="bg1"/>
                </a:solidFill>
              </a:rPr>
              <a:t> </a:t>
            </a:r>
            <a:endParaRPr lang="en-US" sz="3200" i="1" dirty="0">
              <a:solidFill>
                <a:schemeClr val="bg1"/>
              </a:solidFill>
            </a:endParaRPr>
          </a:p>
        </p:txBody>
      </p:sp>
    </p:spTree>
    <p:extLst>
      <p:ext uri="{BB962C8B-B14F-4D97-AF65-F5344CB8AC3E}">
        <p14:creationId xmlns:p14="http://schemas.microsoft.com/office/powerpoint/2010/main" val="11361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000" dirty="0" smtClean="0">
                <a:solidFill>
                  <a:schemeClr val="bg1"/>
                </a:solidFill>
              </a:rPr>
              <a:t>We must heed the call to fellowship with the Savior </a:t>
            </a:r>
            <a:r>
              <a:rPr lang="en-US" sz="4000" baseline="30000" dirty="0" smtClean="0">
                <a:solidFill>
                  <a:schemeClr val="bg1"/>
                </a:solidFill>
              </a:rPr>
              <a:t>(</a:t>
            </a:r>
            <a:r>
              <a:rPr lang="en-US" sz="4000" baseline="30000" dirty="0" smtClean="0">
                <a:solidFill>
                  <a:schemeClr val="bg1"/>
                </a:solidFill>
              </a:rPr>
              <a:t>2:15-16)</a:t>
            </a:r>
            <a:endParaRPr lang="en-US" sz="4000" baseline="30000" dirty="0" smtClean="0">
              <a:solidFill>
                <a:schemeClr val="bg1"/>
              </a:solidFill>
            </a:endParaRPr>
          </a:p>
        </p:txBody>
      </p:sp>
      <p:sp>
        <p:nvSpPr>
          <p:cNvPr id="10" name="TextBox 9"/>
          <p:cNvSpPr txBox="1"/>
          <p:nvPr/>
        </p:nvSpPr>
        <p:spPr>
          <a:xfrm>
            <a:off x="304800" y="1490008"/>
            <a:ext cx="8610600" cy="2308324"/>
          </a:xfrm>
          <a:prstGeom prst="rect">
            <a:avLst/>
          </a:prstGeom>
          <a:noFill/>
        </p:spPr>
        <p:txBody>
          <a:bodyPr wrap="square" rtlCol="0">
            <a:spAutoFit/>
          </a:bodyPr>
          <a:lstStyle/>
          <a:p>
            <a:pPr algn="just"/>
            <a:r>
              <a:rPr lang="en-US" sz="2400" i="1" dirty="0">
                <a:solidFill>
                  <a:schemeClr val="bg1"/>
                </a:solidFill>
              </a:rPr>
              <a:t>15 And it happened that He was reclining at the table in his house, and many tax collectors and sinners were dining with Jesus and His disciples; for there were many of them, and they were following Him. 16 When the scribes of the Pharisees saw that He was eating with the sinners and tax collectors, they said to His disciples, “Why is He eating and drinking with tax collectors and sinners?”</a:t>
            </a:r>
            <a:endParaRPr lang="en-US" sz="2400" dirty="0">
              <a:solidFill>
                <a:schemeClr val="bg1"/>
              </a:solidFill>
            </a:endParaRPr>
          </a:p>
        </p:txBody>
      </p:sp>
      <p:sp>
        <p:nvSpPr>
          <p:cNvPr id="4" name="TextBox 3"/>
          <p:cNvSpPr txBox="1"/>
          <p:nvPr/>
        </p:nvSpPr>
        <p:spPr>
          <a:xfrm>
            <a:off x="304800" y="3875782"/>
            <a:ext cx="8610600" cy="2062103"/>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True </a:t>
            </a:r>
            <a:r>
              <a:rPr lang="en-US" sz="3200" dirty="0" smtClean="0">
                <a:solidFill>
                  <a:schemeClr val="bg1"/>
                </a:solidFill>
              </a:rPr>
              <a:t>disciples introduce other sinners to Jesus</a:t>
            </a:r>
            <a:endParaRPr lang="en-US" sz="3200" baseline="30000" dirty="0" smtClean="0">
              <a:solidFill>
                <a:schemeClr val="bg1"/>
              </a:solidFill>
            </a:endParaRPr>
          </a:p>
          <a:p>
            <a:pPr marL="514350" indent="-514350" algn="just">
              <a:buAutoNum type="alphaUcPeriod"/>
            </a:pPr>
            <a:r>
              <a:rPr lang="en-US" sz="3200" dirty="0" smtClean="0">
                <a:solidFill>
                  <a:schemeClr val="bg1"/>
                </a:solidFill>
              </a:rPr>
              <a:t>The self-righteous impugn Jesus as being a sinner </a:t>
            </a:r>
            <a:r>
              <a:rPr lang="en-US" sz="2800" i="1" dirty="0" smtClean="0">
                <a:solidFill>
                  <a:schemeClr val="bg1"/>
                </a:solidFill>
              </a:rPr>
              <a:t>(being less than who He really is or doing less than He really does)</a:t>
            </a:r>
            <a:endParaRPr lang="en-US" sz="2800" i="1" baseline="30000" dirty="0">
              <a:solidFill>
                <a:schemeClr val="bg1"/>
              </a:solidFill>
            </a:endParaRPr>
          </a:p>
        </p:txBody>
      </p:sp>
    </p:spTree>
    <p:extLst>
      <p:ext uri="{BB962C8B-B14F-4D97-AF65-F5344CB8AC3E}">
        <p14:creationId xmlns:p14="http://schemas.microsoft.com/office/powerpoint/2010/main" val="32479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000" dirty="0" smtClean="0">
                <a:solidFill>
                  <a:schemeClr val="bg1"/>
                </a:solidFill>
              </a:rPr>
              <a:t>We must heed the call to forsake sin </a:t>
            </a:r>
            <a:r>
              <a:rPr lang="en-US" sz="4000" baseline="30000" dirty="0" smtClean="0">
                <a:solidFill>
                  <a:schemeClr val="bg1"/>
                </a:solidFill>
              </a:rPr>
              <a:t>(2:17)</a:t>
            </a:r>
            <a:endParaRPr lang="en-US" sz="4000" baseline="30000" dirty="0" smtClean="0">
              <a:solidFill>
                <a:schemeClr val="bg1"/>
              </a:solidFill>
            </a:endParaRPr>
          </a:p>
        </p:txBody>
      </p:sp>
      <p:sp>
        <p:nvSpPr>
          <p:cNvPr id="10" name="TextBox 9"/>
          <p:cNvSpPr txBox="1"/>
          <p:nvPr/>
        </p:nvSpPr>
        <p:spPr>
          <a:xfrm>
            <a:off x="304800" y="1466671"/>
            <a:ext cx="8610600" cy="1200329"/>
          </a:xfrm>
          <a:prstGeom prst="rect">
            <a:avLst/>
          </a:prstGeom>
          <a:noFill/>
        </p:spPr>
        <p:txBody>
          <a:bodyPr wrap="square" rtlCol="0">
            <a:spAutoFit/>
          </a:bodyPr>
          <a:lstStyle/>
          <a:p>
            <a:pPr algn="just"/>
            <a:r>
              <a:rPr lang="en-US" sz="2400" i="1" dirty="0">
                <a:solidFill>
                  <a:schemeClr val="bg1"/>
                </a:solidFill>
              </a:rPr>
              <a:t>And hearing this, Jesus said to them, “It is not those who are healthy who need a physician, but those who are sick; I did not come to call the righteous, but sinners.” </a:t>
            </a:r>
            <a:endParaRPr lang="en-US" sz="2400" dirty="0">
              <a:solidFill>
                <a:schemeClr val="bg1"/>
              </a:solidFill>
            </a:endParaRPr>
          </a:p>
        </p:txBody>
      </p:sp>
      <p:sp>
        <p:nvSpPr>
          <p:cNvPr id="4" name="TextBox 3"/>
          <p:cNvSpPr txBox="1"/>
          <p:nvPr/>
        </p:nvSpPr>
        <p:spPr>
          <a:xfrm>
            <a:off x="304800" y="2767548"/>
            <a:ext cx="8610600" cy="3785652"/>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Theologically correct</a:t>
            </a:r>
          </a:p>
          <a:p>
            <a:pPr lvl="2" algn="just"/>
            <a:r>
              <a:rPr lang="en-US" sz="2800" i="1" dirty="0" smtClean="0">
                <a:solidFill>
                  <a:schemeClr val="bg1"/>
                </a:solidFill>
              </a:rPr>
              <a:t>“who can forgive sins but God alone?”</a:t>
            </a:r>
          </a:p>
          <a:p>
            <a:pPr algn="just"/>
            <a:r>
              <a:rPr lang="en-US" sz="2800" i="1" dirty="0">
                <a:solidFill>
                  <a:schemeClr val="bg1"/>
                </a:solidFill>
              </a:rPr>
              <a:t>Psalm 103:2-3 </a:t>
            </a:r>
            <a:r>
              <a:rPr lang="en-US" sz="2800" i="1" dirty="0" smtClean="0">
                <a:solidFill>
                  <a:schemeClr val="bg1"/>
                </a:solidFill>
              </a:rPr>
              <a:t>- </a:t>
            </a:r>
            <a:r>
              <a:rPr lang="en-US" sz="2800" i="1" dirty="0">
                <a:solidFill>
                  <a:schemeClr val="bg1"/>
                </a:solidFill>
              </a:rPr>
              <a:t>“2 Bless the LORD, O my soul, And forget none of His benefits; 3 Who </a:t>
            </a:r>
            <a:r>
              <a:rPr lang="en-US" sz="2800" i="1" u="sng" dirty="0">
                <a:solidFill>
                  <a:schemeClr val="bg1"/>
                </a:solidFill>
              </a:rPr>
              <a:t>pardons</a:t>
            </a:r>
            <a:r>
              <a:rPr lang="en-US" sz="2800" i="1" dirty="0">
                <a:solidFill>
                  <a:schemeClr val="bg1"/>
                </a:solidFill>
              </a:rPr>
              <a:t> all your iniquities, Who </a:t>
            </a:r>
            <a:r>
              <a:rPr lang="en-US" sz="2800" i="1" u="sng" dirty="0">
                <a:solidFill>
                  <a:schemeClr val="bg1"/>
                </a:solidFill>
              </a:rPr>
              <a:t>heals</a:t>
            </a:r>
            <a:r>
              <a:rPr lang="en-US" sz="2800" i="1" dirty="0">
                <a:solidFill>
                  <a:schemeClr val="bg1"/>
                </a:solidFill>
              </a:rPr>
              <a:t> all your diseases</a:t>
            </a:r>
            <a:r>
              <a:rPr lang="en-US" sz="2800" i="1" dirty="0" smtClean="0">
                <a:solidFill>
                  <a:schemeClr val="bg1"/>
                </a:solidFill>
              </a:rPr>
              <a:t>…”</a:t>
            </a:r>
          </a:p>
          <a:p>
            <a:pPr algn="just"/>
            <a:endParaRPr lang="en-US" sz="2800" i="1" dirty="0" smtClean="0">
              <a:solidFill>
                <a:schemeClr val="bg1"/>
              </a:solidFill>
            </a:endParaRPr>
          </a:p>
          <a:p>
            <a:pPr marL="514350" indent="-514350" algn="just">
              <a:buFont typeface="+mj-lt"/>
              <a:buAutoNum type="alphaUcPeriod" startAt="2"/>
            </a:pPr>
            <a:r>
              <a:rPr lang="en-US" sz="3200" dirty="0" smtClean="0">
                <a:solidFill>
                  <a:schemeClr val="bg1"/>
                </a:solidFill>
              </a:rPr>
              <a:t>Practically wrong</a:t>
            </a:r>
          </a:p>
          <a:p>
            <a:pPr lvl="2" algn="just"/>
            <a:r>
              <a:rPr lang="en-US" sz="3200" i="1" dirty="0" smtClean="0">
                <a:solidFill>
                  <a:schemeClr val="bg1"/>
                </a:solidFill>
              </a:rPr>
              <a:t>considered Jesus being only a “man”</a:t>
            </a:r>
            <a:endParaRPr lang="en-US" sz="3200" i="1" dirty="0">
              <a:solidFill>
                <a:schemeClr val="bg1"/>
              </a:solidFill>
            </a:endParaRPr>
          </a:p>
        </p:txBody>
      </p:sp>
    </p:spTree>
    <p:extLst>
      <p:ext uri="{BB962C8B-B14F-4D97-AF65-F5344CB8AC3E}">
        <p14:creationId xmlns:p14="http://schemas.microsoft.com/office/powerpoint/2010/main" val="5646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17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75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750"/>
                                        <p:tgtEl>
                                          <p:spTgt spid="4">
                                            <p:txEl>
                                              <p:pRg st="4" end="4"/>
                                            </p:txEl>
                                          </p:spTgt>
                                        </p:tgtEl>
                                      </p:cBhvr>
                                    </p:animEffect>
                                  </p:childTnLst>
                                </p:cTn>
                              </p:par>
                            </p:childTnLst>
                          </p:cTn>
                        </p:par>
                        <p:par>
                          <p:cTn id="25" fill="hold">
                            <p:stCondLst>
                              <p:cond delay="1750"/>
                            </p:stCondLst>
                            <p:childTnLst>
                              <p:par>
                                <p:cTn id="26" presetID="10" presetClass="entr" presetSubtype="0" fill="hold" grpId="0" nodeType="afterEffect">
                                  <p:stCondLst>
                                    <p:cond delay="125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U</a:t>
            </a:r>
            <a:r>
              <a:rPr lang="en-US" sz="4400" i="1" dirty="0" smtClean="0">
                <a:solidFill>
                  <a:schemeClr val="bg1"/>
                </a:solidFill>
              </a:rPr>
              <a:t>ntil </a:t>
            </a:r>
            <a:r>
              <a:rPr lang="en-US" sz="4400" i="1" dirty="0">
                <a:solidFill>
                  <a:schemeClr val="bg1"/>
                </a:solidFill>
              </a:rPr>
              <a:t>you see Jesus and Jesus alone as the standard; as the rule by which everyone one of us is to be measured, you will never see yourself as </a:t>
            </a:r>
            <a:r>
              <a:rPr lang="en-US" sz="4400" i="1" dirty="0" smtClean="0">
                <a:solidFill>
                  <a:schemeClr val="bg1"/>
                </a:solidFill>
              </a:rPr>
              <a:t>spiritually sick </a:t>
            </a:r>
            <a:r>
              <a:rPr lang="en-US" sz="4400" i="1" dirty="0">
                <a:solidFill>
                  <a:schemeClr val="bg1"/>
                </a:solidFill>
              </a:rPr>
              <a:t>and never regard yourself as being a sinner needing to be saved.</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1667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2:13-15</a:t>
            </a:r>
            <a:endParaRPr lang="en-US" sz="4800" dirty="0" smtClean="0">
              <a:solidFill>
                <a:schemeClr val="bg1"/>
              </a:solidFill>
            </a:endParaRPr>
          </a:p>
        </p:txBody>
      </p:sp>
      <p:sp>
        <p:nvSpPr>
          <p:cNvPr id="10" name="TextBox 9"/>
          <p:cNvSpPr txBox="1"/>
          <p:nvPr/>
        </p:nvSpPr>
        <p:spPr>
          <a:xfrm>
            <a:off x="304800" y="914400"/>
            <a:ext cx="8610600" cy="5324535"/>
          </a:xfrm>
          <a:prstGeom prst="rect">
            <a:avLst/>
          </a:prstGeom>
          <a:noFill/>
        </p:spPr>
        <p:txBody>
          <a:bodyPr wrap="square" rtlCol="0">
            <a:spAutoFit/>
          </a:bodyPr>
          <a:lstStyle/>
          <a:p>
            <a:pPr algn="just"/>
            <a:r>
              <a:rPr lang="en-US" sz="3400" i="1" dirty="0">
                <a:solidFill>
                  <a:schemeClr val="bg1"/>
                </a:solidFill>
              </a:rPr>
              <a:t>13 And He went out again by the seashore; and all the people were coming to Him, and He was teaching them. 14 As He passed by, He saw Levi the son of </a:t>
            </a:r>
            <a:r>
              <a:rPr lang="en-US" sz="3400" i="1" dirty="0" err="1">
                <a:solidFill>
                  <a:schemeClr val="bg1"/>
                </a:solidFill>
              </a:rPr>
              <a:t>Alphaeus</a:t>
            </a:r>
            <a:r>
              <a:rPr lang="en-US" sz="3400" i="1" dirty="0">
                <a:solidFill>
                  <a:schemeClr val="bg1"/>
                </a:solidFill>
              </a:rPr>
              <a:t> sitting in the tax booth, and He said to him, “Follow Me!” And he got up and followed Him. 15 And it happened that He was reclining at the table in his house, and many tax collectors and sinners were dining with Jesus and His disciples; for there were many of them, and they were following Him. </a:t>
            </a:r>
            <a:endParaRPr lang="en-US" sz="3400" dirty="0">
              <a:solidFill>
                <a:schemeClr val="bg1"/>
              </a:solidFill>
            </a:endParaRPr>
          </a:p>
        </p:txBody>
      </p:sp>
    </p:spTree>
    <p:extLst>
      <p:ext uri="{BB962C8B-B14F-4D97-AF65-F5344CB8AC3E}">
        <p14:creationId xmlns:p14="http://schemas.microsoft.com/office/powerpoint/2010/main" val="24280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A Scandalous Fellowship</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2:13-17</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39148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2:16-17</a:t>
            </a:r>
            <a:endParaRPr lang="en-US" sz="4800" dirty="0" smtClean="0">
              <a:solidFill>
                <a:schemeClr val="bg1"/>
              </a:solidFill>
            </a:endParaRPr>
          </a:p>
        </p:txBody>
      </p:sp>
      <p:sp>
        <p:nvSpPr>
          <p:cNvPr id="10" name="TextBox 9"/>
          <p:cNvSpPr txBox="1"/>
          <p:nvPr/>
        </p:nvSpPr>
        <p:spPr>
          <a:xfrm>
            <a:off x="304800" y="914400"/>
            <a:ext cx="8610600" cy="4278094"/>
          </a:xfrm>
          <a:prstGeom prst="rect">
            <a:avLst/>
          </a:prstGeom>
          <a:noFill/>
        </p:spPr>
        <p:txBody>
          <a:bodyPr wrap="square" rtlCol="0">
            <a:spAutoFit/>
          </a:bodyPr>
          <a:lstStyle/>
          <a:p>
            <a:pPr algn="just"/>
            <a:r>
              <a:rPr lang="en-US" sz="3400" i="1" dirty="0" smtClean="0">
                <a:solidFill>
                  <a:schemeClr val="bg1"/>
                </a:solidFill>
              </a:rPr>
              <a:t>16 </a:t>
            </a:r>
            <a:r>
              <a:rPr lang="en-US" sz="3400" i="1" dirty="0">
                <a:solidFill>
                  <a:schemeClr val="bg1"/>
                </a:solidFill>
              </a:rPr>
              <a:t>When the scribes of the Pharisees saw that He was eating with the sinners and tax collectors, they said to His disciples, “Why is He eating and drinking with tax collectors and sinners?” 17 And hearing this, Jesus said to them, “It is not those who are healthy who need a physician, but those who are sick; I did not come to call the righteous, but sinners.” </a:t>
            </a:r>
            <a:endParaRPr lang="en-US" sz="3400" dirty="0">
              <a:solidFill>
                <a:schemeClr val="bg1"/>
              </a:solidFill>
            </a:endParaRPr>
          </a:p>
        </p:txBody>
      </p:sp>
    </p:spTree>
    <p:extLst>
      <p:ext uri="{BB962C8B-B14F-4D97-AF65-F5344CB8AC3E}">
        <p14:creationId xmlns:p14="http://schemas.microsoft.com/office/powerpoint/2010/main" val="12136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Legalism vs Libertinism</a:t>
            </a:r>
            <a:endParaRPr lang="en-US" sz="4800" dirty="0" smtClean="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53653821"/>
              </p:ext>
            </p:extLst>
          </p:nvPr>
        </p:nvGraphicFramePr>
        <p:xfrm>
          <a:off x="304800" y="1219200"/>
          <a:ext cx="8610600" cy="5212080"/>
        </p:xfrm>
        <a:graphic>
          <a:graphicData uri="http://schemas.openxmlformats.org/drawingml/2006/table">
            <a:tbl>
              <a:tblPr firstRow="1" bandRow="1">
                <a:tableStyleId>{073A0DAA-6AF3-43AB-8588-CEC1D06C72B9}</a:tableStyleId>
              </a:tblPr>
              <a:tblGrid>
                <a:gridCol w="4305300"/>
                <a:gridCol w="4305300"/>
              </a:tblGrid>
              <a:tr h="1066800">
                <a:tc>
                  <a:txBody>
                    <a:bodyPr/>
                    <a:lstStyle/>
                    <a:p>
                      <a:pPr algn="ctr"/>
                      <a:r>
                        <a:rPr lang="en-US" sz="3600" dirty="0" smtClean="0"/>
                        <a:t>LEGALISM</a:t>
                      </a:r>
                    </a:p>
                    <a:p>
                      <a:pPr algn="ctr"/>
                      <a:r>
                        <a:rPr lang="en-US" sz="2800" b="0" dirty="0" smtClean="0"/>
                        <a:t>“self-righteousness”</a:t>
                      </a:r>
                    </a:p>
                    <a:p>
                      <a:pPr algn="ctr"/>
                      <a:r>
                        <a:rPr lang="en-US" sz="2800" b="0" dirty="0" smtClean="0"/>
                        <a:t>“works-righteousness”</a:t>
                      </a:r>
                      <a:endParaRPr lang="en-US" sz="2800" b="0" dirty="0"/>
                    </a:p>
                  </a:txBody>
                  <a:tcPr/>
                </a:tc>
                <a:tc>
                  <a:txBody>
                    <a:bodyPr/>
                    <a:lstStyle/>
                    <a:p>
                      <a:pPr algn="ctr"/>
                      <a:r>
                        <a:rPr lang="en-US" sz="3600" dirty="0" smtClean="0"/>
                        <a:t>LIBERTINISM</a:t>
                      </a:r>
                    </a:p>
                    <a:p>
                      <a:pPr algn="ctr"/>
                      <a:r>
                        <a:rPr lang="en-US" sz="2800" b="0" dirty="0" smtClean="0"/>
                        <a:t>“antinomianism” </a:t>
                      </a:r>
                    </a:p>
                    <a:p>
                      <a:pPr algn="ctr"/>
                      <a:r>
                        <a:rPr lang="en-US" sz="2800" b="0" dirty="0" smtClean="0"/>
                        <a:t>(against</a:t>
                      </a:r>
                      <a:r>
                        <a:rPr lang="en-US" sz="2800" b="0" baseline="0" dirty="0" smtClean="0"/>
                        <a:t> law)</a:t>
                      </a:r>
                    </a:p>
                    <a:p>
                      <a:pPr algn="ctr"/>
                      <a:endParaRPr lang="en-US" sz="2800" b="0" dirty="0"/>
                    </a:p>
                  </a:txBody>
                  <a:tcPr/>
                </a:tc>
              </a:tr>
              <a:tr h="1066800">
                <a:tc>
                  <a:txBody>
                    <a:bodyPr/>
                    <a:lstStyle/>
                    <a:p>
                      <a:pPr algn="just"/>
                      <a:r>
                        <a:rPr lang="en-US" sz="3000" i="1" dirty="0" smtClean="0"/>
                        <a:t>is adding anything to the finished work of Christ and trusting in anything other than, or in addition to, Christ and His finished work for one's standing before God.</a:t>
                      </a:r>
                      <a:endParaRPr lang="en-US" sz="3000" i="1" dirty="0"/>
                    </a:p>
                  </a:txBody>
                  <a:tcPr/>
                </a:tc>
                <a:tc>
                  <a:txBody>
                    <a:bodyPr/>
                    <a:lstStyle/>
                    <a:p>
                      <a:pPr algn="just"/>
                      <a:r>
                        <a:rPr lang="en-US" sz="3000" i="1" dirty="0" smtClean="0"/>
                        <a:t>is the intentional or unintentional denying or setting aside of God's law in the life of the believer in the name of grace in order to justify some unbiblical behavior.</a:t>
                      </a:r>
                      <a:endParaRPr lang="en-US" sz="3000" i="1" dirty="0"/>
                    </a:p>
                  </a:txBody>
                  <a:tcPr/>
                </a:tc>
              </a:tr>
            </a:tbl>
          </a:graphicData>
        </a:graphic>
      </p:graphicFrame>
    </p:spTree>
    <p:extLst>
      <p:ext uri="{BB962C8B-B14F-4D97-AF65-F5344CB8AC3E}">
        <p14:creationId xmlns:p14="http://schemas.microsoft.com/office/powerpoint/2010/main" val="2647116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John 2:6</a:t>
            </a:r>
            <a:endParaRPr lang="en-US" sz="4800" dirty="0" smtClean="0">
              <a:solidFill>
                <a:schemeClr val="bg1"/>
              </a:solidFill>
            </a:endParaRPr>
          </a:p>
        </p:txBody>
      </p:sp>
      <p:sp>
        <p:nvSpPr>
          <p:cNvPr id="10" name="TextBox 9"/>
          <p:cNvSpPr txBox="1"/>
          <p:nvPr/>
        </p:nvSpPr>
        <p:spPr>
          <a:xfrm>
            <a:off x="304800" y="914400"/>
            <a:ext cx="8610600" cy="2800767"/>
          </a:xfrm>
          <a:prstGeom prst="rect">
            <a:avLst/>
          </a:prstGeom>
          <a:noFill/>
        </p:spPr>
        <p:txBody>
          <a:bodyPr wrap="square" rtlCol="0">
            <a:spAutoFit/>
          </a:bodyPr>
          <a:lstStyle/>
          <a:p>
            <a:pPr algn="just"/>
            <a:r>
              <a:rPr lang="en-US" sz="4400" i="1" dirty="0">
                <a:solidFill>
                  <a:schemeClr val="bg1"/>
                </a:solidFill>
              </a:rPr>
              <a:t>“the one who says he abides in [Jesus] ought himself to walk [live; behave; conduct himself] in the same manner as [Jesus] walked.”</a:t>
            </a:r>
            <a:r>
              <a:rPr lang="en-US" sz="4400" dirty="0">
                <a:solidFill>
                  <a:schemeClr val="bg1"/>
                </a:solidFill>
              </a:rPr>
              <a:t> </a:t>
            </a:r>
          </a:p>
        </p:txBody>
      </p:sp>
    </p:spTree>
    <p:extLst>
      <p:ext uri="{BB962C8B-B14F-4D97-AF65-F5344CB8AC3E}">
        <p14:creationId xmlns:p14="http://schemas.microsoft.com/office/powerpoint/2010/main" val="19409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Legalism</a:t>
            </a:r>
            <a:endParaRPr lang="en-US" sz="4800" dirty="0" smtClean="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the belief and practice that a person is capable and therefore must obtain through his/her own efforts a righteousness – a rightness that God looks upon, approves, and thus accepts that person to Himself as based upon  that person’s efforts. </a:t>
            </a:r>
            <a:endParaRPr lang="en-US" sz="4000" dirty="0">
              <a:solidFill>
                <a:schemeClr val="bg1"/>
              </a:solidFill>
            </a:endParaRPr>
          </a:p>
        </p:txBody>
      </p:sp>
    </p:spTree>
    <p:extLst>
      <p:ext uri="{BB962C8B-B14F-4D97-AF65-F5344CB8AC3E}">
        <p14:creationId xmlns:p14="http://schemas.microsoft.com/office/powerpoint/2010/main" val="40701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18:11-13</a:t>
            </a:r>
            <a:endParaRPr lang="en-US" sz="4800" dirty="0" smtClean="0">
              <a:solidFill>
                <a:schemeClr val="bg1"/>
              </a:solidFill>
            </a:endParaRPr>
          </a:p>
        </p:txBody>
      </p:sp>
      <p:sp>
        <p:nvSpPr>
          <p:cNvPr id="10" name="TextBox 9"/>
          <p:cNvSpPr txBox="1"/>
          <p:nvPr/>
        </p:nvSpPr>
        <p:spPr>
          <a:xfrm>
            <a:off x="304800" y="914400"/>
            <a:ext cx="8610600" cy="5078313"/>
          </a:xfrm>
          <a:prstGeom prst="rect">
            <a:avLst/>
          </a:prstGeom>
          <a:noFill/>
        </p:spPr>
        <p:txBody>
          <a:bodyPr wrap="square" rtlCol="0">
            <a:spAutoFit/>
          </a:bodyPr>
          <a:lstStyle/>
          <a:p>
            <a:pPr algn="just"/>
            <a:r>
              <a:rPr lang="en-US" sz="3600" i="1" dirty="0">
                <a:solidFill>
                  <a:schemeClr val="bg1"/>
                </a:solidFill>
              </a:rPr>
              <a:t>11 The Pharisee stood and was praying this to himself: 'God, I thank You that </a:t>
            </a:r>
            <a:r>
              <a:rPr lang="en-US" sz="3600" i="1" u="sng" dirty="0">
                <a:solidFill>
                  <a:schemeClr val="bg1"/>
                </a:solidFill>
              </a:rPr>
              <a:t>I am not like other people</a:t>
            </a:r>
            <a:r>
              <a:rPr lang="en-US" sz="3600" i="1" dirty="0">
                <a:solidFill>
                  <a:schemeClr val="bg1"/>
                </a:solidFill>
              </a:rPr>
              <a:t>: swindlers, unjust, adulterers, or even like this tax collector. 12 'I fast twice a week; I pay tithes of all that I get.' 13 "But the tax collector, standing some distance away, was even unwilling to lift up his eyes to heaven, but was beating his breast, saying, 'God, be merciful to me, the sinner</a:t>
            </a:r>
            <a:r>
              <a:rPr lang="en-US" sz="3600" i="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4333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18:14</a:t>
            </a:r>
            <a:endParaRPr lang="en-US" sz="4800" dirty="0" smtClean="0">
              <a:solidFill>
                <a:schemeClr val="bg1"/>
              </a:solidFill>
            </a:endParaRPr>
          </a:p>
        </p:txBody>
      </p:sp>
      <p:sp>
        <p:nvSpPr>
          <p:cNvPr id="10" name="TextBox 9"/>
          <p:cNvSpPr txBox="1"/>
          <p:nvPr/>
        </p:nvSpPr>
        <p:spPr>
          <a:xfrm>
            <a:off x="304800" y="914400"/>
            <a:ext cx="8610600" cy="2862322"/>
          </a:xfrm>
          <a:prstGeom prst="rect">
            <a:avLst/>
          </a:prstGeom>
          <a:noFill/>
        </p:spPr>
        <p:txBody>
          <a:bodyPr wrap="square" rtlCol="0">
            <a:spAutoFit/>
          </a:bodyPr>
          <a:lstStyle/>
          <a:p>
            <a:pPr algn="just"/>
            <a:r>
              <a:rPr lang="en-US" sz="3600" i="1" dirty="0" smtClean="0">
                <a:solidFill>
                  <a:schemeClr val="bg1"/>
                </a:solidFill>
              </a:rPr>
              <a:t>“I </a:t>
            </a:r>
            <a:r>
              <a:rPr lang="en-US" sz="3600" i="1" dirty="0">
                <a:solidFill>
                  <a:schemeClr val="bg1"/>
                </a:solidFill>
              </a:rPr>
              <a:t>tell you, this man </a:t>
            </a:r>
            <a:r>
              <a:rPr lang="en-US" sz="3600" i="1" dirty="0" smtClean="0">
                <a:solidFill>
                  <a:schemeClr val="bg1"/>
                </a:solidFill>
              </a:rPr>
              <a:t>[the humble tax-collector] went </a:t>
            </a:r>
            <a:r>
              <a:rPr lang="en-US" sz="3600" i="1" dirty="0">
                <a:solidFill>
                  <a:schemeClr val="bg1"/>
                </a:solidFill>
              </a:rPr>
              <a:t>to his house justified rather than the other; for everyone who exalts himself will be humbled, but he who humbles himself will be exalted</a:t>
            </a:r>
            <a:r>
              <a:rPr lang="en-US" sz="3600" i="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8206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9:30-33</a:t>
            </a: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a:solidFill>
                  <a:schemeClr val="bg1"/>
                </a:solidFill>
              </a:rPr>
              <a:t>30 The man answered and said to them, “Well, here is an amazing thing, that you do not know where He is from, and yet He opened my eyes. 31 We know that God does not hear sinners; but if anyone is God-fearing and does His will, He hears him. </a:t>
            </a:r>
            <a:r>
              <a:rPr lang="en-US" sz="3600" i="1" dirty="0" smtClean="0">
                <a:solidFill>
                  <a:schemeClr val="bg1"/>
                </a:solidFill>
              </a:rPr>
              <a:t> </a:t>
            </a:r>
            <a:r>
              <a:rPr lang="en-US" sz="3600" i="1" dirty="0">
                <a:solidFill>
                  <a:schemeClr val="bg1"/>
                </a:solidFill>
              </a:rPr>
              <a:t>32 Since the beginning of time it has never been heard that anyone opened the eyes of a person born blind. 33 If this man were not from God, He could do nothing.”</a:t>
            </a:r>
            <a:endParaRPr lang="en-US" sz="3600" dirty="0">
              <a:solidFill>
                <a:schemeClr val="bg1"/>
              </a:solidFill>
            </a:endParaRPr>
          </a:p>
        </p:txBody>
      </p:sp>
    </p:spTree>
    <p:extLst>
      <p:ext uri="{BB962C8B-B14F-4D97-AF65-F5344CB8AC3E}">
        <p14:creationId xmlns:p14="http://schemas.microsoft.com/office/powerpoint/2010/main" val="14559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39726</TotalTime>
  <Words>1324</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903</cp:revision>
  <dcterms:created xsi:type="dcterms:W3CDTF">2013-08-08T16:28:40Z</dcterms:created>
  <dcterms:modified xsi:type="dcterms:W3CDTF">2018-06-09T19:41:19Z</dcterms:modified>
</cp:coreProperties>
</file>