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1455" r:id="rId2"/>
    <p:sldId id="1987" r:id="rId3"/>
    <p:sldId id="2068" r:id="rId4"/>
    <p:sldId id="2061" r:id="rId5"/>
    <p:sldId id="2066" r:id="rId6"/>
    <p:sldId id="2067" r:id="rId7"/>
    <p:sldId id="2069" r:id="rId8"/>
    <p:sldId id="2070" r:id="rId9"/>
    <p:sldId id="2072" r:id="rId10"/>
    <p:sldId id="2073" r:id="rId11"/>
    <p:sldId id="2074" r:id="rId12"/>
    <p:sldId id="207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C6AE"/>
    <a:srgbClr val="50B991"/>
    <a:srgbClr val="00FF00"/>
    <a:srgbClr val="40CCCC"/>
    <a:srgbClr val="D7AE85"/>
    <a:srgbClr val="7D5A32"/>
    <a:srgbClr val="966432"/>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343" autoAdjust="0"/>
  </p:normalViewPr>
  <p:slideViewPr>
    <p:cSldViewPr>
      <p:cViewPr>
        <p:scale>
          <a:sx n="77" d="100"/>
          <a:sy n="77" d="100"/>
        </p:scale>
        <p:origin x="-618"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6/2/2018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6/2/2018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6/2/2018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6/2/2018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6/2/2018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6/2/2018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6/2/2018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6/2/2018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6/2/2018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6/2/2018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6/2/2018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6/2/2018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6/2/2018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6178" y="1066800"/>
            <a:ext cx="9144000" cy="1200329"/>
          </a:xfrm>
          <a:prstGeom prst="rect">
            <a:avLst/>
          </a:prstGeom>
          <a:noFill/>
        </p:spPr>
        <p:txBody>
          <a:bodyPr wrap="square" rtlCol="0">
            <a:spAutoFit/>
          </a:bodyPr>
          <a:lstStyle/>
          <a:p>
            <a:pPr algn="ctr"/>
            <a:r>
              <a:rPr lang="en-US" sz="7200" dirty="0" smtClean="0">
                <a:solidFill>
                  <a:schemeClr val="bg1"/>
                </a:solidFill>
                <a:latin typeface="+mj-lt"/>
              </a:rPr>
              <a:t>The Gospel of Mark</a:t>
            </a:r>
          </a:p>
        </p:txBody>
      </p:sp>
      <p:sp>
        <p:nvSpPr>
          <p:cNvPr id="6" name="TextBox 5"/>
          <p:cNvSpPr txBox="1"/>
          <p:nvPr/>
        </p:nvSpPr>
        <p:spPr>
          <a:xfrm>
            <a:off x="0" y="2362200"/>
            <a:ext cx="9144000" cy="2554545"/>
          </a:xfrm>
          <a:prstGeom prst="rect">
            <a:avLst/>
          </a:prstGeom>
          <a:noFill/>
        </p:spPr>
        <p:txBody>
          <a:bodyPr wrap="square" rtlCol="0">
            <a:spAutoFit/>
          </a:bodyPr>
          <a:lstStyle/>
          <a:p>
            <a:pPr algn="ctr"/>
            <a:r>
              <a:rPr lang="en-US" sz="3200" dirty="0" smtClean="0">
                <a:solidFill>
                  <a:schemeClr val="bg1"/>
                </a:solidFill>
                <a:latin typeface="Bahnschrift" panose="020B0502040204020203" pitchFamily="34" charset="0"/>
              </a:rPr>
              <a:t>The Action, Authenticity, and Authority of Jesus Christ, the Son of God</a:t>
            </a:r>
          </a:p>
          <a:p>
            <a:pPr algn="ctr"/>
            <a:endParaRPr lang="en-US" sz="3200" dirty="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What We Really Need - Forgiveness</a:t>
            </a:r>
            <a:endParaRPr lang="en-US" sz="3200" dirty="0" smtClean="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Mark </a:t>
            </a:r>
            <a:r>
              <a:rPr lang="en-US" sz="3200" dirty="0" smtClean="0">
                <a:solidFill>
                  <a:schemeClr val="bg1"/>
                </a:solidFill>
                <a:latin typeface="Bahnschrift" panose="020B0502040204020203" pitchFamily="34" charset="0"/>
              </a:rPr>
              <a:t>2:1-12</a:t>
            </a:r>
            <a:endParaRPr lang="en-US" sz="3200" dirty="0" smtClean="0">
              <a:solidFill>
                <a:schemeClr val="bg1"/>
              </a:solidFill>
              <a:latin typeface="Bahnschrift" panose="020B0502040204020203" pitchFamily="34" charset="0"/>
            </a:endParaRPr>
          </a:p>
        </p:txBody>
      </p:sp>
    </p:spTree>
    <p:extLst>
      <p:ext uri="{BB962C8B-B14F-4D97-AF65-F5344CB8AC3E}">
        <p14:creationId xmlns:p14="http://schemas.microsoft.com/office/powerpoint/2010/main" val="206980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7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69441"/>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marL="1028700" indent="-1028700" algn="just">
              <a:buFont typeface="+mj-lt"/>
              <a:buAutoNum type="romanUcPeriod" startAt="4"/>
            </a:pPr>
            <a:r>
              <a:rPr lang="en-US" sz="4400" dirty="0" smtClean="0">
                <a:solidFill>
                  <a:schemeClr val="bg1"/>
                </a:solidFill>
              </a:rPr>
              <a:t>The </a:t>
            </a:r>
            <a:r>
              <a:rPr lang="en-US" sz="4400" dirty="0" smtClean="0">
                <a:solidFill>
                  <a:schemeClr val="bg1"/>
                </a:solidFill>
              </a:rPr>
              <a:t>display </a:t>
            </a:r>
            <a:r>
              <a:rPr lang="en-US" sz="4400" baseline="30000" dirty="0" smtClean="0">
                <a:solidFill>
                  <a:schemeClr val="bg1"/>
                </a:solidFill>
              </a:rPr>
              <a:t>(2:8-12)</a:t>
            </a:r>
            <a:endParaRPr lang="en-US" sz="4400" baseline="30000" dirty="0" smtClean="0">
              <a:solidFill>
                <a:schemeClr val="bg1"/>
              </a:solidFill>
            </a:endParaRPr>
          </a:p>
        </p:txBody>
      </p:sp>
      <p:sp>
        <p:nvSpPr>
          <p:cNvPr id="4" name="TextBox 3"/>
          <p:cNvSpPr txBox="1"/>
          <p:nvPr/>
        </p:nvSpPr>
        <p:spPr>
          <a:xfrm>
            <a:off x="304800" y="990600"/>
            <a:ext cx="8610600" cy="1877437"/>
          </a:xfrm>
          <a:prstGeom prst="rect">
            <a:avLst/>
          </a:prstGeom>
          <a:noFill/>
        </p:spPr>
        <p:txBody>
          <a:bodyPr wrap="square" rtlCol="0">
            <a:spAutoFit/>
          </a:bodyPr>
          <a:lstStyle/>
          <a:p>
            <a:pPr marL="514350" indent="-514350" algn="just">
              <a:buFont typeface="+mj-lt"/>
              <a:buAutoNum type="alphaUcPeriod" startAt="2"/>
            </a:pPr>
            <a:r>
              <a:rPr lang="en-US" sz="3200" dirty="0" smtClean="0">
                <a:solidFill>
                  <a:schemeClr val="bg1"/>
                </a:solidFill>
              </a:rPr>
              <a:t>The reasoning </a:t>
            </a:r>
            <a:r>
              <a:rPr lang="en-US" sz="3200" baseline="30000" dirty="0" smtClean="0">
                <a:solidFill>
                  <a:schemeClr val="bg1"/>
                </a:solidFill>
              </a:rPr>
              <a:t>(2:9)</a:t>
            </a:r>
          </a:p>
          <a:p>
            <a:pPr algn="just"/>
            <a:r>
              <a:rPr lang="en-US" sz="2800" i="1" dirty="0" smtClean="0">
                <a:solidFill>
                  <a:schemeClr val="bg1"/>
                </a:solidFill>
              </a:rPr>
              <a:t>“</a:t>
            </a:r>
            <a:r>
              <a:rPr lang="en-US" sz="2800" i="1" dirty="0">
                <a:solidFill>
                  <a:schemeClr val="bg1"/>
                </a:solidFill>
              </a:rPr>
              <a:t>Which is easier, to say to the paralytic, 'Your sins are forgiven'; or to say, 'Get up, and pick up your pallet and walk'?”</a:t>
            </a:r>
            <a:r>
              <a:rPr lang="en-US" sz="2800" dirty="0">
                <a:solidFill>
                  <a:schemeClr val="bg1"/>
                </a:solidFill>
              </a:rPr>
              <a:t> </a:t>
            </a:r>
            <a:endParaRPr lang="en-US" sz="2800" i="1" dirty="0" smtClean="0">
              <a:solidFill>
                <a:schemeClr val="bg1"/>
              </a:solidFill>
            </a:endParaRPr>
          </a:p>
        </p:txBody>
      </p:sp>
    </p:spTree>
    <p:extLst>
      <p:ext uri="{BB962C8B-B14F-4D97-AF65-F5344CB8AC3E}">
        <p14:creationId xmlns:p14="http://schemas.microsoft.com/office/powerpoint/2010/main" val="255180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2250"/>
                            </p:stCondLst>
                            <p:childTnLst>
                              <p:par>
                                <p:cTn id="9" presetID="10" presetClass="entr" presetSubtype="0" fill="hold" grpId="0" nodeType="afterEffect">
                                  <p:stCondLst>
                                    <p:cond delay="5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69441"/>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marL="1028700" indent="-1028700" algn="just">
              <a:buFont typeface="+mj-lt"/>
              <a:buAutoNum type="romanUcPeriod" startAt="4"/>
            </a:pPr>
            <a:r>
              <a:rPr lang="en-US" sz="4400" dirty="0" smtClean="0">
                <a:solidFill>
                  <a:schemeClr val="bg1"/>
                </a:solidFill>
              </a:rPr>
              <a:t>The </a:t>
            </a:r>
            <a:r>
              <a:rPr lang="en-US" sz="4400" dirty="0" smtClean="0">
                <a:solidFill>
                  <a:schemeClr val="bg1"/>
                </a:solidFill>
              </a:rPr>
              <a:t>display </a:t>
            </a:r>
            <a:r>
              <a:rPr lang="en-US" sz="4400" baseline="30000" dirty="0" smtClean="0">
                <a:solidFill>
                  <a:schemeClr val="bg1"/>
                </a:solidFill>
              </a:rPr>
              <a:t>(2:8-12)</a:t>
            </a:r>
            <a:endParaRPr lang="en-US" sz="4400" baseline="30000" dirty="0" smtClean="0">
              <a:solidFill>
                <a:schemeClr val="bg1"/>
              </a:solidFill>
            </a:endParaRPr>
          </a:p>
        </p:txBody>
      </p:sp>
      <p:sp>
        <p:nvSpPr>
          <p:cNvPr id="4" name="TextBox 3"/>
          <p:cNvSpPr txBox="1"/>
          <p:nvPr/>
        </p:nvSpPr>
        <p:spPr>
          <a:xfrm>
            <a:off x="304800" y="990600"/>
            <a:ext cx="8610600" cy="3600986"/>
          </a:xfrm>
          <a:prstGeom prst="rect">
            <a:avLst/>
          </a:prstGeom>
          <a:noFill/>
        </p:spPr>
        <p:txBody>
          <a:bodyPr wrap="square" rtlCol="0">
            <a:spAutoFit/>
          </a:bodyPr>
          <a:lstStyle/>
          <a:p>
            <a:pPr marL="514350" indent="-514350" algn="just">
              <a:buFont typeface="+mj-lt"/>
              <a:buAutoNum type="alphaUcPeriod" startAt="3"/>
            </a:pPr>
            <a:r>
              <a:rPr lang="en-US" sz="3200" dirty="0" smtClean="0">
                <a:solidFill>
                  <a:schemeClr val="bg1"/>
                </a:solidFill>
              </a:rPr>
              <a:t>The reality </a:t>
            </a:r>
            <a:r>
              <a:rPr lang="en-US" sz="3200" baseline="30000" dirty="0" smtClean="0">
                <a:solidFill>
                  <a:schemeClr val="bg1"/>
                </a:solidFill>
              </a:rPr>
              <a:t>(2:10-11)</a:t>
            </a:r>
          </a:p>
          <a:p>
            <a:pPr algn="just"/>
            <a:r>
              <a:rPr lang="en-US" sz="2800" i="1" dirty="0" smtClean="0">
                <a:solidFill>
                  <a:schemeClr val="bg1"/>
                </a:solidFill>
              </a:rPr>
              <a:t>10 </a:t>
            </a:r>
            <a:r>
              <a:rPr lang="en-US" sz="2800" i="1" dirty="0">
                <a:solidFill>
                  <a:schemeClr val="bg1"/>
                </a:solidFill>
              </a:rPr>
              <a:t>"But so that you may know that the Son of Man has authority on earth to forgive sins" — He said to the paralytic, 11 "I say to you, get up, pick up your pallet and go home." 12 And he got up and immediately picked up the pallet and went out in the sight of everyone, so that they were all amazed and were glorifying God, saying, "We have never seen anything like this." </a:t>
            </a:r>
            <a:endParaRPr lang="en-US" sz="2800" i="1" dirty="0" smtClean="0">
              <a:solidFill>
                <a:schemeClr val="bg1"/>
              </a:solidFill>
            </a:endParaRPr>
          </a:p>
        </p:txBody>
      </p:sp>
    </p:spTree>
    <p:extLst>
      <p:ext uri="{BB962C8B-B14F-4D97-AF65-F5344CB8AC3E}">
        <p14:creationId xmlns:p14="http://schemas.microsoft.com/office/powerpoint/2010/main" val="61943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2250"/>
                            </p:stCondLst>
                            <p:childTnLst>
                              <p:par>
                                <p:cTn id="9" presetID="10" presetClass="entr" presetSubtype="0" fill="hold" grpId="0" nodeType="afterEffect">
                                  <p:stCondLst>
                                    <p:cond delay="5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6178" y="1066800"/>
            <a:ext cx="9144000" cy="1200329"/>
          </a:xfrm>
          <a:prstGeom prst="rect">
            <a:avLst/>
          </a:prstGeom>
          <a:noFill/>
        </p:spPr>
        <p:txBody>
          <a:bodyPr wrap="square" rtlCol="0">
            <a:spAutoFit/>
          </a:bodyPr>
          <a:lstStyle/>
          <a:p>
            <a:pPr algn="ctr"/>
            <a:r>
              <a:rPr lang="en-US" sz="7200" dirty="0" smtClean="0">
                <a:solidFill>
                  <a:schemeClr val="bg1"/>
                </a:solidFill>
                <a:latin typeface="+mj-lt"/>
              </a:rPr>
              <a:t>The Gospel of Mark</a:t>
            </a:r>
          </a:p>
        </p:txBody>
      </p:sp>
      <p:sp>
        <p:nvSpPr>
          <p:cNvPr id="6" name="TextBox 5"/>
          <p:cNvSpPr txBox="1"/>
          <p:nvPr/>
        </p:nvSpPr>
        <p:spPr>
          <a:xfrm>
            <a:off x="0" y="2362200"/>
            <a:ext cx="9144000" cy="2554545"/>
          </a:xfrm>
          <a:prstGeom prst="rect">
            <a:avLst/>
          </a:prstGeom>
          <a:noFill/>
        </p:spPr>
        <p:txBody>
          <a:bodyPr wrap="square" rtlCol="0">
            <a:spAutoFit/>
          </a:bodyPr>
          <a:lstStyle/>
          <a:p>
            <a:pPr algn="ctr"/>
            <a:r>
              <a:rPr lang="en-US" sz="3200" dirty="0" smtClean="0">
                <a:solidFill>
                  <a:schemeClr val="bg1"/>
                </a:solidFill>
                <a:latin typeface="Bahnschrift" panose="020B0502040204020203" pitchFamily="34" charset="0"/>
              </a:rPr>
              <a:t>The Action, Authenticity, and Authority of Jesus Christ, the Son of God</a:t>
            </a:r>
          </a:p>
          <a:p>
            <a:pPr algn="ctr"/>
            <a:endParaRPr lang="en-US" sz="3200" dirty="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What We Really Need - Forgiveness</a:t>
            </a:r>
            <a:endParaRPr lang="en-US" sz="3200" dirty="0" smtClean="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Mark </a:t>
            </a:r>
            <a:r>
              <a:rPr lang="en-US" sz="3200" dirty="0" smtClean="0">
                <a:solidFill>
                  <a:schemeClr val="bg1"/>
                </a:solidFill>
                <a:latin typeface="Bahnschrift" panose="020B0502040204020203" pitchFamily="34" charset="0"/>
              </a:rPr>
              <a:t>2:1-12</a:t>
            </a:r>
            <a:endParaRPr lang="en-US" sz="3200" dirty="0" smtClean="0">
              <a:solidFill>
                <a:schemeClr val="bg1"/>
              </a:solidFill>
              <a:latin typeface="Bahnschrift" panose="020B0502040204020203" pitchFamily="34" charset="0"/>
            </a:endParaRPr>
          </a:p>
        </p:txBody>
      </p:sp>
    </p:spTree>
    <p:extLst>
      <p:ext uri="{BB962C8B-B14F-4D97-AF65-F5344CB8AC3E}">
        <p14:creationId xmlns:p14="http://schemas.microsoft.com/office/powerpoint/2010/main" val="415864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7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1261884"/>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Two Questions</a:t>
            </a:r>
          </a:p>
          <a:p>
            <a:pPr algn="ctr"/>
            <a:r>
              <a:rPr lang="en-US" sz="2800" dirty="0" smtClean="0">
                <a:solidFill>
                  <a:schemeClr val="bg1"/>
                </a:solidFill>
              </a:rPr>
              <a:t>(summarize NT teaching)</a:t>
            </a:r>
            <a:endParaRPr lang="en-US" sz="2800" dirty="0" smtClean="0">
              <a:solidFill>
                <a:schemeClr val="bg1"/>
              </a:solidFill>
            </a:endParaRPr>
          </a:p>
        </p:txBody>
      </p:sp>
      <p:sp>
        <p:nvSpPr>
          <p:cNvPr id="10" name="TextBox 9"/>
          <p:cNvSpPr txBox="1"/>
          <p:nvPr/>
        </p:nvSpPr>
        <p:spPr>
          <a:xfrm>
            <a:off x="304800" y="1600200"/>
            <a:ext cx="8610600" cy="2308324"/>
          </a:xfrm>
          <a:prstGeom prst="rect">
            <a:avLst/>
          </a:prstGeom>
          <a:noFill/>
        </p:spPr>
        <p:txBody>
          <a:bodyPr wrap="square" rtlCol="0">
            <a:spAutoFit/>
          </a:bodyPr>
          <a:lstStyle/>
          <a:p>
            <a:pPr marL="571500" indent="-571500" algn="just">
              <a:buFont typeface="Wingdings" panose="05000000000000000000" pitchFamily="2" charset="2"/>
              <a:buChar char="§"/>
            </a:pPr>
            <a:r>
              <a:rPr lang="en-US" sz="4800" i="1" dirty="0" smtClean="0">
                <a:solidFill>
                  <a:schemeClr val="bg1"/>
                </a:solidFill>
              </a:rPr>
              <a:t>Who is Jesus?</a:t>
            </a:r>
          </a:p>
          <a:p>
            <a:pPr marL="571500" indent="-571500" algn="just">
              <a:buFont typeface="Wingdings" panose="05000000000000000000" pitchFamily="2" charset="2"/>
              <a:buChar char="§"/>
            </a:pPr>
            <a:endParaRPr lang="en-US" sz="4800" i="1" dirty="0">
              <a:solidFill>
                <a:schemeClr val="bg1"/>
              </a:solidFill>
            </a:endParaRPr>
          </a:p>
          <a:p>
            <a:pPr marL="571500" indent="-571500" algn="just">
              <a:buFont typeface="Wingdings" panose="05000000000000000000" pitchFamily="2" charset="2"/>
              <a:buChar char="§"/>
            </a:pPr>
            <a:r>
              <a:rPr lang="en-US" sz="4800" i="1" dirty="0" smtClean="0">
                <a:solidFill>
                  <a:schemeClr val="bg1"/>
                </a:solidFill>
              </a:rPr>
              <a:t>What did Jesus come to do?</a:t>
            </a:r>
            <a:endParaRPr lang="en-US" sz="4800" dirty="0">
              <a:solidFill>
                <a:schemeClr val="bg1"/>
              </a:solidFill>
            </a:endParaRPr>
          </a:p>
        </p:txBody>
      </p:sp>
    </p:spTree>
    <p:extLst>
      <p:ext uri="{BB962C8B-B14F-4D97-AF65-F5344CB8AC3E}">
        <p14:creationId xmlns:p14="http://schemas.microsoft.com/office/powerpoint/2010/main" val="208410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par>
                          <p:cTn id="8" fill="hold">
                            <p:stCondLst>
                              <p:cond delay="2250"/>
                            </p:stCondLst>
                            <p:childTnLst>
                              <p:par>
                                <p:cTn id="9" presetID="10" presetClass="entr" presetSubtype="0" fill="hold" nodeType="afterEffect">
                                  <p:stCondLst>
                                    <p:cond delay="175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fade">
                                      <p:cBhvr>
                                        <p:cTn id="11" dur="175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Colossians 1:13-14</a:t>
            </a:r>
            <a:endParaRPr lang="en-US" sz="4800" dirty="0" smtClean="0">
              <a:solidFill>
                <a:schemeClr val="bg1"/>
              </a:solidFill>
            </a:endParaRPr>
          </a:p>
        </p:txBody>
      </p:sp>
      <p:sp>
        <p:nvSpPr>
          <p:cNvPr id="10" name="TextBox 9"/>
          <p:cNvSpPr txBox="1"/>
          <p:nvPr/>
        </p:nvSpPr>
        <p:spPr>
          <a:xfrm>
            <a:off x="304800" y="998577"/>
            <a:ext cx="8610600" cy="3477875"/>
          </a:xfrm>
          <a:prstGeom prst="rect">
            <a:avLst/>
          </a:prstGeom>
          <a:noFill/>
        </p:spPr>
        <p:txBody>
          <a:bodyPr wrap="square" rtlCol="0">
            <a:spAutoFit/>
          </a:bodyPr>
          <a:lstStyle/>
          <a:p>
            <a:pPr algn="just"/>
            <a:r>
              <a:rPr lang="en-US" sz="4400" i="1" dirty="0">
                <a:solidFill>
                  <a:schemeClr val="bg1"/>
                </a:solidFill>
              </a:rPr>
              <a:t>“13 For He [God the Father] rescued us from the domain of darkness, and transferred us to the kingdom of His beloved Son, 14 in whom we have redemption, the forgiveness of sins.”</a:t>
            </a:r>
            <a:r>
              <a:rPr lang="en-US" sz="4400" dirty="0">
                <a:solidFill>
                  <a:schemeClr val="bg1"/>
                </a:solidFill>
              </a:rPr>
              <a:t> </a:t>
            </a:r>
            <a:endParaRPr lang="en-US" sz="4400" dirty="0">
              <a:solidFill>
                <a:schemeClr val="bg1"/>
              </a:solidFill>
            </a:endParaRPr>
          </a:p>
        </p:txBody>
      </p:sp>
    </p:spTree>
    <p:extLst>
      <p:ext uri="{BB962C8B-B14F-4D97-AF65-F5344CB8AC3E}">
        <p14:creationId xmlns:p14="http://schemas.microsoft.com/office/powerpoint/2010/main" val="85225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69441"/>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marL="1028700" indent="-1028700" algn="just">
              <a:buAutoNum type="romanUcPeriod"/>
            </a:pPr>
            <a:r>
              <a:rPr lang="en-US" sz="4400" dirty="0" smtClean="0">
                <a:solidFill>
                  <a:schemeClr val="bg1"/>
                </a:solidFill>
              </a:rPr>
              <a:t>The </a:t>
            </a:r>
            <a:r>
              <a:rPr lang="en-US" sz="4400" dirty="0" smtClean="0">
                <a:solidFill>
                  <a:schemeClr val="bg1"/>
                </a:solidFill>
              </a:rPr>
              <a:t>discourse </a:t>
            </a:r>
            <a:r>
              <a:rPr lang="en-US" sz="4400" baseline="30000" dirty="0" smtClean="0">
                <a:solidFill>
                  <a:schemeClr val="bg1"/>
                </a:solidFill>
              </a:rPr>
              <a:t>(2:1-2)</a:t>
            </a:r>
            <a:endParaRPr lang="en-US" sz="4400" baseline="30000" dirty="0" smtClean="0">
              <a:solidFill>
                <a:schemeClr val="bg1"/>
              </a:solidFill>
            </a:endParaRPr>
          </a:p>
        </p:txBody>
      </p:sp>
      <p:sp>
        <p:nvSpPr>
          <p:cNvPr id="10" name="TextBox 9"/>
          <p:cNvSpPr txBox="1"/>
          <p:nvPr/>
        </p:nvSpPr>
        <p:spPr>
          <a:xfrm>
            <a:off x="304800" y="998577"/>
            <a:ext cx="8610600" cy="1569660"/>
          </a:xfrm>
          <a:prstGeom prst="rect">
            <a:avLst/>
          </a:prstGeom>
          <a:noFill/>
        </p:spPr>
        <p:txBody>
          <a:bodyPr wrap="square" rtlCol="0">
            <a:spAutoFit/>
          </a:bodyPr>
          <a:lstStyle/>
          <a:p>
            <a:pPr algn="just"/>
            <a:r>
              <a:rPr lang="en-US" sz="2400" i="1" dirty="0">
                <a:solidFill>
                  <a:schemeClr val="bg1"/>
                </a:solidFill>
              </a:rPr>
              <a:t>1 When He had come back to Capernaum several days afterward, it was heard that He was at home. 2 And many were gathered together, so that there was no longer room, not even near the door; and He was speaking the word to them.</a:t>
            </a:r>
            <a:endParaRPr lang="en-US" sz="2400" dirty="0">
              <a:solidFill>
                <a:schemeClr val="bg1"/>
              </a:solidFill>
            </a:endParaRPr>
          </a:p>
        </p:txBody>
      </p:sp>
      <p:sp>
        <p:nvSpPr>
          <p:cNvPr id="4" name="TextBox 3"/>
          <p:cNvSpPr txBox="1"/>
          <p:nvPr/>
        </p:nvSpPr>
        <p:spPr>
          <a:xfrm>
            <a:off x="304800" y="2621340"/>
            <a:ext cx="8610600" cy="1077218"/>
          </a:xfrm>
          <a:prstGeom prst="rect">
            <a:avLst/>
          </a:prstGeom>
          <a:noFill/>
        </p:spPr>
        <p:txBody>
          <a:bodyPr wrap="square" rtlCol="0">
            <a:spAutoFit/>
          </a:bodyPr>
          <a:lstStyle/>
          <a:p>
            <a:pPr marL="514350" indent="-514350" algn="just">
              <a:buAutoNum type="alphaUcPeriod"/>
            </a:pPr>
            <a:r>
              <a:rPr lang="en-US" sz="3200" dirty="0" smtClean="0">
                <a:solidFill>
                  <a:schemeClr val="bg1"/>
                </a:solidFill>
              </a:rPr>
              <a:t>The setting </a:t>
            </a:r>
            <a:r>
              <a:rPr lang="en-US" sz="3200" baseline="30000" dirty="0" smtClean="0">
                <a:solidFill>
                  <a:schemeClr val="bg1"/>
                </a:solidFill>
              </a:rPr>
              <a:t>(2:1)</a:t>
            </a:r>
          </a:p>
          <a:p>
            <a:pPr marL="514350" indent="-514350" algn="just">
              <a:buAutoNum type="alphaUcPeriod"/>
            </a:pPr>
            <a:r>
              <a:rPr lang="en-US" sz="3200" dirty="0" smtClean="0">
                <a:solidFill>
                  <a:schemeClr val="bg1"/>
                </a:solidFill>
              </a:rPr>
              <a:t>The sermon </a:t>
            </a:r>
            <a:r>
              <a:rPr lang="en-US" sz="3200" baseline="30000" dirty="0" smtClean="0">
                <a:solidFill>
                  <a:schemeClr val="bg1"/>
                </a:solidFill>
              </a:rPr>
              <a:t>(2:2)</a:t>
            </a:r>
            <a:endParaRPr lang="en-US" sz="3200" baseline="30000" dirty="0">
              <a:solidFill>
                <a:schemeClr val="bg1"/>
              </a:solidFill>
            </a:endParaRPr>
          </a:p>
        </p:txBody>
      </p:sp>
    </p:spTree>
    <p:extLst>
      <p:ext uri="{BB962C8B-B14F-4D97-AF65-F5344CB8AC3E}">
        <p14:creationId xmlns:p14="http://schemas.microsoft.com/office/powerpoint/2010/main" val="204896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par>
                          <p:cTn id="8" fill="hold">
                            <p:stCondLst>
                              <p:cond delay="2000"/>
                            </p:stCondLst>
                            <p:childTnLst>
                              <p:par>
                                <p:cTn id="9" presetID="10" presetClass="entr" presetSubtype="0" fill="hold" grpId="0" nodeType="afterEffect">
                                  <p:stCondLst>
                                    <p:cond delay="12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75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Deuteronomy 6:6-8</a:t>
            </a:r>
            <a:endParaRPr lang="en-US" sz="4800" dirty="0" smtClean="0">
              <a:solidFill>
                <a:schemeClr val="bg1"/>
              </a:solidFill>
            </a:endParaRPr>
          </a:p>
        </p:txBody>
      </p:sp>
      <p:sp>
        <p:nvSpPr>
          <p:cNvPr id="10" name="TextBox 9"/>
          <p:cNvSpPr txBox="1"/>
          <p:nvPr/>
        </p:nvSpPr>
        <p:spPr>
          <a:xfrm>
            <a:off x="304800" y="998577"/>
            <a:ext cx="8610600" cy="5632311"/>
          </a:xfrm>
          <a:prstGeom prst="rect">
            <a:avLst/>
          </a:prstGeom>
          <a:noFill/>
        </p:spPr>
        <p:txBody>
          <a:bodyPr wrap="square" rtlCol="0">
            <a:spAutoFit/>
          </a:bodyPr>
          <a:lstStyle/>
          <a:p>
            <a:pPr algn="just"/>
            <a:r>
              <a:rPr lang="en-US" sz="3600" i="1" dirty="0">
                <a:solidFill>
                  <a:schemeClr val="bg1"/>
                </a:solidFill>
              </a:rPr>
              <a:t>“6 These words, which I am commanding you today, shall be on your heart. 7 You shall teach them diligently to your sons and shall talk of them when you sit in your house and when you walk by the way and when you lie down and when you rise up. 8 You shall bind them as a sign on your hand and they shall be as frontals on your forehead. 9 You shall write them on the doorposts of your house and on your gates.”</a:t>
            </a:r>
            <a:endParaRPr lang="en-US" sz="3600" dirty="0">
              <a:solidFill>
                <a:schemeClr val="bg1"/>
              </a:solidFill>
            </a:endParaRPr>
          </a:p>
        </p:txBody>
      </p:sp>
    </p:spTree>
    <p:extLst>
      <p:ext uri="{BB962C8B-B14F-4D97-AF65-F5344CB8AC3E}">
        <p14:creationId xmlns:p14="http://schemas.microsoft.com/office/powerpoint/2010/main" val="90551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69441"/>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marL="1028700" indent="-1028700" algn="just">
              <a:buFont typeface="+mj-lt"/>
              <a:buAutoNum type="romanUcPeriod" startAt="2"/>
            </a:pPr>
            <a:r>
              <a:rPr lang="en-US" sz="4400" dirty="0" smtClean="0">
                <a:solidFill>
                  <a:schemeClr val="bg1"/>
                </a:solidFill>
              </a:rPr>
              <a:t>The </a:t>
            </a:r>
            <a:r>
              <a:rPr lang="en-US" sz="4400" dirty="0" smtClean="0">
                <a:solidFill>
                  <a:schemeClr val="bg1"/>
                </a:solidFill>
              </a:rPr>
              <a:t>disruption </a:t>
            </a:r>
            <a:r>
              <a:rPr lang="en-US" sz="4400" baseline="30000" dirty="0" smtClean="0">
                <a:solidFill>
                  <a:schemeClr val="bg1"/>
                </a:solidFill>
              </a:rPr>
              <a:t>(2:3-5)</a:t>
            </a:r>
            <a:endParaRPr lang="en-US" sz="4400" baseline="30000" dirty="0" smtClean="0">
              <a:solidFill>
                <a:schemeClr val="bg1"/>
              </a:solidFill>
            </a:endParaRPr>
          </a:p>
        </p:txBody>
      </p:sp>
      <p:sp>
        <p:nvSpPr>
          <p:cNvPr id="10" name="TextBox 9"/>
          <p:cNvSpPr txBox="1"/>
          <p:nvPr/>
        </p:nvSpPr>
        <p:spPr>
          <a:xfrm>
            <a:off x="304800" y="998577"/>
            <a:ext cx="8610600" cy="1938992"/>
          </a:xfrm>
          <a:prstGeom prst="rect">
            <a:avLst/>
          </a:prstGeom>
          <a:noFill/>
        </p:spPr>
        <p:txBody>
          <a:bodyPr wrap="square" rtlCol="0">
            <a:spAutoFit/>
          </a:bodyPr>
          <a:lstStyle/>
          <a:p>
            <a:pPr algn="just"/>
            <a:r>
              <a:rPr lang="en-US" sz="2400" i="1" dirty="0">
                <a:solidFill>
                  <a:schemeClr val="bg1"/>
                </a:solidFill>
              </a:rPr>
              <a:t>3 And they came, bringing to Him a paralytic, carried by four men. 4 Being unable to get to Him because of the crowd, they removed the roof above Him; and when they had dug an opening, they let down the pallet on which the paralytic was lying. 5 And Jesus seeing their faith said to the paralytic, "Son, your sins are forgiven."</a:t>
            </a:r>
            <a:endParaRPr lang="en-US" sz="2400" dirty="0">
              <a:solidFill>
                <a:schemeClr val="bg1"/>
              </a:solidFill>
            </a:endParaRPr>
          </a:p>
        </p:txBody>
      </p:sp>
      <p:sp>
        <p:nvSpPr>
          <p:cNvPr id="4" name="TextBox 3"/>
          <p:cNvSpPr txBox="1"/>
          <p:nvPr/>
        </p:nvSpPr>
        <p:spPr>
          <a:xfrm>
            <a:off x="304800" y="3037582"/>
            <a:ext cx="8610600" cy="1077218"/>
          </a:xfrm>
          <a:prstGeom prst="rect">
            <a:avLst/>
          </a:prstGeom>
          <a:noFill/>
        </p:spPr>
        <p:txBody>
          <a:bodyPr wrap="square" rtlCol="0">
            <a:spAutoFit/>
          </a:bodyPr>
          <a:lstStyle/>
          <a:p>
            <a:pPr marL="514350" indent="-514350" algn="just">
              <a:buAutoNum type="alphaUcPeriod"/>
            </a:pPr>
            <a:r>
              <a:rPr lang="en-US" sz="3200" dirty="0" smtClean="0">
                <a:solidFill>
                  <a:schemeClr val="bg1"/>
                </a:solidFill>
              </a:rPr>
              <a:t>An external demonstration of faith </a:t>
            </a:r>
            <a:r>
              <a:rPr lang="en-US" sz="3200" baseline="30000" dirty="0" smtClean="0">
                <a:solidFill>
                  <a:schemeClr val="bg1"/>
                </a:solidFill>
              </a:rPr>
              <a:t>(2:3-4)</a:t>
            </a:r>
          </a:p>
          <a:p>
            <a:pPr marL="514350" indent="-514350" algn="just">
              <a:buAutoNum type="alphaUcPeriod"/>
            </a:pPr>
            <a:r>
              <a:rPr lang="en-US" sz="3200" dirty="0" smtClean="0">
                <a:solidFill>
                  <a:schemeClr val="bg1"/>
                </a:solidFill>
              </a:rPr>
              <a:t>An internal demonstration of faith </a:t>
            </a:r>
            <a:r>
              <a:rPr lang="en-US" sz="3200" baseline="30000" dirty="0" smtClean="0">
                <a:solidFill>
                  <a:schemeClr val="bg1"/>
                </a:solidFill>
              </a:rPr>
              <a:t>(2:5)</a:t>
            </a:r>
            <a:endParaRPr lang="en-US" sz="3200" baseline="30000" dirty="0">
              <a:solidFill>
                <a:schemeClr val="bg1"/>
              </a:solidFill>
            </a:endParaRPr>
          </a:p>
        </p:txBody>
      </p:sp>
    </p:spTree>
    <p:extLst>
      <p:ext uri="{BB962C8B-B14F-4D97-AF65-F5344CB8AC3E}">
        <p14:creationId xmlns:p14="http://schemas.microsoft.com/office/powerpoint/2010/main" val="236266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par>
                          <p:cTn id="8" fill="hold">
                            <p:stCondLst>
                              <p:cond delay="2000"/>
                            </p:stCondLst>
                            <p:childTnLst>
                              <p:par>
                                <p:cTn id="9" presetID="10" presetClass="entr" presetSubtype="0" fill="hold" grpId="0" nodeType="afterEffect">
                                  <p:stCondLst>
                                    <p:cond delay="12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75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69441"/>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marL="1028700" indent="-1028700" algn="just">
              <a:buFont typeface="+mj-lt"/>
              <a:buAutoNum type="romanUcPeriod" startAt="3"/>
            </a:pPr>
            <a:r>
              <a:rPr lang="en-US" sz="4400" dirty="0" smtClean="0">
                <a:solidFill>
                  <a:schemeClr val="bg1"/>
                </a:solidFill>
              </a:rPr>
              <a:t>The </a:t>
            </a:r>
            <a:r>
              <a:rPr lang="en-US" sz="4400" dirty="0" smtClean="0">
                <a:solidFill>
                  <a:schemeClr val="bg1"/>
                </a:solidFill>
              </a:rPr>
              <a:t>denial </a:t>
            </a:r>
            <a:r>
              <a:rPr lang="en-US" sz="4400" baseline="30000" dirty="0" smtClean="0">
                <a:solidFill>
                  <a:schemeClr val="bg1"/>
                </a:solidFill>
              </a:rPr>
              <a:t>(2:6-7)</a:t>
            </a:r>
            <a:endParaRPr lang="en-US" sz="4400" baseline="30000" dirty="0" smtClean="0">
              <a:solidFill>
                <a:schemeClr val="bg1"/>
              </a:solidFill>
            </a:endParaRPr>
          </a:p>
        </p:txBody>
      </p:sp>
      <p:sp>
        <p:nvSpPr>
          <p:cNvPr id="10" name="TextBox 9"/>
          <p:cNvSpPr txBox="1"/>
          <p:nvPr/>
        </p:nvSpPr>
        <p:spPr>
          <a:xfrm>
            <a:off x="304800" y="998577"/>
            <a:ext cx="8610600" cy="1200329"/>
          </a:xfrm>
          <a:prstGeom prst="rect">
            <a:avLst/>
          </a:prstGeom>
          <a:noFill/>
        </p:spPr>
        <p:txBody>
          <a:bodyPr wrap="square" rtlCol="0">
            <a:spAutoFit/>
          </a:bodyPr>
          <a:lstStyle/>
          <a:p>
            <a:pPr algn="just"/>
            <a:r>
              <a:rPr lang="en-US" sz="2400" i="1" dirty="0">
                <a:solidFill>
                  <a:schemeClr val="bg1"/>
                </a:solidFill>
              </a:rPr>
              <a:t>6 But some of the scribes were sitting there and reasoning in their hearts, 7 "Why does this man speak that way? He is blaspheming; who can forgive sins but God alone?"</a:t>
            </a:r>
            <a:endParaRPr lang="en-US" sz="2400" dirty="0">
              <a:solidFill>
                <a:schemeClr val="bg1"/>
              </a:solidFill>
            </a:endParaRPr>
          </a:p>
        </p:txBody>
      </p:sp>
      <p:sp>
        <p:nvSpPr>
          <p:cNvPr id="4" name="TextBox 3"/>
          <p:cNvSpPr txBox="1"/>
          <p:nvPr/>
        </p:nvSpPr>
        <p:spPr>
          <a:xfrm>
            <a:off x="304800" y="2438400"/>
            <a:ext cx="8610600" cy="3785652"/>
          </a:xfrm>
          <a:prstGeom prst="rect">
            <a:avLst/>
          </a:prstGeom>
          <a:noFill/>
        </p:spPr>
        <p:txBody>
          <a:bodyPr wrap="square" rtlCol="0">
            <a:spAutoFit/>
          </a:bodyPr>
          <a:lstStyle/>
          <a:p>
            <a:pPr marL="514350" indent="-514350" algn="just">
              <a:buAutoNum type="alphaUcPeriod"/>
            </a:pPr>
            <a:r>
              <a:rPr lang="en-US" sz="3200" dirty="0" smtClean="0">
                <a:solidFill>
                  <a:schemeClr val="bg1"/>
                </a:solidFill>
              </a:rPr>
              <a:t>Theologicall</a:t>
            </a:r>
            <a:r>
              <a:rPr lang="en-US" sz="3200" dirty="0" smtClean="0">
                <a:solidFill>
                  <a:schemeClr val="bg1"/>
                </a:solidFill>
              </a:rPr>
              <a:t>y correct</a:t>
            </a:r>
          </a:p>
          <a:p>
            <a:pPr lvl="2" algn="just"/>
            <a:r>
              <a:rPr lang="en-US" sz="2800" i="1" dirty="0" smtClean="0">
                <a:solidFill>
                  <a:schemeClr val="bg1"/>
                </a:solidFill>
              </a:rPr>
              <a:t>“who can forgive sins but God alone?”</a:t>
            </a:r>
          </a:p>
          <a:p>
            <a:pPr algn="just"/>
            <a:r>
              <a:rPr lang="en-US" sz="2800" i="1" dirty="0">
                <a:solidFill>
                  <a:schemeClr val="bg1"/>
                </a:solidFill>
              </a:rPr>
              <a:t>Psalm 103:2-3 </a:t>
            </a:r>
            <a:r>
              <a:rPr lang="en-US" sz="2800" i="1" dirty="0" smtClean="0">
                <a:solidFill>
                  <a:schemeClr val="bg1"/>
                </a:solidFill>
              </a:rPr>
              <a:t>- </a:t>
            </a:r>
            <a:r>
              <a:rPr lang="en-US" sz="2800" i="1" dirty="0">
                <a:solidFill>
                  <a:schemeClr val="bg1"/>
                </a:solidFill>
              </a:rPr>
              <a:t>“2 Bless the LORD, O my soul, And forget none of His benefits; 3 Who </a:t>
            </a:r>
            <a:r>
              <a:rPr lang="en-US" sz="2800" i="1" u="sng" dirty="0">
                <a:solidFill>
                  <a:schemeClr val="bg1"/>
                </a:solidFill>
              </a:rPr>
              <a:t>pardons</a:t>
            </a:r>
            <a:r>
              <a:rPr lang="en-US" sz="2800" i="1" dirty="0">
                <a:solidFill>
                  <a:schemeClr val="bg1"/>
                </a:solidFill>
              </a:rPr>
              <a:t> all your iniquities, Who </a:t>
            </a:r>
            <a:r>
              <a:rPr lang="en-US" sz="2800" i="1" u="sng" dirty="0">
                <a:solidFill>
                  <a:schemeClr val="bg1"/>
                </a:solidFill>
              </a:rPr>
              <a:t>heals</a:t>
            </a:r>
            <a:r>
              <a:rPr lang="en-US" sz="2800" i="1" dirty="0">
                <a:solidFill>
                  <a:schemeClr val="bg1"/>
                </a:solidFill>
              </a:rPr>
              <a:t> all your diseases</a:t>
            </a:r>
            <a:r>
              <a:rPr lang="en-US" sz="2800" i="1" dirty="0" smtClean="0">
                <a:solidFill>
                  <a:schemeClr val="bg1"/>
                </a:solidFill>
              </a:rPr>
              <a:t>…”</a:t>
            </a:r>
          </a:p>
          <a:p>
            <a:pPr algn="just"/>
            <a:endParaRPr lang="en-US" sz="2800" i="1" dirty="0" smtClean="0">
              <a:solidFill>
                <a:schemeClr val="bg1"/>
              </a:solidFill>
            </a:endParaRPr>
          </a:p>
          <a:p>
            <a:pPr marL="514350" indent="-514350" algn="just">
              <a:buFont typeface="+mj-lt"/>
              <a:buAutoNum type="alphaUcPeriod" startAt="2"/>
            </a:pPr>
            <a:r>
              <a:rPr lang="en-US" sz="3200" dirty="0" smtClean="0">
                <a:solidFill>
                  <a:schemeClr val="bg1"/>
                </a:solidFill>
              </a:rPr>
              <a:t>Practically wrong</a:t>
            </a:r>
          </a:p>
          <a:p>
            <a:pPr lvl="2" algn="just"/>
            <a:r>
              <a:rPr lang="en-US" sz="3200" i="1" dirty="0" smtClean="0">
                <a:solidFill>
                  <a:schemeClr val="bg1"/>
                </a:solidFill>
              </a:rPr>
              <a:t>considered Jesus being only a “man”</a:t>
            </a:r>
            <a:endParaRPr lang="en-US" sz="3200" i="1" dirty="0">
              <a:solidFill>
                <a:schemeClr val="bg1"/>
              </a:solidFill>
            </a:endParaRPr>
          </a:p>
        </p:txBody>
      </p:sp>
    </p:spTree>
    <p:extLst>
      <p:ext uri="{BB962C8B-B14F-4D97-AF65-F5344CB8AC3E}">
        <p14:creationId xmlns:p14="http://schemas.microsoft.com/office/powerpoint/2010/main" val="56461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750"/>
                                        <p:tgtEl>
                                          <p:spTgt spid="4">
                                            <p:txEl>
                                              <p:pRg st="0" end="0"/>
                                            </p:txEl>
                                          </p:spTgt>
                                        </p:tgtEl>
                                      </p:cBhvr>
                                    </p:animEffect>
                                  </p:childTnLst>
                                </p:cTn>
                              </p:par>
                              <p:par>
                                <p:cTn id="13" presetID="10" presetClass="entr" presetSubtype="0" fill="hold" grpId="0" nodeType="withEffect">
                                  <p:stCondLst>
                                    <p:cond delay="125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750"/>
                                        <p:tgtEl>
                                          <p:spTgt spid="4">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175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75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1750"/>
                                        <p:tgtEl>
                                          <p:spTgt spid="4">
                                            <p:txEl>
                                              <p:pRg st="4" end="4"/>
                                            </p:txEl>
                                          </p:spTgt>
                                        </p:tgtEl>
                                      </p:cBhvr>
                                    </p:animEffect>
                                  </p:childTnLst>
                                </p:cTn>
                              </p:par>
                            </p:childTnLst>
                          </p:cTn>
                        </p:par>
                        <p:par>
                          <p:cTn id="25" fill="hold">
                            <p:stCondLst>
                              <p:cond delay="1750"/>
                            </p:stCondLst>
                            <p:childTnLst>
                              <p:par>
                                <p:cTn id="26" presetID="10" presetClass="entr" presetSubtype="0" fill="hold" grpId="0" nodeType="afterEffect">
                                  <p:stCondLst>
                                    <p:cond delay="125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75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C.S. Lewis</a:t>
            </a:r>
            <a:endParaRPr lang="en-US" sz="4800" dirty="0" smtClean="0">
              <a:solidFill>
                <a:schemeClr val="bg1"/>
              </a:solidFill>
            </a:endParaRPr>
          </a:p>
        </p:txBody>
      </p:sp>
      <p:sp>
        <p:nvSpPr>
          <p:cNvPr id="10" name="TextBox 9"/>
          <p:cNvSpPr txBox="1"/>
          <p:nvPr/>
        </p:nvSpPr>
        <p:spPr>
          <a:xfrm>
            <a:off x="304800" y="914400"/>
            <a:ext cx="8610600" cy="6001643"/>
          </a:xfrm>
          <a:prstGeom prst="rect">
            <a:avLst/>
          </a:prstGeom>
          <a:noFill/>
        </p:spPr>
        <p:txBody>
          <a:bodyPr wrap="square" rtlCol="0">
            <a:spAutoFit/>
          </a:bodyPr>
          <a:lstStyle/>
          <a:p>
            <a:pPr algn="just"/>
            <a:r>
              <a:rPr lang="en-US" sz="2400" dirty="0">
                <a:solidFill>
                  <a:schemeClr val="bg1"/>
                </a:solidFill>
              </a:rPr>
              <a:t>I am trying here to prevent anyone saying the really foolish thing that people often say about Him: I'm ready to accept Jesus as a great moral teacher, but I don't accept his claim to be God. That is the one thing we must not say. A man who was merely a man and said the sort of things Jesus said would not be a great moral teacher. He would either be a lunatic — on the level with the man who says he is a poached egg — or else he would be the Devil of Hell. You must make your choice. Either this man was, and is, the Son of God, or else a madman or something worse. You can shut him up for a fool, you can spit at him and kill him as a demon or you can fall at his feet and call him Lord and God, but let us not come with any patronizing nonsense about his being a great human teacher. He has not left that open to us. He did not intend to. ... Now it seems to me obvious that He was neither a lunatic nor a fiend: and consequently, however strange or terrifying or unlikely it may seem, I have to accept the view that He was and is God</a:t>
            </a:r>
            <a:r>
              <a:rPr lang="en-US"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368777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69441"/>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marL="1028700" indent="-1028700" algn="just">
              <a:buFont typeface="+mj-lt"/>
              <a:buAutoNum type="romanUcPeriod" startAt="4"/>
            </a:pPr>
            <a:r>
              <a:rPr lang="en-US" sz="4400" dirty="0" smtClean="0">
                <a:solidFill>
                  <a:schemeClr val="bg1"/>
                </a:solidFill>
              </a:rPr>
              <a:t>The </a:t>
            </a:r>
            <a:r>
              <a:rPr lang="en-US" sz="4400" dirty="0" smtClean="0">
                <a:solidFill>
                  <a:schemeClr val="bg1"/>
                </a:solidFill>
              </a:rPr>
              <a:t>display </a:t>
            </a:r>
            <a:r>
              <a:rPr lang="en-US" sz="4400" baseline="30000" dirty="0" smtClean="0">
                <a:solidFill>
                  <a:schemeClr val="bg1"/>
                </a:solidFill>
              </a:rPr>
              <a:t>(2:8-12)</a:t>
            </a:r>
            <a:endParaRPr lang="en-US" sz="4400" baseline="30000" dirty="0" smtClean="0">
              <a:solidFill>
                <a:schemeClr val="bg1"/>
              </a:solidFill>
            </a:endParaRPr>
          </a:p>
        </p:txBody>
      </p:sp>
      <p:sp>
        <p:nvSpPr>
          <p:cNvPr id="4" name="TextBox 3"/>
          <p:cNvSpPr txBox="1"/>
          <p:nvPr/>
        </p:nvSpPr>
        <p:spPr>
          <a:xfrm>
            <a:off x="304800" y="990600"/>
            <a:ext cx="8610600" cy="1877437"/>
          </a:xfrm>
          <a:prstGeom prst="rect">
            <a:avLst/>
          </a:prstGeom>
          <a:noFill/>
        </p:spPr>
        <p:txBody>
          <a:bodyPr wrap="square" rtlCol="0">
            <a:spAutoFit/>
          </a:bodyPr>
          <a:lstStyle/>
          <a:p>
            <a:pPr marL="514350" indent="-514350" algn="just">
              <a:buAutoNum type="alphaUcPeriod"/>
            </a:pPr>
            <a:r>
              <a:rPr lang="en-US" sz="3200" dirty="0" smtClean="0">
                <a:solidFill>
                  <a:schemeClr val="bg1"/>
                </a:solidFill>
              </a:rPr>
              <a:t>The revelation </a:t>
            </a:r>
            <a:r>
              <a:rPr lang="en-US" sz="3200" baseline="30000" dirty="0">
                <a:solidFill>
                  <a:schemeClr val="bg1"/>
                </a:solidFill>
              </a:rPr>
              <a:t>(</a:t>
            </a:r>
            <a:r>
              <a:rPr lang="en-US" sz="3200" baseline="30000" dirty="0" smtClean="0">
                <a:solidFill>
                  <a:schemeClr val="bg1"/>
                </a:solidFill>
              </a:rPr>
              <a:t>2:8)</a:t>
            </a:r>
          </a:p>
          <a:p>
            <a:pPr algn="just"/>
            <a:r>
              <a:rPr lang="en-US" sz="2800" i="1" dirty="0" smtClean="0">
                <a:solidFill>
                  <a:schemeClr val="bg1"/>
                </a:solidFill>
              </a:rPr>
              <a:t>Immediately </a:t>
            </a:r>
            <a:r>
              <a:rPr lang="en-US" sz="2800" i="1" dirty="0">
                <a:solidFill>
                  <a:schemeClr val="bg1"/>
                </a:solidFill>
              </a:rPr>
              <a:t>Jesus, aware in His spirit that they were reasoning that way within themselves, said to them, "Why are you reasoning about these things in your hearts</a:t>
            </a:r>
            <a:r>
              <a:rPr lang="en-US" sz="2800" i="1" dirty="0" smtClean="0">
                <a:solidFill>
                  <a:schemeClr val="bg1"/>
                </a:solidFill>
              </a:rPr>
              <a:t>?.</a:t>
            </a:r>
            <a:endParaRPr lang="en-US" sz="2800" i="1" dirty="0" smtClean="0">
              <a:solidFill>
                <a:schemeClr val="bg1"/>
              </a:solidFill>
            </a:endParaRPr>
          </a:p>
        </p:txBody>
      </p:sp>
      <p:sp>
        <p:nvSpPr>
          <p:cNvPr id="5" name="TextBox 4"/>
          <p:cNvSpPr txBox="1"/>
          <p:nvPr/>
        </p:nvSpPr>
        <p:spPr>
          <a:xfrm>
            <a:off x="304800" y="3227963"/>
            <a:ext cx="8610600" cy="3108543"/>
          </a:xfrm>
          <a:prstGeom prst="rect">
            <a:avLst/>
          </a:prstGeom>
          <a:noFill/>
        </p:spPr>
        <p:txBody>
          <a:bodyPr wrap="square" rtlCol="0">
            <a:spAutoFit/>
          </a:bodyPr>
          <a:lstStyle/>
          <a:p>
            <a:pPr algn="just"/>
            <a:r>
              <a:rPr lang="en-US" sz="2800" i="1" dirty="0" smtClean="0">
                <a:solidFill>
                  <a:schemeClr val="bg1"/>
                </a:solidFill>
              </a:rPr>
              <a:t>Jeremiah 17:9 - “The </a:t>
            </a:r>
            <a:r>
              <a:rPr lang="en-US" sz="2800" i="1" dirty="0">
                <a:solidFill>
                  <a:schemeClr val="bg1"/>
                </a:solidFill>
              </a:rPr>
              <a:t>heart is more deceitful than all else And is desperately sick; Who can understand it?”  Who can understand it?”  </a:t>
            </a:r>
            <a:endParaRPr lang="en-US" sz="2800" i="1" dirty="0" smtClean="0">
              <a:solidFill>
                <a:schemeClr val="bg1"/>
              </a:solidFill>
            </a:endParaRPr>
          </a:p>
          <a:p>
            <a:pPr algn="just"/>
            <a:endParaRPr lang="en-US" sz="2800" i="1" dirty="0">
              <a:solidFill>
                <a:schemeClr val="bg1"/>
              </a:solidFill>
            </a:endParaRPr>
          </a:p>
          <a:p>
            <a:pPr algn="just"/>
            <a:r>
              <a:rPr lang="en-US" sz="2800" i="1" dirty="0" smtClean="0">
                <a:solidFill>
                  <a:schemeClr val="bg1"/>
                </a:solidFill>
              </a:rPr>
              <a:t>Jeremiah 17:10 – “I</a:t>
            </a:r>
            <a:r>
              <a:rPr lang="en-US" sz="2800" i="1" dirty="0">
                <a:solidFill>
                  <a:schemeClr val="bg1"/>
                </a:solidFill>
              </a:rPr>
              <a:t>, the LORD, search the heart, I test the mind, Even to give to each man according to his ways, According to the results of his deeds.</a:t>
            </a:r>
            <a:r>
              <a:rPr lang="en-US" sz="2800" dirty="0">
                <a:solidFill>
                  <a:schemeClr val="bg1"/>
                </a:solidFill>
              </a:rPr>
              <a:t>” </a:t>
            </a:r>
            <a:endParaRPr lang="en-US" sz="2800" i="1" dirty="0" smtClean="0">
              <a:solidFill>
                <a:schemeClr val="bg1"/>
              </a:solidFill>
            </a:endParaRPr>
          </a:p>
        </p:txBody>
      </p:sp>
    </p:spTree>
    <p:extLst>
      <p:ext uri="{BB962C8B-B14F-4D97-AF65-F5344CB8AC3E}">
        <p14:creationId xmlns:p14="http://schemas.microsoft.com/office/powerpoint/2010/main" val="208965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75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175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175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39676</TotalTime>
  <Words>954</Words>
  <Application>Microsoft Office PowerPoint</Application>
  <PresentationFormat>On-screen Show (4:3)</PresentationFormat>
  <Paragraphs>49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899</cp:revision>
  <dcterms:created xsi:type="dcterms:W3CDTF">2013-08-08T16:28:40Z</dcterms:created>
  <dcterms:modified xsi:type="dcterms:W3CDTF">2018-06-02T17:10:19Z</dcterms:modified>
</cp:coreProperties>
</file>