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455" r:id="rId2"/>
    <p:sldId id="1987" r:id="rId3"/>
    <p:sldId id="1989" r:id="rId4"/>
    <p:sldId id="2032" r:id="rId5"/>
    <p:sldId id="2058" r:id="rId6"/>
    <p:sldId id="2059" r:id="rId7"/>
    <p:sldId id="2060" r:id="rId8"/>
    <p:sldId id="2061" r:id="rId9"/>
    <p:sldId id="2062" r:id="rId10"/>
    <p:sldId id="2063" r:id="rId11"/>
    <p:sldId id="2064" r:id="rId12"/>
    <p:sldId id="2065" r:id="rId13"/>
    <p:sldId id="205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343" autoAdjust="0"/>
  </p:normalViewPr>
  <p:slideViewPr>
    <p:cSldViewPr>
      <p:cViewPr>
        <p:scale>
          <a:sx n="77" d="100"/>
          <a:sy n="77" d="100"/>
        </p:scale>
        <p:origin x="-618"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5/26/2018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5/26/2018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5/26/2018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5/26/2018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5/26/2018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Transforming Power of Jesus (Part </a:t>
            </a:r>
            <a:r>
              <a:rPr lang="en-US" sz="3200" dirty="0" smtClean="0">
                <a:solidFill>
                  <a:schemeClr val="bg1"/>
                </a:solidFill>
                <a:latin typeface="Bahnschrift" panose="020B0502040204020203" pitchFamily="34" charset="0"/>
              </a:rPr>
              <a:t>2)</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1:40-45</a:t>
            </a: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Our Big Idea</a:t>
            </a:r>
          </a:p>
        </p:txBody>
      </p:sp>
      <p:sp>
        <p:nvSpPr>
          <p:cNvPr id="10" name="TextBox 9"/>
          <p:cNvSpPr txBox="1"/>
          <p:nvPr/>
        </p:nvSpPr>
        <p:spPr>
          <a:xfrm>
            <a:off x="304800" y="998577"/>
            <a:ext cx="8610600" cy="4154984"/>
          </a:xfrm>
          <a:prstGeom prst="rect">
            <a:avLst/>
          </a:prstGeom>
          <a:noFill/>
        </p:spPr>
        <p:txBody>
          <a:bodyPr wrap="square" rtlCol="0">
            <a:spAutoFit/>
          </a:bodyPr>
          <a:lstStyle/>
          <a:p>
            <a:pPr algn="just"/>
            <a:r>
              <a:rPr lang="en-US" sz="4400" i="1" dirty="0">
                <a:solidFill>
                  <a:schemeClr val="bg1"/>
                </a:solidFill>
              </a:rPr>
              <a:t>If you desire your life to be right with God; lived for God, with the hope of eternity in the presence of God; then you need to have continual </a:t>
            </a:r>
            <a:r>
              <a:rPr lang="en-US" sz="4400" i="1" dirty="0" smtClean="0">
                <a:solidFill>
                  <a:schemeClr val="bg1"/>
                </a:solidFill>
              </a:rPr>
              <a:t>transformational moments </a:t>
            </a:r>
            <a:r>
              <a:rPr lang="en-US" sz="4400" i="1" dirty="0">
                <a:solidFill>
                  <a:schemeClr val="bg1"/>
                </a:solidFill>
              </a:rPr>
              <a:t>with Jesus</a:t>
            </a:r>
            <a:r>
              <a:rPr lang="en-US" sz="4400" dirty="0">
                <a:solidFill>
                  <a:schemeClr val="bg1"/>
                </a:solidFill>
              </a:rPr>
              <a:t>. </a:t>
            </a:r>
          </a:p>
        </p:txBody>
      </p:sp>
    </p:spTree>
    <p:extLst>
      <p:ext uri="{BB962C8B-B14F-4D97-AF65-F5344CB8AC3E}">
        <p14:creationId xmlns:p14="http://schemas.microsoft.com/office/powerpoint/2010/main" val="34504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400" dirty="0" smtClean="0">
                <a:solidFill>
                  <a:schemeClr val="bg1"/>
                </a:solidFill>
              </a:rPr>
              <a:t>The </a:t>
            </a:r>
            <a:r>
              <a:rPr lang="en-US" sz="4400" dirty="0" smtClean="0">
                <a:solidFill>
                  <a:schemeClr val="bg1"/>
                </a:solidFill>
              </a:rPr>
              <a:t>Lord’s provision </a:t>
            </a:r>
            <a:r>
              <a:rPr lang="en-US" sz="4400" baseline="30000" dirty="0" smtClean="0">
                <a:solidFill>
                  <a:schemeClr val="bg1"/>
                </a:solidFill>
              </a:rPr>
              <a:t>(1:41-44)</a:t>
            </a:r>
            <a:endParaRPr lang="en-US" sz="4400" baseline="30000" dirty="0" smtClean="0">
              <a:solidFill>
                <a:schemeClr val="bg1"/>
              </a:solidFill>
            </a:endParaRPr>
          </a:p>
        </p:txBody>
      </p:sp>
      <p:sp>
        <p:nvSpPr>
          <p:cNvPr id="10" name="TextBox 9"/>
          <p:cNvSpPr txBox="1"/>
          <p:nvPr/>
        </p:nvSpPr>
        <p:spPr>
          <a:xfrm>
            <a:off x="304800" y="998577"/>
            <a:ext cx="8610600" cy="1200329"/>
          </a:xfrm>
          <a:prstGeom prst="rect">
            <a:avLst/>
          </a:prstGeom>
          <a:noFill/>
        </p:spPr>
        <p:txBody>
          <a:bodyPr wrap="square" rtlCol="0">
            <a:spAutoFit/>
          </a:bodyPr>
          <a:lstStyle/>
          <a:p>
            <a:pPr algn="just"/>
            <a:r>
              <a:rPr lang="en-US" sz="2400" i="1" dirty="0">
                <a:solidFill>
                  <a:schemeClr val="bg1"/>
                </a:solidFill>
              </a:rPr>
              <a:t>41 Moved with compassion, Jesus stretched out His hand and touched him, and said to him, "I am willing; be cleansed." 42 Immediately the leprosy left him and he was cleansed.</a:t>
            </a:r>
            <a:endParaRPr lang="en-US" sz="2400" dirty="0">
              <a:solidFill>
                <a:schemeClr val="bg1"/>
              </a:solidFill>
            </a:endParaRPr>
          </a:p>
        </p:txBody>
      </p:sp>
      <p:sp>
        <p:nvSpPr>
          <p:cNvPr id="4" name="TextBox 3"/>
          <p:cNvSpPr txBox="1"/>
          <p:nvPr/>
        </p:nvSpPr>
        <p:spPr>
          <a:xfrm>
            <a:off x="304800" y="2438400"/>
            <a:ext cx="8610600" cy="1569660"/>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Jesus touches the leper </a:t>
            </a:r>
            <a:r>
              <a:rPr lang="en-US" sz="3200" baseline="30000" dirty="0" smtClean="0">
                <a:solidFill>
                  <a:schemeClr val="bg1"/>
                </a:solidFill>
              </a:rPr>
              <a:t>(1:41a)</a:t>
            </a:r>
          </a:p>
          <a:p>
            <a:pPr marL="514350" indent="-514350" algn="just">
              <a:buAutoNum type="alphaUcPeriod"/>
            </a:pPr>
            <a:r>
              <a:rPr lang="en-US" sz="3200" dirty="0" smtClean="0">
                <a:solidFill>
                  <a:schemeClr val="bg1"/>
                </a:solidFill>
              </a:rPr>
              <a:t>Jesus transforms the leper </a:t>
            </a:r>
            <a:r>
              <a:rPr lang="en-US" sz="3200" baseline="30000" dirty="0" smtClean="0">
                <a:solidFill>
                  <a:schemeClr val="bg1"/>
                </a:solidFill>
              </a:rPr>
              <a:t>(1:41b-42)</a:t>
            </a:r>
          </a:p>
          <a:p>
            <a:pPr marL="514350" indent="-514350" algn="just">
              <a:buAutoNum type="alphaUcPeriod"/>
            </a:pPr>
            <a:r>
              <a:rPr lang="en-US" sz="3200" dirty="0" smtClean="0">
                <a:solidFill>
                  <a:schemeClr val="bg1"/>
                </a:solidFill>
              </a:rPr>
              <a:t>Jesus teaches the leper </a:t>
            </a:r>
            <a:r>
              <a:rPr lang="en-US" sz="3200" baseline="30000" dirty="0" smtClean="0">
                <a:solidFill>
                  <a:schemeClr val="bg1"/>
                </a:solidFill>
              </a:rPr>
              <a:t>(1:43-44) </a:t>
            </a:r>
          </a:p>
        </p:txBody>
      </p:sp>
      <p:sp>
        <p:nvSpPr>
          <p:cNvPr id="6" name="TextBox 5"/>
          <p:cNvSpPr txBox="1"/>
          <p:nvPr/>
        </p:nvSpPr>
        <p:spPr>
          <a:xfrm>
            <a:off x="838200" y="3962400"/>
            <a:ext cx="8610600" cy="1077218"/>
          </a:xfrm>
          <a:prstGeom prst="rect">
            <a:avLst/>
          </a:prstGeom>
          <a:noFill/>
        </p:spPr>
        <p:txBody>
          <a:bodyPr wrap="square" rtlCol="0">
            <a:spAutoFit/>
          </a:bodyPr>
          <a:lstStyle/>
          <a:p>
            <a:pPr marL="514350" indent="-514350" algn="just">
              <a:buFont typeface="+mj-lt"/>
              <a:buAutoNum type="arabicPeriod"/>
            </a:pPr>
            <a:r>
              <a:rPr lang="en-US" sz="3200" dirty="0" smtClean="0">
                <a:solidFill>
                  <a:schemeClr val="bg1"/>
                </a:solidFill>
              </a:rPr>
              <a:t>The Expectation of the Law </a:t>
            </a:r>
            <a:r>
              <a:rPr lang="en-US" sz="3200" baseline="30000" dirty="0" smtClean="0">
                <a:solidFill>
                  <a:schemeClr val="bg1"/>
                </a:solidFill>
              </a:rPr>
              <a:t>(Leviticus 14)</a:t>
            </a:r>
          </a:p>
          <a:p>
            <a:pPr marL="514350" indent="-514350" algn="just">
              <a:buAutoNum type="arabicPeriod"/>
            </a:pPr>
            <a:r>
              <a:rPr lang="en-US" sz="3200" dirty="0" smtClean="0">
                <a:solidFill>
                  <a:schemeClr val="bg1"/>
                </a:solidFill>
              </a:rPr>
              <a:t>The Expectation of the Lord</a:t>
            </a:r>
            <a:endParaRPr lang="en-US" sz="3200" baseline="30000" dirty="0" smtClean="0">
              <a:solidFill>
                <a:schemeClr val="bg1"/>
              </a:solidFill>
            </a:endParaRPr>
          </a:p>
        </p:txBody>
      </p:sp>
    </p:spTree>
    <p:extLst>
      <p:ext uri="{BB962C8B-B14F-4D97-AF65-F5344CB8AC3E}">
        <p14:creationId xmlns:p14="http://schemas.microsoft.com/office/powerpoint/2010/main" val="87871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2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2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25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75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uiExpand="1" build="p"/>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3"/>
            </a:pPr>
            <a:r>
              <a:rPr lang="en-US" sz="4400" dirty="0" smtClean="0">
                <a:solidFill>
                  <a:schemeClr val="bg1"/>
                </a:solidFill>
              </a:rPr>
              <a:t>The </a:t>
            </a:r>
            <a:r>
              <a:rPr lang="en-US" sz="4400" dirty="0" smtClean="0">
                <a:solidFill>
                  <a:schemeClr val="bg1"/>
                </a:solidFill>
              </a:rPr>
              <a:t>Lord’s predicament </a:t>
            </a:r>
            <a:r>
              <a:rPr lang="en-US" sz="4400" baseline="30000" dirty="0" smtClean="0">
                <a:solidFill>
                  <a:schemeClr val="bg1"/>
                </a:solidFill>
              </a:rPr>
              <a:t>(1:45)</a:t>
            </a:r>
            <a:endParaRPr lang="en-US" sz="4400" baseline="30000" dirty="0" smtClean="0">
              <a:solidFill>
                <a:schemeClr val="bg1"/>
              </a:solidFill>
            </a:endParaRPr>
          </a:p>
        </p:txBody>
      </p:sp>
      <p:sp>
        <p:nvSpPr>
          <p:cNvPr id="10" name="TextBox 9"/>
          <p:cNvSpPr txBox="1"/>
          <p:nvPr/>
        </p:nvSpPr>
        <p:spPr>
          <a:xfrm>
            <a:off x="304800" y="998577"/>
            <a:ext cx="8610600" cy="1569660"/>
          </a:xfrm>
          <a:prstGeom prst="rect">
            <a:avLst/>
          </a:prstGeom>
          <a:noFill/>
        </p:spPr>
        <p:txBody>
          <a:bodyPr wrap="square" rtlCol="0">
            <a:spAutoFit/>
          </a:bodyPr>
          <a:lstStyle/>
          <a:p>
            <a:r>
              <a:rPr lang="en-US" sz="2400" i="1" dirty="0">
                <a:solidFill>
                  <a:schemeClr val="bg1"/>
                </a:solidFill>
              </a:rPr>
              <a:t>But he went out and began to proclaim it freely and to spread the news around, to such an extent that Jesus could no longer publicly enter a city, but stayed out in unpopulated areas; and they were coming to Him from everywhere.</a:t>
            </a:r>
            <a:endParaRPr lang="en-US" sz="2400" dirty="0">
              <a:solidFill>
                <a:schemeClr val="bg1"/>
              </a:solidFill>
            </a:endParaRPr>
          </a:p>
        </p:txBody>
      </p:sp>
      <p:sp>
        <p:nvSpPr>
          <p:cNvPr id="7" name="TextBox 6"/>
          <p:cNvSpPr txBox="1"/>
          <p:nvPr/>
        </p:nvSpPr>
        <p:spPr>
          <a:xfrm>
            <a:off x="304800" y="2697301"/>
            <a:ext cx="8610600" cy="3170099"/>
          </a:xfrm>
          <a:prstGeom prst="rect">
            <a:avLst/>
          </a:prstGeom>
          <a:noFill/>
        </p:spPr>
        <p:txBody>
          <a:bodyPr wrap="square" rtlCol="0">
            <a:spAutoFit/>
          </a:bodyPr>
          <a:lstStyle/>
          <a:p>
            <a:pPr algn="just"/>
            <a:r>
              <a:rPr lang="en-US" sz="4000" i="1" dirty="0">
                <a:solidFill>
                  <a:schemeClr val="bg1"/>
                </a:solidFill>
              </a:rPr>
              <a:t>If you desire your life to be right with God; lived for God, with the hope of eternity in the presence of God; then you need to have continual </a:t>
            </a:r>
            <a:r>
              <a:rPr lang="en-US" sz="4000" i="1" dirty="0" smtClean="0">
                <a:solidFill>
                  <a:schemeClr val="bg1"/>
                </a:solidFill>
              </a:rPr>
              <a:t>transformational moments </a:t>
            </a:r>
            <a:r>
              <a:rPr lang="en-US" sz="4000" i="1" dirty="0">
                <a:solidFill>
                  <a:schemeClr val="bg1"/>
                </a:solidFill>
              </a:rPr>
              <a:t>with Jesus</a:t>
            </a:r>
            <a:r>
              <a:rPr lang="en-US" sz="4000" dirty="0">
                <a:solidFill>
                  <a:schemeClr val="bg1"/>
                </a:solidFill>
              </a:rPr>
              <a:t>. </a:t>
            </a:r>
          </a:p>
        </p:txBody>
      </p:sp>
    </p:spTree>
    <p:extLst>
      <p:ext uri="{BB962C8B-B14F-4D97-AF65-F5344CB8AC3E}">
        <p14:creationId xmlns:p14="http://schemas.microsoft.com/office/powerpoint/2010/main" val="176977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Transforming Power of Jesus (</a:t>
            </a:r>
            <a:r>
              <a:rPr lang="en-US" sz="3200" smtClean="0">
                <a:solidFill>
                  <a:schemeClr val="bg1"/>
                </a:solidFill>
                <a:latin typeface="Bahnschrift" panose="020B0502040204020203" pitchFamily="34" charset="0"/>
              </a:rPr>
              <a:t>Part </a:t>
            </a:r>
            <a:r>
              <a:rPr lang="en-US" sz="3200" smtClean="0">
                <a:solidFill>
                  <a:schemeClr val="bg1"/>
                </a:solidFill>
                <a:latin typeface="Bahnschrift" panose="020B0502040204020203" pitchFamily="34" charset="0"/>
              </a:rPr>
              <a:t>2)</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1:40-45</a:t>
            </a:r>
          </a:p>
        </p:txBody>
      </p:sp>
    </p:spTree>
    <p:extLst>
      <p:ext uri="{BB962C8B-B14F-4D97-AF65-F5344CB8AC3E}">
        <p14:creationId xmlns:p14="http://schemas.microsoft.com/office/powerpoint/2010/main" val="41580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1:40-42</a:t>
            </a: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4000" i="1" dirty="0">
                <a:solidFill>
                  <a:schemeClr val="bg1"/>
                </a:solidFill>
              </a:rPr>
              <a:t>40 And a leper came to Jesus, beseeching Him and falling on his knees before Him, and saying, "If You are willing, You can make me clean." 41 Moved with compassion, Jesus stretched out His hand and touched him, and said to him, "I am willing; be cleansed." 42 Immediately the leprosy left him and he was cleansed. </a:t>
            </a:r>
            <a:endParaRPr lang="en-US" sz="4000" dirty="0">
              <a:solidFill>
                <a:schemeClr val="bg1"/>
              </a:solidFill>
            </a:endParaRPr>
          </a:p>
        </p:txBody>
      </p:sp>
    </p:spTree>
    <p:extLst>
      <p:ext uri="{BB962C8B-B14F-4D97-AF65-F5344CB8AC3E}">
        <p14:creationId xmlns:p14="http://schemas.microsoft.com/office/powerpoint/2010/main" val="208410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1:43-44</a:t>
            </a: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a:solidFill>
                  <a:schemeClr val="bg1"/>
                </a:solidFill>
              </a:rPr>
              <a:t>43 And He sternly warned him and immediately sent him away, 44 and He said to him, "See that you say nothing to anyone; but go, show yourself to the priest and offer for your cleansing what Moses commanded, as a testimony to them</a:t>
            </a:r>
            <a:r>
              <a:rPr lang="en-US" sz="4000" i="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7313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1:45</a:t>
            </a: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smtClean="0">
                <a:solidFill>
                  <a:schemeClr val="bg1"/>
                </a:solidFill>
              </a:rPr>
              <a:t>45 </a:t>
            </a:r>
            <a:r>
              <a:rPr lang="en-US" sz="4000" i="1" dirty="0">
                <a:solidFill>
                  <a:schemeClr val="bg1"/>
                </a:solidFill>
              </a:rPr>
              <a:t>But he went out and began to proclaim it freely and to spread the news around, to such an extent that Jesus could no longer publicly enter a city, but stayed out in unpopulated areas; and they were coming to Him from everywhere.</a:t>
            </a:r>
            <a:endParaRPr lang="en-US" sz="4000" dirty="0">
              <a:solidFill>
                <a:schemeClr val="bg1"/>
              </a:solidFill>
            </a:endParaRPr>
          </a:p>
        </p:txBody>
      </p:sp>
    </p:spTree>
    <p:extLst>
      <p:ext uri="{BB962C8B-B14F-4D97-AF65-F5344CB8AC3E}">
        <p14:creationId xmlns:p14="http://schemas.microsoft.com/office/powerpoint/2010/main" val="20888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Two premises</a:t>
            </a:r>
            <a:endParaRPr lang="en-US" sz="4800" dirty="0" smtClean="0">
              <a:solidFill>
                <a:schemeClr val="bg1"/>
              </a:solidFill>
            </a:endParaRPr>
          </a:p>
        </p:txBody>
      </p:sp>
      <p:sp>
        <p:nvSpPr>
          <p:cNvPr id="10" name="TextBox 9"/>
          <p:cNvSpPr txBox="1"/>
          <p:nvPr/>
        </p:nvSpPr>
        <p:spPr>
          <a:xfrm>
            <a:off x="304800" y="998577"/>
            <a:ext cx="8610600" cy="2062103"/>
          </a:xfrm>
          <a:prstGeom prst="rect">
            <a:avLst/>
          </a:prstGeom>
          <a:noFill/>
        </p:spPr>
        <p:txBody>
          <a:bodyPr wrap="square" rtlCol="0">
            <a:spAutoFit/>
          </a:bodyPr>
          <a:lstStyle/>
          <a:p>
            <a:pPr marL="571500" indent="-571500" algn="just">
              <a:buFont typeface="Wingdings" panose="05000000000000000000" pitchFamily="2" charset="2"/>
              <a:buChar char="§"/>
            </a:pPr>
            <a:r>
              <a:rPr lang="en-US" sz="3200" dirty="0" smtClean="0">
                <a:solidFill>
                  <a:schemeClr val="bg1"/>
                </a:solidFill>
              </a:rPr>
              <a:t>Apart </a:t>
            </a:r>
            <a:r>
              <a:rPr lang="en-US" sz="3200" dirty="0">
                <a:solidFill>
                  <a:schemeClr val="bg1"/>
                </a:solidFill>
              </a:rPr>
              <a:t>from a true understanding of the devastating consequences of sin, our appreciation of salvation and of the God who saves us will be greatly diminished. </a:t>
            </a:r>
            <a:endParaRPr lang="en-US" sz="3200" dirty="0">
              <a:solidFill>
                <a:schemeClr val="bg1"/>
              </a:solidFill>
            </a:endParaRPr>
          </a:p>
        </p:txBody>
      </p:sp>
      <p:sp>
        <p:nvSpPr>
          <p:cNvPr id="4" name="TextBox 3"/>
          <p:cNvSpPr txBox="1"/>
          <p:nvPr/>
        </p:nvSpPr>
        <p:spPr>
          <a:xfrm>
            <a:off x="304800" y="3048000"/>
            <a:ext cx="8610600" cy="2062103"/>
          </a:xfrm>
          <a:prstGeom prst="rect">
            <a:avLst/>
          </a:prstGeom>
          <a:noFill/>
        </p:spPr>
        <p:txBody>
          <a:bodyPr wrap="square" rtlCol="0">
            <a:spAutoFit/>
          </a:bodyPr>
          <a:lstStyle/>
          <a:p>
            <a:pPr marL="571500" indent="-571500" algn="just">
              <a:buFont typeface="Wingdings" panose="05000000000000000000" pitchFamily="2" charset="2"/>
              <a:buChar char="§"/>
            </a:pPr>
            <a:r>
              <a:rPr lang="en-US" sz="3200" dirty="0">
                <a:solidFill>
                  <a:schemeClr val="bg1"/>
                </a:solidFill>
              </a:rPr>
              <a:t>T</a:t>
            </a:r>
            <a:r>
              <a:rPr lang="en-US" sz="3200" dirty="0" smtClean="0">
                <a:solidFill>
                  <a:schemeClr val="bg1"/>
                </a:solidFill>
              </a:rPr>
              <a:t>here </a:t>
            </a:r>
            <a:r>
              <a:rPr lang="en-US" sz="3200" dirty="0">
                <a:solidFill>
                  <a:schemeClr val="bg1"/>
                </a:solidFill>
              </a:rPr>
              <a:t>is a correlation between the understanding of the greatness of one’s own sin and the understanding of the greatness of the God who saves. </a:t>
            </a:r>
            <a:endParaRPr lang="en-US" sz="3200" dirty="0">
              <a:solidFill>
                <a:schemeClr val="bg1"/>
              </a:solidFill>
            </a:endParaRPr>
          </a:p>
        </p:txBody>
      </p:sp>
      <p:sp>
        <p:nvSpPr>
          <p:cNvPr id="5" name="TextBox 4"/>
          <p:cNvSpPr txBox="1"/>
          <p:nvPr/>
        </p:nvSpPr>
        <p:spPr>
          <a:xfrm>
            <a:off x="0" y="5385137"/>
            <a:ext cx="9144000" cy="1015663"/>
          </a:xfrm>
          <a:prstGeom prst="rect">
            <a:avLst/>
          </a:prstGeom>
          <a:noFill/>
        </p:spPr>
        <p:txBody>
          <a:bodyPr wrap="square" rtlCol="0">
            <a:spAutoFit/>
          </a:bodyPr>
          <a:lstStyle/>
          <a:p>
            <a:pPr algn="ctr"/>
            <a:r>
              <a:rPr lang="en-US" sz="3000" i="1" dirty="0">
                <a:solidFill>
                  <a:schemeClr val="bg1"/>
                </a:solidFill>
              </a:rPr>
              <a:t>W</a:t>
            </a:r>
            <a:r>
              <a:rPr lang="en-US" sz="3000" i="1" dirty="0" smtClean="0">
                <a:solidFill>
                  <a:schemeClr val="bg1"/>
                </a:solidFill>
              </a:rPr>
              <a:t>ithout </a:t>
            </a:r>
            <a:r>
              <a:rPr lang="en-US" sz="3000" i="1" dirty="0">
                <a:solidFill>
                  <a:schemeClr val="bg1"/>
                </a:solidFill>
              </a:rPr>
              <a:t>a strong </a:t>
            </a:r>
            <a:r>
              <a:rPr lang="en-US" sz="3000" i="1" dirty="0" err="1">
                <a:solidFill>
                  <a:schemeClr val="bg1"/>
                </a:solidFill>
              </a:rPr>
              <a:t>harmartiology</a:t>
            </a:r>
            <a:r>
              <a:rPr lang="en-US" sz="3000" i="1" dirty="0">
                <a:solidFill>
                  <a:schemeClr val="bg1"/>
                </a:solidFill>
              </a:rPr>
              <a:t> (the study of sin), </a:t>
            </a:r>
            <a:endParaRPr lang="en-US" sz="3000" i="1" dirty="0" smtClean="0">
              <a:solidFill>
                <a:schemeClr val="bg1"/>
              </a:solidFill>
            </a:endParaRPr>
          </a:p>
          <a:p>
            <a:pPr algn="ctr"/>
            <a:r>
              <a:rPr lang="en-US" sz="3000" i="1" dirty="0" smtClean="0">
                <a:solidFill>
                  <a:schemeClr val="bg1"/>
                </a:solidFill>
              </a:rPr>
              <a:t>we </a:t>
            </a:r>
            <a:r>
              <a:rPr lang="en-US" sz="3000" i="1" dirty="0">
                <a:solidFill>
                  <a:schemeClr val="bg1"/>
                </a:solidFill>
              </a:rPr>
              <a:t>will have a weak soteriology (the study of salvation).</a:t>
            </a:r>
            <a:endParaRPr lang="en-US" sz="3000" i="1" dirty="0">
              <a:solidFill>
                <a:schemeClr val="bg1"/>
              </a:solidFill>
            </a:endParaRPr>
          </a:p>
        </p:txBody>
      </p:sp>
    </p:spTree>
    <p:extLst>
      <p:ext uri="{BB962C8B-B14F-4D97-AF65-F5344CB8AC3E}">
        <p14:creationId xmlns:p14="http://schemas.microsoft.com/office/powerpoint/2010/main" val="178992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childTnLst>
                                </p:cTn>
                              </p:par>
                            </p:childTnLst>
                          </p:cTn>
                        </p:par>
                        <p:par>
                          <p:cTn id="13" fill="hold">
                            <p:stCondLst>
                              <p:cond delay="1750"/>
                            </p:stCondLst>
                            <p:childTnLst>
                              <p:par>
                                <p:cTn id="14" presetID="10" presetClass="entr" presetSubtype="0" fill="hold" grpId="0" nodeType="afterEffect">
                                  <p:stCondLst>
                                    <p:cond delay="8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The Consequences of the Fall of Man</a:t>
            </a:r>
            <a:endParaRPr lang="en-US" sz="4400" dirty="0" smtClean="0">
              <a:solidFill>
                <a:schemeClr val="bg1"/>
              </a:solidFill>
            </a:endParaRPr>
          </a:p>
        </p:txBody>
      </p:sp>
      <p:sp>
        <p:nvSpPr>
          <p:cNvPr id="10" name="TextBox 9"/>
          <p:cNvSpPr txBox="1"/>
          <p:nvPr/>
        </p:nvSpPr>
        <p:spPr>
          <a:xfrm>
            <a:off x="304800" y="998577"/>
            <a:ext cx="8610600" cy="1077218"/>
          </a:xfrm>
          <a:prstGeom prst="rect">
            <a:avLst/>
          </a:prstGeom>
          <a:noFill/>
        </p:spPr>
        <p:txBody>
          <a:bodyPr wrap="square" rtlCol="0">
            <a:spAutoFit/>
          </a:bodyPr>
          <a:lstStyle/>
          <a:p>
            <a:pPr marL="571500" indent="-571500" algn="just">
              <a:buFont typeface="Wingdings" panose="05000000000000000000" pitchFamily="2" charset="2"/>
              <a:buChar char="§"/>
            </a:pPr>
            <a:r>
              <a:rPr lang="en-US" sz="3200" dirty="0" smtClean="0">
                <a:solidFill>
                  <a:schemeClr val="bg1"/>
                </a:solidFill>
              </a:rPr>
              <a:t>The entrance of sin into the world (Romans 5:12)</a:t>
            </a:r>
            <a:endParaRPr lang="en-US" sz="3200" dirty="0">
              <a:solidFill>
                <a:schemeClr val="bg1"/>
              </a:solidFill>
            </a:endParaRPr>
          </a:p>
        </p:txBody>
      </p:sp>
      <p:sp>
        <p:nvSpPr>
          <p:cNvPr id="4" name="TextBox 3"/>
          <p:cNvSpPr txBox="1"/>
          <p:nvPr/>
        </p:nvSpPr>
        <p:spPr>
          <a:xfrm>
            <a:off x="304800" y="2209800"/>
            <a:ext cx="8610600" cy="1077218"/>
          </a:xfrm>
          <a:prstGeom prst="rect">
            <a:avLst/>
          </a:prstGeom>
          <a:noFill/>
        </p:spPr>
        <p:txBody>
          <a:bodyPr wrap="square" rtlCol="0">
            <a:spAutoFit/>
          </a:bodyPr>
          <a:lstStyle/>
          <a:p>
            <a:pPr marL="571500" indent="-571500" algn="just">
              <a:buFont typeface="Wingdings" panose="05000000000000000000" pitchFamily="2" charset="2"/>
              <a:buChar char="§"/>
            </a:pPr>
            <a:r>
              <a:rPr lang="en-US" sz="3200" dirty="0" smtClean="0">
                <a:solidFill>
                  <a:schemeClr val="bg1"/>
                </a:solidFill>
              </a:rPr>
              <a:t>The disruption and death of man’s relationship to God (Romans 6:23)</a:t>
            </a:r>
            <a:endParaRPr lang="en-US" sz="3200" dirty="0">
              <a:solidFill>
                <a:schemeClr val="bg1"/>
              </a:solidFill>
            </a:endParaRPr>
          </a:p>
        </p:txBody>
      </p:sp>
      <p:sp>
        <p:nvSpPr>
          <p:cNvPr id="6" name="TextBox 5"/>
          <p:cNvSpPr txBox="1"/>
          <p:nvPr/>
        </p:nvSpPr>
        <p:spPr>
          <a:xfrm>
            <a:off x="304800" y="3647182"/>
            <a:ext cx="8610600" cy="1077218"/>
          </a:xfrm>
          <a:prstGeom prst="rect">
            <a:avLst/>
          </a:prstGeom>
          <a:noFill/>
        </p:spPr>
        <p:txBody>
          <a:bodyPr wrap="square" rtlCol="0">
            <a:spAutoFit/>
          </a:bodyPr>
          <a:lstStyle/>
          <a:p>
            <a:pPr algn="just"/>
            <a:r>
              <a:rPr lang="en-US" sz="3200" i="1" dirty="0" smtClean="0">
                <a:solidFill>
                  <a:schemeClr val="bg1"/>
                </a:solidFill>
              </a:rPr>
              <a:t>These are the most significant, but are not the only consequences of sin</a:t>
            </a:r>
            <a:endParaRPr lang="en-US" sz="3200" i="1" dirty="0">
              <a:solidFill>
                <a:schemeClr val="bg1"/>
              </a:solidFill>
            </a:endParaRPr>
          </a:p>
        </p:txBody>
      </p:sp>
    </p:spTree>
    <p:extLst>
      <p:ext uri="{BB962C8B-B14F-4D97-AF65-F5344CB8AC3E}">
        <p14:creationId xmlns:p14="http://schemas.microsoft.com/office/powerpoint/2010/main" val="428048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3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par>
                          <p:cTn id="12" fill="hold">
                            <p:stCondLst>
                              <p:cond delay="7000"/>
                            </p:stCondLst>
                            <p:childTnLst>
                              <p:par>
                                <p:cTn id="13" presetID="10" presetClass="entr" presetSubtype="0" fill="hold" grpId="0" nodeType="afterEffect">
                                  <p:stCondLst>
                                    <p:cond delay="3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400" dirty="0" smtClean="0">
                <a:solidFill>
                  <a:schemeClr val="bg1"/>
                </a:solidFill>
              </a:rPr>
              <a:t>The Consequences of the Fall of Man</a:t>
            </a:r>
            <a:endParaRPr lang="en-US" sz="4400" dirty="0" smtClean="0">
              <a:solidFill>
                <a:schemeClr val="bg1"/>
              </a:solidFill>
            </a:endParaRPr>
          </a:p>
        </p:txBody>
      </p:sp>
      <p:sp>
        <p:nvSpPr>
          <p:cNvPr id="10" name="TextBox 9"/>
          <p:cNvSpPr txBox="1"/>
          <p:nvPr/>
        </p:nvSpPr>
        <p:spPr>
          <a:xfrm>
            <a:off x="304800" y="998577"/>
            <a:ext cx="8610600" cy="5016758"/>
          </a:xfrm>
          <a:prstGeom prst="rect">
            <a:avLst/>
          </a:prstGeom>
          <a:noFill/>
        </p:spPr>
        <p:txBody>
          <a:bodyPr wrap="square" rtlCol="0">
            <a:spAutoFit/>
          </a:bodyPr>
          <a:lstStyle/>
          <a:p>
            <a:pPr marL="571500" indent="-571500" algn="just">
              <a:buFont typeface="Wingdings" panose="05000000000000000000" pitchFamily="2" charset="2"/>
              <a:buChar char="§"/>
            </a:pPr>
            <a:r>
              <a:rPr lang="en-US" sz="3200" b="1" dirty="0" smtClean="0">
                <a:solidFill>
                  <a:schemeClr val="bg1"/>
                </a:solidFill>
              </a:rPr>
              <a:t>A theological effect </a:t>
            </a:r>
            <a:r>
              <a:rPr lang="en-US" sz="3200" dirty="0" smtClean="0">
                <a:solidFill>
                  <a:schemeClr val="bg1"/>
                </a:solidFill>
              </a:rPr>
              <a:t>– </a:t>
            </a:r>
            <a:r>
              <a:rPr lang="en-US" sz="3200" i="1" dirty="0" smtClean="0">
                <a:solidFill>
                  <a:schemeClr val="bg1"/>
                </a:solidFill>
              </a:rPr>
              <a:t>the broken relationship between God and man.</a:t>
            </a:r>
          </a:p>
          <a:p>
            <a:pPr marL="571500" indent="-571500" algn="just">
              <a:buFont typeface="Wingdings" panose="05000000000000000000" pitchFamily="2" charset="2"/>
              <a:buChar char="§"/>
            </a:pPr>
            <a:r>
              <a:rPr lang="en-US" sz="3200" b="1" dirty="0" smtClean="0">
                <a:solidFill>
                  <a:schemeClr val="bg1"/>
                </a:solidFill>
              </a:rPr>
              <a:t>A personal effect </a:t>
            </a:r>
            <a:r>
              <a:rPr lang="en-US" sz="3200" dirty="0" smtClean="0">
                <a:solidFill>
                  <a:schemeClr val="bg1"/>
                </a:solidFill>
              </a:rPr>
              <a:t>– </a:t>
            </a:r>
            <a:r>
              <a:rPr lang="en-US" sz="3200" i="1" dirty="0" smtClean="0">
                <a:solidFill>
                  <a:schemeClr val="bg1"/>
                </a:solidFill>
              </a:rPr>
              <a:t>the realization and experience of shame and guilt for sin</a:t>
            </a:r>
          </a:p>
          <a:p>
            <a:pPr marL="571500" indent="-571500" algn="just">
              <a:buFont typeface="Wingdings" panose="05000000000000000000" pitchFamily="2" charset="2"/>
              <a:buChar char="§"/>
            </a:pPr>
            <a:r>
              <a:rPr lang="en-US" sz="3200" b="1" dirty="0" smtClean="0">
                <a:solidFill>
                  <a:schemeClr val="bg1"/>
                </a:solidFill>
              </a:rPr>
              <a:t>A sociological effect </a:t>
            </a:r>
            <a:r>
              <a:rPr lang="en-US" sz="3200" dirty="0" smtClean="0">
                <a:solidFill>
                  <a:schemeClr val="bg1"/>
                </a:solidFill>
              </a:rPr>
              <a:t>– </a:t>
            </a:r>
            <a:r>
              <a:rPr lang="en-US" sz="3200" i="1" dirty="0" smtClean="0">
                <a:solidFill>
                  <a:schemeClr val="bg1"/>
                </a:solidFill>
              </a:rPr>
              <a:t>broken relationships with others</a:t>
            </a:r>
          </a:p>
          <a:p>
            <a:pPr marL="571500" indent="-571500" algn="just">
              <a:buFont typeface="Wingdings" panose="05000000000000000000" pitchFamily="2" charset="2"/>
              <a:buChar char="§"/>
            </a:pPr>
            <a:r>
              <a:rPr lang="en-US" sz="3200" b="1" dirty="0" smtClean="0">
                <a:solidFill>
                  <a:schemeClr val="bg1"/>
                </a:solidFill>
              </a:rPr>
              <a:t>An ecological effect </a:t>
            </a:r>
            <a:r>
              <a:rPr lang="en-US" sz="3200" dirty="0" smtClean="0">
                <a:solidFill>
                  <a:schemeClr val="bg1"/>
                </a:solidFill>
              </a:rPr>
              <a:t>– </a:t>
            </a:r>
            <a:r>
              <a:rPr lang="en-US" sz="3200" i="1" dirty="0" smtClean="0">
                <a:solidFill>
                  <a:schemeClr val="bg1"/>
                </a:solidFill>
              </a:rPr>
              <a:t>the world is cursed because of man’s sin</a:t>
            </a:r>
          </a:p>
          <a:p>
            <a:pPr marL="571500" indent="-571500" algn="just">
              <a:buFont typeface="Wingdings" panose="05000000000000000000" pitchFamily="2" charset="2"/>
              <a:buChar char="§"/>
            </a:pPr>
            <a:r>
              <a:rPr lang="en-US" sz="3200" b="1" dirty="0" smtClean="0">
                <a:solidFill>
                  <a:schemeClr val="bg1"/>
                </a:solidFill>
              </a:rPr>
              <a:t>A physical effect </a:t>
            </a:r>
            <a:r>
              <a:rPr lang="en-US" sz="3200" dirty="0" smtClean="0">
                <a:solidFill>
                  <a:schemeClr val="bg1"/>
                </a:solidFill>
              </a:rPr>
              <a:t>– </a:t>
            </a:r>
            <a:r>
              <a:rPr lang="en-US" sz="3200" i="1" dirty="0" smtClean="0">
                <a:solidFill>
                  <a:schemeClr val="bg1"/>
                </a:solidFill>
              </a:rPr>
              <a:t>disease, decay and physical death as a result of sin</a:t>
            </a:r>
            <a:endParaRPr lang="en-US" sz="3200" i="1" dirty="0">
              <a:solidFill>
                <a:schemeClr val="bg1"/>
              </a:solidFill>
            </a:endParaRPr>
          </a:p>
        </p:txBody>
      </p:sp>
    </p:spTree>
    <p:extLst>
      <p:ext uri="{BB962C8B-B14F-4D97-AF65-F5344CB8AC3E}">
        <p14:creationId xmlns:p14="http://schemas.microsoft.com/office/powerpoint/2010/main" val="248067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7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7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7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AutoNum type="romanUcPeriod"/>
            </a:pPr>
            <a:r>
              <a:rPr lang="en-US" sz="4400" dirty="0" smtClean="0">
                <a:solidFill>
                  <a:schemeClr val="bg1"/>
                </a:solidFill>
              </a:rPr>
              <a:t>The </a:t>
            </a:r>
            <a:r>
              <a:rPr lang="en-US" sz="4400" dirty="0" smtClean="0">
                <a:solidFill>
                  <a:schemeClr val="bg1"/>
                </a:solidFill>
              </a:rPr>
              <a:t>leper’s prognosis </a:t>
            </a:r>
            <a:r>
              <a:rPr lang="en-US" sz="4400" baseline="30000" dirty="0" smtClean="0">
                <a:solidFill>
                  <a:schemeClr val="bg1"/>
                </a:solidFill>
              </a:rPr>
              <a:t>(1:40)</a:t>
            </a:r>
            <a:endParaRPr lang="en-US" sz="4400" baseline="30000" dirty="0" smtClean="0">
              <a:solidFill>
                <a:schemeClr val="bg1"/>
              </a:solidFill>
            </a:endParaRPr>
          </a:p>
        </p:txBody>
      </p:sp>
      <p:sp>
        <p:nvSpPr>
          <p:cNvPr id="10" name="TextBox 9"/>
          <p:cNvSpPr txBox="1"/>
          <p:nvPr/>
        </p:nvSpPr>
        <p:spPr>
          <a:xfrm>
            <a:off x="304800" y="998577"/>
            <a:ext cx="8610600" cy="461665"/>
          </a:xfrm>
          <a:prstGeom prst="rect">
            <a:avLst/>
          </a:prstGeom>
          <a:noFill/>
        </p:spPr>
        <p:txBody>
          <a:bodyPr wrap="square" rtlCol="0">
            <a:spAutoFit/>
          </a:bodyPr>
          <a:lstStyle/>
          <a:p>
            <a:pPr algn="just"/>
            <a:r>
              <a:rPr lang="en-US" sz="2400" i="1" dirty="0" smtClean="0">
                <a:solidFill>
                  <a:schemeClr val="bg1"/>
                </a:solidFill>
              </a:rPr>
              <a:t>And </a:t>
            </a:r>
            <a:r>
              <a:rPr lang="en-US" sz="2400" i="1" dirty="0">
                <a:solidFill>
                  <a:schemeClr val="bg1"/>
                </a:solidFill>
              </a:rPr>
              <a:t>a leper came to </a:t>
            </a:r>
            <a:r>
              <a:rPr lang="en-US" sz="2400" i="1" dirty="0" smtClean="0">
                <a:solidFill>
                  <a:schemeClr val="bg1"/>
                </a:solidFill>
              </a:rPr>
              <a:t>Jesus…</a:t>
            </a:r>
            <a:endParaRPr lang="en-US" sz="2400" dirty="0">
              <a:solidFill>
                <a:schemeClr val="bg1"/>
              </a:solidFill>
            </a:endParaRPr>
          </a:p>
        </p:txBody>
      </p:sp>
      <p:sp>
        <p:nvSpPr>
          <p:cNvPr id="4" name="TextBox 3"/>
          <p:cNvSpPr txBox="1"/>
          <p:nvPr/>
        </p:nvSpPr>
        <p:spPr>
          <a:xfrm>
            <a:off x="304800" y="1748135"/>
            <a:ext cx="8610600" cy="1569660"/>
          </a:xfrm>
          <a:prstGeom prst="rect">
            <a:avLst/>
          </a:prstGeom>
          <a:noFill/>
        </p:spPr>
        <p:txBody>
          <a:bodyPr wrap="square" rtlCol="0">
            <a:spAutoFit/>
          </a:bodyPr>
          <a:lstStyle/>
          <a:p>
            <a:pPr algn="just"/>
            <a:r>
              <a:rPr lang="en-US" sz="3200" dirty="0" smtClean="0">
                <a:solidFill>
                  <a:schemeClr val="bg1"/>
                </a:solidFill>
              </a:rPr>
              <a:t>The disease of leprosy; and devastating and all-consuming as it is, serves and an apt analogy of the devastating effects of sin.</a:t>
            </a:r>
            <a:endParaRPr lang="en-US" sz="3200" dirty="0">
              <a:solidFill>
                <a:schemeClr val="bg1"/>
              </a:solidFill>
            </a:endParaRPr>
          </a:p>
        </p:txBody>
      </p:sp>
    </p:spTree>
    <p:extLst>
      <p:ext uri="{BB962C8B-B14F-4D97-AF65-F5344CB8AC3E}">
        <p14:creationId xmlns:p14="http://schemas.microsoft.com/office/powerpoint/2010/main" val="20489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2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just"/>
            <a:r>
              <a:rPr lang="en-US" sz="4800" dirty="0" smtClean="0">
                <a:solidFill>
                  <a:schemeClr val="bg1"/>
                </a:solidFill>
              </a:rPr>
              <a:t>The plea of the leper</a:t>
            </a:r>
          </a:p>
        </p:txBody>
      </p:sp>
      <p:sp>
        <p:nvSpPr>
          <p:cNvPr id="4" name="TextBox 3"/>
          <p:cNvSpPr txBox="1"/>
          <p:nvPr/>
        </p:nvSpPr>
        <p:spPr>
          <a:xfrm>
            <a:off x="304800" y="990600"/>
            <a:ext cx="8610600" cy="954107"/>
          </a:xfrm>
          <a:prstGeom prst="rect">
            <a:avLst/>
          </a:prstGeom>
          <a:noFill/>
        </p:spPr>
        <p:txBody>
          <a:bodyPr wrap="square" rtlCol="0">
            <a:spAutoFit/>
          </a:bodyPr>
          <a:lstStyle/>
          <a:p>
            <a:pPr lvl="0" algn="just"/>
            <a:r>
              <a:rPr lang="en-US" sz="2800" dirty="0" smtClean="0">
                <a:solidFill>
                  <a:schemeClr val="bg1"/>
                </a:solidFill>
              </a:rPr>
              <a:t>Tells us three things about what the leper understood about himself…</a:t>
            </a:r>
            <a:endParaRPr lang="en-US" sz="2800" dirty="0">
              <a:solidFill>
                <a:schemeClr val="bg1"/>
              </a:solidFill>
            </a:endParaRPr>
          </a:p>
        </p:txBody>
      </p:sp>
      <p:sp>
        <p:nvSpPr>
          <p:cNvPr id="5" name="TextBox 4"/>
          <p:cNvSpPr txBox="1"/>
          <p:nvPr/>
        </p:nvSpPr>
        <p:spPr>
          <a:xfrm>
            <a:off x="304800" y="1981200"/>
            <a:ext cx="8610600" cy="4401205"/>
          </a:xfrm>
          <a:prstGeom prst="rect">
            <a:avLst/>
          </a:prstGeom>
          <a:noFill/>
        </p:spPr>
        <p:txBody>
          <a:bodyPr wrap="square" rtlCol="0">
            <a:spAutoFit/>
          </a:bodyPr>
          <a:lstStyle/>
          <a:p>
            <a:pPr marL="514350" lvl="0" indent="-514350" algn="just">
              <a:buFont typeface="+mj-lt"/>
              <a:buAutoNum type="arabicPeriod"/>
            </a:pPr>
            <a:r>
              <a:rPr lang="en-US" sz="2800" dirty="0">
                <a:solidFill>
                  <a:schemeClr val="bg1"/>
                </a:solidFill>
              </a:rPr>
              <a:t>His plea reveals a desire to be healed from this disease (</a:t>
            </a:r>
            <a:r>
              <a:rPr lang="en-US" sz="2800" i="1" dirty="0">
                <a:solidFill>
                  <a:schemeClr val="bg1"/>
                </a:solidFill>
              </a:rPr>
              <a:t>“You can make me </a:t>
            </a:r>
            <a:r>
              <a:rPr lang="en-US" sz="2800" i="1" u="sng" dirty="0">
                <a:solidFill>
                  <a:schemeClr val="bg1"/>
                </a:solidFill>
              </a:rPr>
              <a:t>clean</a:t>
            </a:r>
            <a:r>
              <a:rPr lang="en-US" sz="2800" i="1" dirty="0">
                <a:solidFill>
                  <a:schemeClr val="bg1"/>
                </a:solidFill>
              </a:rPr>
              <a:t>…”</a:t>
            </a:r>
            <a:r>
              <a:rPr lang="en-US" sz="2800" dirty="0">
                <a:solidFill>
                  <a:schemeClr val="bg1"/>
                </a:solidFill>
              </a:rPr>
              <a:t>) – there is cleansing; transformation available in Christ alone.</a:t>
            </a:r>
          </a:p>
          <a:p>
            <a:pPr marL="514350" lvl="0" indent="-514350" algn="just">
              <a:buFont typeface="+mj-lt"/>
              <a:buAutoNum type="arabicPeriod"/>
            </a:pPr>
            <a:r>
              <a:rPr lang="en-US" sz="2800" dirty="0">
                <a:solidFill>
                  <a:schemeClr val="bg1"/>
                </a:solidFill>
              </a:rPr>
              <a:t>His plea reveals a faith in Jesus’ ability to heal (</a:t>
            </a:r>
            <a:r>
              <a:rPr lang="en-US" sz="2800" i="1" dirty="0">
                <a:solidFill>
                  <a:schemeClr val="bg1"/>
                </a:solidFill>
              </a:rPr>
              <a:t>“You </a:t>
            </a:r>
            <a:r>
              <a:rPr lang="en-US" sz="2800" i="1" u="sng" dirty="0">
                <a:solidFill>
                  <a:schemeClr val="bg1"/>
                </a:solidFill>
              </a:rPr>
              <a:t>can make me</a:t>
            </a:r>
            <a:r>
              <a:rPr lang="en-US" sz="2800" i="1" dirty="0">
                <a:solidFill>
                  <a:schemeClr val="bg1"/>
                </a:solidFill>
              </a:rPr>
              <a:t> clean…”</a:t>
            </a:r>
            <a:r>
              <a:rPr lang="en-US" sz="2800" dirty="0">
                <a:solidFill>
                  <a:schemeClr val="bg1"/>
                </a:solidFill>
              </a:rPr>
              <a:t>) – that Christ alone has the ability to transform him.</a:t>
            </a:r>
          </a:p>
          <a:p>
            <a:pPr marL="514350" lvl="0" indent="-514350" algn="just">
              <a:buFont typeface="+mj-lt"/>
              <a:buAutoNum type="arabicPeriod"/>
            </a:pPr>
            <a:r>
              <a:rPr lang="en-US" sz="2800" dirty="0">
                <a:solidFill>
                  <a:schemeClr val="bg1"/>
                </a:solidFill>
              </a:rPr>
              <a:t>His plea reveals his own sense of inability and unworthiness before Jesus. (</a:t>
            </a:r>
            <a:r>
              <a:rPr lang="en-US" sz="2800" i="1" dirty="0">
                <a:solidFill>
                  <a:schemeClr val="bg1"/>
                </a:solidFill>
              </a:rPr>
              <a:t>“If You are willing…”</a:t>
            </a:r>
            <a:r>
              <a:rPr lang="en-US" sz="2800" dirty="0">
                <a:solidFill>
                  <a:schemeClr val="bg1"/>
                </a:solidFill>
              </a:rPr>
              <a:t>) – this man has nothing to offer Christ but the disease that brings Him to Christ.</a:t>
            </a:r>
          </a:p>
        </p:txBody>
      </p:sp>
    </p:spTree>
    <p:extLst>
      <p:ext uri="{BB962C8B-B14F-4D97-AF65-F5344CB8AC3E}">
        <p14:creationId xmlns:p14="http://schemas.microsoft.com/office/powerpoint/2010/main" val="227060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250"/>
                                        <p:tgtEl>
                                          <p:spTgt spid="5">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325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250"/>
                                        <p:tgtEl>
                                          <p:spTgt spid="5">
                                            <p:txEl>
                                              <p:pRg st="1" end="1"/>
                                            </p:txEl>
                                          </p:spTgt>
                                        </p:tgtEl>
                                      </p:cBhvr>
                                    </p:animEffect>
                                  </p:childTnLst>
                                </p:cTn>
                              </p:par>
                            </p:childTnLst>
                          </p:cTn>
                        </p:par>
                        <p:par>
                          <p:cTn id="16" fill="hold">
                            <p:stCondLst>
                              <p:cond delay="11000"/>
                            </p:stCondLst>
                            <p:childTnLst>
                              <p:par>
                                <p:cTn id="17" presetID="10" presetClass="entr" presetSubtype="0" fill="hold" grpId="0" nodeType="afterEffect">
                                  <p:stCondLst>
                                    <p:cond delay="325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39621</TotalTime>
  <Words>785</Words>
  <Application>Microsoft Office PowerPoint</Application>
  <PresentationFormat>On-screen Show (4:3)</PresentationFormat>
  <Paragraphs>51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894</cp:revision>
  <dcterms:created xsi:type="dcterms:W3CDTF">2013-08-08T16:28:40Z</dcterms:created>
  <dcterms:modified xsi:type="dcterms:W3CDTF">2018-05-26T18:06:01Z</dcterms:modified>
</cp:coreProperties>
</file>