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1455" r:id="rId2"/>
    <p:sldId id="1987" r:id="rId3"/>
    <p:sldId id="1989" r:id="rId4"/>
    <p:sldId id="2032" r:id="rId5"/>
    <p:sldId id="2034" r:id="rId6"/>
    <p:sldId id="2035" r:id="rId7"/>
    <p:sldId id="1975" r:id="rId8"/>
    <p:sldId id="2036" r:id="rId9"/>
    <p:sldId id="2033" r:id="rId10"/>
    <p:sldId id="2037" r:id="rId11"/>
    <p:sldId id="2038" r:id="rId12"/>
    <p:sldId id="2039" r:id="rId13"/>
    <p:sldId id="2006" r:id="rId14"/>
    <p:sldId id="2040" r:id="rId15"/>
    <p:sldId id="2042" r:id="rId16"/>
    <p:sldId id="2043" r:id="rId17"/>
    <p:sldId id="2044" r:id="rId18"/>
    <p:sldId id="2045" r:id="rId19"/>
    <p:sldId id="2046" r:id="rId20"/>
    <p:sldId id="2047" r:id="rId21"/>
    <p:sldId id="2048" r:id="rId22"/>
    <p:sldId id="2049" r:id="rId23"/>
    <p:sldId id="2050" r:id="rId24"/>
    <p:sldId id="2051" r:id="rId25"/>
    <p:sldId id="2052" r:id="rId26"/>
    <p:sldId id="1933" r:id="rId27"/>
    <p:sldId id="2053" r:id="rId28"/>
    <p:sldId id="2054" r:id="rId29"/>
    <p:sldId id="2055" r:id="rId30"/>
    <p:sldId id="2056" r:id="rId31"/>
    <p:sldId id="205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C6AE"/>
    <a:srgbClr val="50B991"/>
    <a:srgbClr val="00FF00"/>
    <a:srgbClr val="40CCCC"/>
    <a:srgbClr val="D7AE85"/>
    <a:srgbClr val="7D5A32"/>
    <a:srgbClr val="966432"/>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343" autoAdjust="0"/>
  </p:normalViewPr>
  <p:slideViewPr>
    <p:cSldViewPr>
      <p:cViewPr>
        <p:scale>
          <a:sx n="77" d="100"/>
          <a:sy n="77" d="100"/>
        </p:scale>
        <p:origin x="-61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5/19/2018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5/19/2018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5/19/2018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5/19/2018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5/19/2018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5/19/2018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5/19/2018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5/19/2018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5/19/2018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5/19/2018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5/19/2018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5/19/2018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5/19/2018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6178" y="1066800"/>
            <a:ext cx="9144000" cy="1200329"/>
          </a:xfrm>
          <a:prstGeom prst="rect">
            <a:avLst/>
          </a:prstGeom>
          <a:noFill/>
        </p:spPr>
        <p:txBody>
          <a:bodyPr wrap="square" rtlCol="0">
            <a:spAutoFit/>
          </a:bodyPr>
          <a:lstStyle/>
          <a:p>
            <a:pPr algn="ctr"/>
            <a:r>
              <a:rPr lang="en-US" sz="7200" dirty="0" smtClean="0">
                <a:solidFill>
                  <a:schemeClr val="bg1"/>
                </a:solidFill>
                <a:latin typeface="+mj-lt"/>
              </a:rPr>
              <a:t>The Gospel of Mark</a:t>
            </a:r>
          </a:p>
        </p:txBody>
      </p:sp>
      <p:sp>
        <p:nvSpPr>
          <p:cNvPr id="6" name="TextBox 5"/>
          <p:cNvSpPr txBox="1"/>
          <p:nvPr/>
        </p:nvSpPr>
        <p:spPr>
          <a:xfrm>
            <a:off x="0" y="2362200"/>
            <a:ext cx="9144000" cy="2554545"/>
          </a:xfrm>
          <a:prstGeom prst="rect">
            <a:avLst/>
          </a:prstGeom>
          <a:noFill/>
        </p:spPr>
        <p:txBody>
          <a:bodyPr wrap="square" rtlCol="0">
            <a:spAutoFit/>
          </a:bodyPr>
          <a:lstStyle/>
          <a:p>
            <a:pPr algn="ctr"/>
            <a:r>
              <a:rPr lang="en-US" sz="3200" dirty="0" smtClean="0">
                <a:solidFill>
                  <a:schemeClr val="bg1"/>
                </a:solidFill>
                <a:latin typeface="Bahnschrift" panose="020B0502040204020203" pitchFamily="34" charset="0"/>
              </a:rPr>
              <a:t>The Action, Authenticity, and Authority of Jesus Christ, the Son of God</a:t>
            </a:r>
          </a:p>
          <a:p>
            <a:pPr algn="ctr"/>
            <a:endParaRPr lang="en-US" sz="3200" dirty="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The Transforming Power of Jesus (Part 1)</a:t>
            </a:r>
            <a:endParaRPr lang="en-US" sz="3200" dirty="0" smtClean="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Mark </a:t>
            </a:r>
            <a:r>
              <a:rPr lang="en-US" sz="3200" dirty="0" smtClean="0">
                <a:solidFill>
                  <a:schemeClr val="bg1"/>
                </a:solidFill>
                <a:latin typeface="Bahnschrift" panose="020B0502040204020203" pitchFamily="34" charset="0"/>
              </a:rPr>
              <a:t>1:40-45</a:t>
            </a:r>
            <a:endParaRPr lang="en-US" sz="3200" dirty="0" smtClean="0">
              <a:solidFill>
                <a:schemeClr val="bg1"/>
              </a:solidFill>
              <a:latin typeface="Bahnschrift" panose="020B0502040204020203" pitchFamily="34" charset="0"/>
            </a:endParaRPr>
          </a:p>
        </p:txBody>
      </p:sp>
    </p:spTree>
    <p:extLst>
      <p:ext uri="{BB962C8B-B14F-4D97-AF65-F5344CB8AC3E}">
        <p14:creationId xmlns:p14="http://schemas.microsoft.com/office/powerpoint/2010/main" val="206980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7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marL="1028700" indent="-1028700" algn="just">
              <a:buAutoNum type="romanUcPeriod"/>
            </a:pPr>
            <a:r>
              <a:rPr lang="en-US" sz="4800" dirty="0" smtClean="0">
                <a:solidFill>
                  <a:schemeClr val="bg1"/>
                </a:solidFill>
              </a:rPr>
              <a:t>The prognosis of the leper</a:t>
            </a:r>
          </a:p>
        </p:txBody>
      </p:sp>
      <p:sp>
        <p:nvSpPr>
          <p:cNvPr id="10" name="TextBox 9"/>
          <p:cNvSpPr txBox="1"/>
          <p:nvPr/>
        </p:nvSpPr>
        <p:spPr>
          <a:xfrm>
            <a:off x="304800" y="998577"/>
            <a:ext cx="8610600" cy="523220"/>
          </a:xfrm>
          <a:prstGeom prst="rect">
            <a:avLst/>
          </a:prstGeom>
          <a:noFill/>
        </p:spPr>
        <p:txBody>
          <a:bodyPr wrap="square" rtlCol="0">
            <a:spAutoFit/>
          </a:bodyPr>
          <a:lstStyle/>
          <a:p>
            <a:pPr algn="just"/>
            <a:r>
              <a:rPr lang="en-US" sz="2800" i="1" dirty="0" smtClean="0">
                <a:solidFill>
                  <a:schemeClr val="bg1"/>
                </a:solidFill>
              </a:rPr>
              <a:t>And </a:t>
            </a:r>
            <a:r>
              <a:rPr lang="en-US" sz="2800" i="1" dirty="0">
                <a:solidFill>
                  <a:schemeClr val="bg1"/>
                </a:solidFill>
              </a:rPr>
              <a:t>a leper came to </a:t>
            </a:r>
            <a:r>
              <a:rPr lang="en-US" sz="2800" i="1" dirty="0" smtClean="0">
                <a:solidFill>
                  <a:schemeClr val="bg1"/>
                </a:solidFill>
              </a:rPr>
              <a:t>Jesus…</a:t>
            </a:r>
            <a:endParaRPr lang="en-US" sz="2800" dirty="0">
              <a:solidFill>
                <a:schemeClr val="bg1"/>
              </a:solidFill>
            </a:endParaRPr>
          </a:p>
        </p:txBody>
      </p:sp>
      <p:sp>
        <p:nvSpPr>
          <p:cNvPr id="4" name="TextBox 3"/>
          <p:cNvSpPr txBox="1"/>
          <p:nvPr/>
        </p:nvSpPr>
        <p:spPr>
          <a:xfrm>
            <a:off x="304800" y="1748135"/>
            <a:ext cx="8610600" cy="5016758"/>
          </a:xfrm>
          <a:prstGeom prst="rect">
            <a:avLst/>
          </a:prstGeom>
          <a:noFill/>
        </p:spPr>
        <p:txBody>
          <a:bodyPr wrap="square" rtlCol="0">
            <a:spAutoFit/>
          </a:bodyPr>
          <a:lstStyle/>
          <a:p>
            <a:pPr algn="just"/>
            <a:r>
              <a:rPr lang="en-US" sz="3200" b="1" dirty="0">
                <a:solidFill>
                  <a:schemeClr val="bg1"/>
                </a:solidFill>
              </a:rPr>
              <a:t>Leprosy</a:t>
            </a:r>
            <a:r>
              <a:rPr lang="en-US" sz="3200" dirty="0">
                <a:solidFill>
                  <a:schemeClr val="bg1"/>
                </a:solidFill>
              </a:rPr>
              <a:t>, also called </a:t>
            </a:r>
            <a:r>
              <a:rPr lang="en-US" sz="3200" b="1" dirty="0">
                <a:solidFill>
                  <a:schemeClr val="bg1"/>
                </a:solidFill>
              </a:rPr>
              <a:t>Hansen disease</a:t>
            </a:r>
            <a:r>
              <a:rPr lang="en-US" sz="3200" dirty="0">
                <a:solidFill>
                  <a:schemeClr val="bg1"/>
                </a:solidFill>
              </a:rPr>
              <a:t>, chronic </a:t>
            </a:r>
            <a:r>
              <a:rPr lang="en-US" sz="3200" dirty="0" smtClean="0">
                <a:solidFill>
                  <a:schemeClr val="bg1"/>
                </a:solidFill>
              </a:rPr>
              <a:t>infectious disease </a:t>
            </a:r>
            <a:r>
              <a:rPr lang="en-US" sz="3200" dirty="0">
                <a:solidFill>
                  <a:schemeClr val="bg1"/>
                </a:solidFill>
              </a:rPr>
              <a:t>that affects the </a:t>
            </a:r>
            <a:r>
              <a:rPr lang="en-US" sz="3200" dirty="0" smtClean="0">
                <a:solidFill>
                  <a:schemeClr val="bg1"/>
                </a:solidFill>
              </a:rPr>
              <a:t>skin, </a:t>
            </a:r>
            <a:r>
              <a:rPr lang="en-US" sz="3200" dirty="0">
                <a:solidFill>
                  <a:schemeClr val="bg1"/>
                </a:solidFill>
              </a:rPr>
              <a:t>the </a:t>
            </a:r>
            <a:r>
              <a:rPr lang="en-US" sz="3200" dirty="0" smtClean="0">
                <a:solidFill>
                  <a:schemeClr val="bg1"/>
                </a:solidFill>
              </a:rPr>
              <a:t>peripheral nerves </a:t>
            </a:r>
            <a:r>
              <a:rPr lang="en-US" sz="3200" dirty="0">
                <a:solidFill>
                  <a:schemeClr val="bg1"/>
                </a:solidFill>
              </a:rPr>
              <a:t>(nerves outside the brain and spinal cord), and the </a:t>
            </a:r>
            <a:r>
              <a:rPr lang="en-US" sz="3200" dirty="0" smtClean="0">
                <a:solidFill>
                  <a:schemeClr val="bg1"/>
                </a:solidFill>
              </a:rPr>
              <a:t>mucous membranes </a:t>
            </a:r>
            <a:r>
              <a:rPr lang="en-US" sz="3200" dirty="0">
                <a:solidFill>
                  <a:schemeClr val="bg1"/>
                </a:solidFill>
              </a:rPr>
              <a:t>of the nose, throat, and eyes. It is caused by the leprosy </a:t>
            </a:r>
            <a:r>
              <a:rPr lang="en-US" sz="3200" dirty="0" smtClean="0">
                <a:solidFill>
                  <a:schemeClr val="bg1"/>
                </a:solidFill>
              </a:rPr>
              <a:t>bacillus, </a:t>
            </a:r>
            <a:r>
              <a:rPr lang="en-US" sz="3200" i="1" dirty="0" smtClean="0">
                <a:solidFill>
                  <a:schemeClr val="bg1"/>
                </a:solidFill>
              </a:rPr>
              <a:t>Mycobacterium </a:t>
            </a:r>
            <a:r>
              <a:rPr lang="en-US" sz="3200" i="1" dirty="0" err="1" smtClean="0">
                <a:solidFill>
                  <a:schemeClr val="bg1"/>
                </a:solidFill>
              </a:rPr>
              <a:t>leprae</a:t>
            </a:r>
            <a:r>
              <a:rPr lang="en-US" sz="3200" dirty="0">
                <a:solidFill>
                  <a:schemeClr val="bg1"/>
                </a:solidFill>
              </a:rPr>
              <a:t>. Destruction of the peripheral nerves by the bacillus leads to a loss of sensation, which, together with </a:t>
            </a:r>
            <a:r>
              <a:rPr lang="en-US" sz="3200" dirty="0" smtClean="0">
                <a:solidFill>
                  <a:schemeClr val="bg1"/>
                </a:solidFill>
              </a:rPr>
              <a:t>progressive tissue </a:t>
            </a:r>
            <a:r>
              <a:rPr lang="en-US" sz="3200" dirty="0">
                <a:solidFill>
                  <a:schemeClr val="bg1"/>
                </a:solidFill>
              </a:rPr>
              <a:t>degeneration, may result in the extremities’ becoming deformed and eroded.</a:t>
            </a:r>
            <a:endParaRPr lang="en-US" sz="3200" dirty="0">
              <a:solidFill>
                <a:schemeClr val="bg1"/>
              </a:solidFill>
            </a:endParaRPr>
          </a:p>
        </p:txBody>
      </p:sp>
    </p:spTree>
    <p:extLst>
      <p:ext uri="{BB962C8B-B14F-4D97-AF65-F5344CB8AC3E}">
        <p14:creationId xmlns:p14="http://schemas.microsoft.com/office/powerpoint/2010/main" val="230985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marL="1028700" indent="-1028700" algn="just">
              <a:buFont typeface="+mj-lt"/>
              <a:buAutoNum type="romanUcPeriod" startAt="2"/>
            </a:pPr>
            <a:r>
              <a:rPr lang="en-US" sz="4800" dirty="0" smtClean="0">
                <a:solidFill>
                  <a:schemeClr val="bg1"/>
                </a:solidFill>
              </a:rPr>
              <a:t>The picture of leprosy</a:t>
            </a:r>
          </a:p>
        </p:txBody>
      </p:sp>
      <p:sp>
        <p:nvSpPr>
          <p:cNvPr id="10" name="TextBox 9"/>
          <p:cNvSpPr txBox="1"/>
          <p:nvPr/>
        </p:nvSpPr>
        <p:spPr>
          <a:xfrm>
            <a:off x="304800" y="998577"/>
            <a:ext cx="8610600" cy="523220"/>
          </a:xfrm>
          <a:prstGeom prst="rect">
            <a:avLst/>
          </a:prstGeom>
          <a:noFill/>
        </p:spPr>
        <p:txBody>
          <a:bodyPr wrap="square" rtlCol="0">
            <a:spAutoFit/>
          </a:bodyPr>
          <a:lstStyle/>
          <a:p>
            <a:pPr algn="just"/>
            <a:r>
              <a:rPr lang="en-US" sz="2800" i="1" dirty="0" smtClean="0">
                <a:solidFill>
                  <a:schemeClr val="bg1"/>
                </a:solidFill>
              </a:rPr>
              <a:t>And </a:t>
            </a:r>
            <a:r>
              <a:rPr lang="en-US" sz="2800" i="1" dirty="0">
                <a:solidFill>
                  <a:schemeClr val="bg1"/>
                </a:solidFill>
              </a:rPr>
              <a:t>a leper came to </a:t>
            </a:r>
            <a:r>
              <a:rPr lang="en-US" sz="2800" i="1" dirty="0" smtClean="0">
                <a:solidFill>
                  <a:schemeClr val="bg1"/>
                </a:solidFill>
              </a:rPr>
              <a:t>Jesus…</a:t>
            </a:r>
            <a:endParaRPr lang="en-US" sz="2800" dirty="0">
              <a:solidFill>
                <a:schemeClr val="bg1"/>
              </a:solidFill>
            </a:endParaRPr>
          </a:p>
        </p:txBody>
      </p:sp>
      <p:sp>
        <p:nvSpPr>
          <p:cNvPr id="4" name="TextBox 3"/>
          <p:cNvSpPr txBox="1"/>
          <p:nvPr/>
        </p:nvSpPr>
        <p:spPr>
          <a:xfrm>
            <a:off x="304800" y="1748135"/>
            <a:ext cx="8610600" cy="4031873"/>
          </a:xfrm>
          <a:prstGeom prst="rect">
            <a:avLst/>
          </a:prstGeom>
          <a:noFill/>
        </p:spPr>
        <p:txBody>
          <a:bodyPr wrap="square" rtlCol="0">
            <a:spAutoFit/>
          </a:bodyPr>
          <a:lstStyle/>
          <a:p>
            <a:pPr algn="just"/>
            <a:r>
              <a:rPr lang="en-US" sz="3200" i="1" dirty="0" smtClean="0">
                <a:solidFill>
                  <a:schemeClr val="bg1"/>
                </a:solidFill>
              </a:rPr>
              <a:t>Numbers 5:2-3</a:t>
            </a:r>
          </a:p>
          <a:p>
            <a:pPr algn="just"/>
            <a:r>
              <a:rPr lang="en-US" sz="3200" i="1" dirty="0" smtClean="0">
                <a:solidFill>
                  <a:schemeClr val="bg1"/>
                </a:solidFill>
              </a:rPr>
              <a:t>“2 </a:t>
            </a:r>
            <a:r>
              <a:rPr lang="en-US" sz="3200" i="1" dirty="0">
                <a:solidFill>
                  <a:schemeClr val="bg1"/>
                </a:solidFill>
              </a:rPr>
              <a:t>Command the sons of Israel that they send away from the camp every leper and everyone having a discharge and everyone who is unclean because of a dead person. 3 You shall send away both male and female; you shall send them outside the camp so that they will not defile their camp where I dwell in their midst.”</a:t>
            </a:r>
            <a:r>
              <a:rPr lang="en-US" sz="3200" dirty="0">
                <a:solidFill>
                  <a:schemeClr val="bg1"/>
                </a:solidFill>
              </a:rPr>
              <a:t> </a:t>
            </a:r>
            <a:endParaRPr lang="en-US" sz="3200" dirty="0">
              <a:solidFill>
                <a:schemeClr val="bg1"/>
              </a:solidFill>
            </a:endParaRPr>
          </a:p>
        </p:txBody>
      </p:sp>
    </p:spTree>
    <p:extLst>
      <p:ext uri="{BB962C8B-B14F-4D97-AF65-F5344CB8AC3E}">
        <p14:creationId xmlns:p14="http://schemas.microsoft.com/office/powerpoint/2010/main" val="370870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500"/>
                            </p:stCondLst>
                            <p:childTnLst>
                              <p:par>
                                <p:cTn id="9" presetID="10" presetClass="entr" presetSubtype="0" fill="hold" grpId="0" nodeType="afterEffect">
                                  <p:stCondLst>
                                    <p:cond delay="3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Romans 3:23</a:t>
            </a:r>
            <a:endParaRPr lang="en-US" sz="4800" dirty="0" smtClean="0">
              <a:solidFill>
                <a:schemeClr val="bg1"/>
              </a:solidFill>
            </a:endParaRPr>
          </a:p>
        </p:txBody>
      </p:sp>
      <p:sp>
        <p:nvSpPr>
          <p:cNvPr id="10" name="TextBox 9"/>
          <p:cNvSpPr txBox="1"/>
          <p:nvPr/>
        </p:nvSpPr>
        <p:spPr>
          <a:xfrm>
            <a:off x="304800" y="998577"/>
            <a:ext cx="8610600" cy="1569660"/>
          </a:xfrm>
          <a:prstGeom prst="rect">
            <a:avLst/>
          </a:prstGeom>
          <a:noFill/>
        </p:spPr>
        <p:txBody>
          <a:bodyPr wrap="square" rtlCol="0">
            <a:spAutoFit/>
          </a:bodyPr>
          <a:lstStyle/>
          <a:p>
            <a:pPr algn="just"/>
            <a:r>
              <a:rPr lang="en-US" sz="4800" i="1" dirty="0">
                <a:solidFill>
                  <a:schemeClr val="bg1"/>
                </a:solidFill>
              </a:rPr>
              <a:t>“For all have sinned and fall short of the glory of God.”</a:t>
            </a:r>
            <a:r>
              <a:rPr lang="en-US" sz="4800" dirty="0">
                <a:solidFill>
                  <a:schemeClr val="bg1"/>
                </a:solidFill>
              </a:rPr>
              <a:t> </a:t>
            </a:r>
            <a:endParaRPr lang="en-US" sz="4800" dirty="0">
              <a:solidFill>
                <a:schemeClr val="bg1"/>
              </a:solidFill>
            </a:endParaRPr>
          </a:p>
        </p:txBody>
      </p:sp>
    </p:spTree>
    <p:extLst>
      <p:ext uri="{BB962C8B-B14F-4D97-AF65-F5344CB8AC3E}">
        <p14:creationId xmlns:p14="http://schemas.microsoft.com/office/powerpoint/2010/main" val="100919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Mark 2:17</a:t>
            </a:r>
            <a:endParaRPr lang="en-US" sz="4800" dirty="0" smtClean="0">
              <a:solidFill>
                <a:schemeClr val="bg1"/>
              </a:solidFill>
            </a:endParaRPr>
          </a:p>
        </p:txBody>
      </p:sp>
      <p:sp>
        <p:nvSpPr>
          <p:cNvPr id="10" name="TextBox 9"/>
          <p:cNvSpPr txBox="1"/>
          <p:nvPr/>
        </p:nvSpPr>
        <p:spPr>
          <a:xfrm>
            <a:off x="304800" y="998577"/>
            <a:ext cx="8610600" cy="2800767"/>
          </a:xfrm>
          <a:prstGeom prst="rect">
            <a:avLst/>
          </a:prstGeom>
          <a:noFill/>
        </p:spPr>
        <p:txBody>
          <a:bodyPr wrap="square" rtlCol="0">
            <a:spAutoFit/>
          </a:bodyPr>
          <a:lstStyle/>
          <a:p>
            <a:pPr algn="just"/>
            <a:r>
              <a:rPr lang="en-US" sz="4400" i="1" dirty="0" smtClean="0">
                <a:solidFill>
                  <a:schemeClr val="bg1"/>
                </a:solidFill>
              </a:rPr>
              <a:t>Jesus said, “It </a:t>
            </a:r>
            <a:r>
              <a:rPr lang="en-US" sz="4400" i="1" dirty="0">
                <a:solidFill>
                  <a:schemeClr val="bg1"/>
                </a:solidFill>
              </a:rPr>
              <a:t>is not those who are healthy who need a physician, but those who are sick; I did not come to call the righteous, but sinners.”</a:t>
            </a:r>
            <a:r>
              <a:rPr lang="en-US" sz="4400" dirty="0">
                <a:solidFill>
                  <a:schemeClr val="bg1"/>
                </a:solidFill>
              </a:rPr>
              <a:t> </a:t>
            </a:r>
            <a:endParaRPr lang="en-US" sz="4400" dirty="0">
              <a:solidFill>
                <a:schemeClr val="bg1"/>
              </a:solidFill>
            </a:endParaRPr>
          </a:p>
        </p:txBody>
      </p:sp>
    </p:spTree>
    <p:extLst>
      <p:ext uri="{BB962C8B-B14F-4D97-AF65-F5344CB8AC3E}">
        <p14:creationId xmlns:p14="http://schemas.microsoft.com/office/powerpoint/2010/main" val="303256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marL="1028700" indent="-1028700" algn="just">
              <a:buFont typeface="+mj-lt"/>
              <a:buAutoNum type="romanUcPeriod" startAt="2"/>
            </a:pPr>
            <a:r>
              <a:rPr lang="en-US" sz="4800" dirty="0" smtClean="0">
                <a:solidFill>
                  <a:schemeClr val="bg1"/>
                </a:solidFill>
              </a:rPr>
              <a:t>The picture of leprosy</a:t>
            </a:r>
          </a:p>
        </p:txBody>
      </p:sp>
      <p:sp>
        <p:nvSpPr>
          <p:cNvPr id="10" name="TextBox 9"/>
          <p:cNvSpPr txBox="1"/>
          <p:nvPr/>
        </p:nvSpPr>
        <p:spPr>
          <a:xfrm>
            <a:off x="304800" y="998577"/>
            <a:ext cx="8610600" cy="523220"/>
          </a:xfrm>
          <a:prstGeom prst="rect">
            <a:avLst/>
          </a:prstGeom>
          <a:noFill/>
        </p:spPr>
        <p:txBody>
          <a:bodyPr wrap="square" rtlCol="0">
            <a:spAutoFit/>
          </a:bodyPr>
          <a:lstStyle/>
          <a:p>
            <a:pPr algn="just"/>
            <a:r>
              <a:rPr lang="en-US" sz="2800" i="1" dirty="0" smtClean="0">
                <a:solidFill>
                  <a:schemeClr val="bg1"/>
                </a:solidFill>
              </a:rPr>
              <a:t>And </a:t>
            </a:r>
            <a:r>
              <a:rPr lang="en-US" sz="2800" i="1" dirty="0">
                <a:solidFill>
                  <a:schemeClr val="bg1"/>
                </a:solidFill>
              </a:rPr>
              <a:t>a leper came to </a:t>
            </a:r>
            <a:r>
              <a:rPr lang="en-US" sz="2800" i="1" dirty="0" smtClean="0">
                <a:solidFill>
                  <a:schemeClr val="bg1"/>
                </a:solidFill>
              </a:rPr>
              <a:t>Jesus…</a:t>
            </a:r>
            <a:endParaRPr lang="en-US" sz="2800" dirty="0">
              <a:solidFill>
                <a:schemeClr val="bg1"/>
              </a:solidFill>
            </a:endParaRPr>
          </a:p>
        </p:txBody>
      </p:sp>
      <p:sp>
        <p:nvSpPr>
          <p:cNvPr id="4" name="TextBox 3"/>
          <p:cNvSpPr txBox="1"/>
          <p:nvPr/>
        </p:nvSpPr>
        <p:spPr>
          <a:xfrm>
            <a:off x="304800" y="1600200"/>
            <a:ext cx="8610600" cy="1077218"/>
          </a:xfrm>
          <a:prstGeom prst="rect">
            <a:avLst/>
          </a:prstGeom>
          <a:noFill/>
        </p:spPr>
        <p:txBody>
          <a:bodyPr wrap="square" rtlCol="0">
            <a:spAutoFit/>
          </a:bodyPr>
          <a:lstStyle/>
          <a:p>
            <a:pPr marL="514350" lvl="0" indent="-514350" algn="just">
              <a:buAutoNum type="alphaUcPeriod"/>
            </a:pPr>
            <a:r>
              <a:rPr lang="en-US" sz="3200" b="1" dirty="0" smtClean="0">
                <a:solidFill>
                  <a:schemeClr val="bg1"/>
                </a:solidFill>
              </a:rPr>
              <a:t>Leprosy </a:t>
            </a:r>
            <a:r>
              <a:rPr lang="en-US" sz="3200" b="1" dirty="0">
                <a:solidFill>
                  <a:schemeClr val="bg1"/>
                </a:solidFill>
              </a:rPr>
              <a:t>is a disease that runs deeper than the </a:t>
            </a:r>
            <a:r>
              <a:rPr lang="en-US" sz="3200" b="1" dirty="0" smtClean="0">
                <a:solidFill>
                  <a:schemeClr val="bg1"/>
                </a:solidFill>
              </a:rPr>
              <a:t>skin</a:t>
            </a:r>
            <a:r>
              <a:rPr lang="en-US" sz="3200" b="1" dirty="0">
                <a:solidFill>
                  <a:schemeClr val="bg1"/>
                </a:solidFill>
              </a:rPr>
              <a:t> </a:t>
            </a:r>
            <a:r>
              <a:rPr lang="en-US" sz="3200" b="1" dirty="0" smtClean="0">
                <a:solidFill>
                  <a:schemeClr val="bg1"/>
                </a:solidFill>
              </a:rPr>
              <a:t>(Leviticus 13:3) </a:t>
            </a:r>
            <a:endParaRPr lang="en-US" sz="3200" dirty="0">
              <a:solidFill>
                <a:schemeClr val="bg1"/>
              </a:solidFill>
            </a:endParaRPr>
          </a:p>
        </p:txBody>
      </p:sp>
      <p:sp>
        <p:nvSpPr>
          <p:cNvPr id="5" name="TextBox 4"/>
          <p:cNvSpPr txBox="1"/>
          <p:nvPr/>
        </p:nvSpPr>
        <p:spPr>
          <a:xfrm>
            <a:off x="304800" y="2673727"/>
            <a:ext cx="8610600" cy="3046988"/>
          </a:xfrm>
          <a:prstGeom prst="rect">
            <a:avLst/>
          </a:prstGeom>
          <a:noFill/>
        </p:spPr>
        <p:txBody>
          <a:bodyPr wrap="square" rtlCol="0">
            <a:spAutoFit/>
          </a:bodyPr>
          <a:lstStyle/>
          <a:p>
            <a:pPr algn="just"/>
            <a:r>
              <a:rPr lang="en-US" sz="3200" i="1" dirty="0" smtClean="0">
                <a:solidFill>
                  <a:schemeClr val="bg1"/>
                </a:solidFill>
              </a:rPr>
              <a:t>“</a:t>
            </a:r>
            <a:r>
              <a:rPr lang="en-US" sz="3200" i="1" dirty="0">
                <a:solidFill>
                  <a:schemeClr val="bg1"/>
                </a:solidFill>
              </a:rPr>
              <a:t>The priest shall look at the mark on the skin of the body, and if the hair in the infection has turned white and the infection appears to be deeper than the skin of his body, it is an infection of leprosy; when the priest has looked at him, he shall pronounce him unclean.” </a:t>
            </a:r>
            <a:endParaRPr lang="en-US" sz="3200" i="1" dirty="0">
              <a:solidFill>
                <a:schemeClr val="bg1"/>
              </a:solidFill>
            </a:endParaRPr>
          </a:p>
        </p:txBody>
      </p:sp>
    </p:spTree>
    <p:extLst>
      <p:ext uri="{BB962C8B-B14F-4D97-AF65-F5344CB8AC3E}">
        <p14:creationId xmlns:p14="http://schemas.microsoft.com/office/powerpoint/2010/main" val="97634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500"/>
                            </p:stCondLst>
                            <p:childTnLst>
                              <p:par>
                                <p:cTn id="9" presetID="10" presetClass="entr" presetSubtype="0" fill="hold" grpId="0" nodeType="afterEffect">
                                  <p:stCondLst>
                                    <p:cond delay="7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250"/>
                                        <p:tgtEl>
                                          <p:spTgt spid="4"/>
                                        </p:tgtEl>
                                      </p:cBhvr>
                                    </p:animEffect>
                                  </p:childTnLst>
                                </p:cTn>
                              </p:par>
                            </p:childTnLst>
                          </p:cTn>
                        </p:par>
                        <p:par>
                          <p:cTn id="12" fill="hold">
                            <p:stCondLst>
                              <p:cond delay="4500"/>
                            </p:stCondLst>
                            <p:childTnLst>
                              <p:par>
                                <p:cTn id="13" presetID="10" presetClass="entr" presetSubtype="0" fill="hold" grpId="0" nodeType="afterEffect">
                                  <p:stCondLst>
                                    <p:cond delay="225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Mark 7:20-23</a:t>
            </a:r>
            <a:endParaRPr lang="en-US" sz="4800" dirty="0" smtClean="0">
              <a:solidFill>
                <a:schemeClr val="bg1"/>
              </a:solidFill>
            </a:endParaRPr>
          </a:p>
        </p:txBody>
      </p:sp>
      <p:sp>
        <p:nvSpPr>
          <p:cNvPr id="10" name="TextBox 9"/>
          <p:cNvSpPr txBox="1"/>
          <p:nvPr/>
        </p:nvSpPr>
        <p:spPr>
          <a:xfrm>
            <a:off x="304800" y="998577"/>
            <a:ext cx="8610600" cy="5078313"/>
          </a:xfrm>
          <a:prstGeom prst="rect">
            <a:avLst/>
          </a:prstGeom>
          <a:noFill/>
        </p:spPr>
        <p:txBody>
          <a:bodyPr wrap="square" rtlCol="0">
            <a:spAutoFit/>
          </a:bodyPr>
          <a:lstStyle/>
          <a:p>
            <a:pPr algn="just"/>
            <a:r>
              <a:rPr lang="en-US" sz="3600" i="1" dirty="0">
                <a:solidFill>
                  <a:schemeClr val="bg1"/>
                </a:solidFill>
              </a:rPr>
              <a:t>“20 And He was saying, That which proceeds out of the man, that is what defiles the man. 21 For from within, out of the heart of men, proceed the evil thoughts, fornications, thefts, murders, adulteries, 22 deeds of coveting and wickedness, as well as deceit, sensuality, envy, slander, pride and foolishness. 23 All these evil things proceed from within and defile the man.’” </a:t>
            </a:r>
            <a:endParaRPr lang="en-US" sz="3600" dirty="0">
              <a:solidFill>
                <a:schemeClr val="bg1"/>
              </a:solidFill>
            </a:endParaRPr>
          </a:p>
        </p:txBody>
      </p:sp>
    </p:spTree>
    <p:extLst>
      <p:ext uri="{BB962C8B-B14F-4D97-AF65-F5344CB8AC3E}">
        <p14:creationId xmlns:p14="http://schemas.microsoft.com/office/powerpoint/2010/main" val="298924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marL="1028700" indent="-1028700" algn="just">
              <a:buFont typeface="+mj-lt"/>
              <a:buAutoNum type="romanUcPeriod" startAt="2"/>
            </a:pPr>
            <a:r>
              <a:rPr lang="en-US" sz="4800" dirty="0" smtClean="0">
                <a:solidFill>
                  <a:schemeClr val="bg1"/>
                </a:solidFill>
              </a:rPr>
              <a:t>The picture of leprosy</a:t>
            </a:r>
          </a:p>
        </p:txBody>
      </p:sp>
      <p:sp>
        <p:nvSpPr>
          <p:cNvPr id="10" name="TextBox 9"/>
          <p:cNvSpPr txBox="1"/>
          <p:nvPr/>
        </p:nvSpPr>
        <p:spPr>
          <a:xfrm>
            <a:off x="304800" y="998577"/>
            <a:ext cx="8610600" cy="523220"/>
          </a:xfrm>
          <a:prstGeom prst="rect">
            <a:avLst/>
          </a:prstGeom>
          <a:noFill/>
        </p:spPr>
        <p:txBody>
          <a:bodyPr wrap="square" rtlCol="0">
            <a:spAutoFit/>
          </a:bodyPr>
          <a:lstStyle/>
          <a:p>
            <a:pPr algn="just"/>
            <a:r>
              <a:rPr lang="en-US" sz="2800" i="1" dirty="0" smtClean="0">
                <a:solidFill>
                  <a:schemeClr val="bg1"/>
                </a:solidFill>
              </a:rPr>
              <a:t>And </a:t>
            </a:r>
            <a:r>
              <a:rPr lang="en-US" sz="2800" i="1" dirty="0">
                <a:solidFill>
                  <a:schemeClr val="bg1"/>
                </a:solidFill>
              </a:rPr>
              <a:t>a leper came to </a:t>
            </a:r>
            <a:r>
              <a:rPr lang="en-US" sz="2800" i="1" dirty="0" smtClean="0">
                <a:solidFill>
                  <a:schemeClr val="bg1"/>
                </a:solidFill>
              </a:rPr>
              <a:t>Jesus…</a:t>
            </a:r>
            <a:endParaRPr lang="en-US" sz="2800" dirty="0">
              <a:solidFill>
                <a:schemeClr val="bg1"/>
              </a:solidFill>
            </a:endParaRPr>
          </a:p>
        </p:txBody>
      </p:sp>
      <p:sp>
        <p:nvSpPr>
          <p:cNvPr id="4" name="TextBox 3"/>
          <p:cNvSpPr txBox="1"/>
          <p:nvPr/>
        </p:nvSpPr>
        <p:spPr>
          <a:xfrm>
            <a:off x="304800" y="1600200"/>
            <a:ext cx="8610600" cy="1077218"/>
          </a:xfrm>
          <a:prstGeom prst="rect">
            <a:avLst/>
          </a:prstGeom>
          <a:noFill/>
        </p:spPr>
        <p:txBody>
          <a:bodyPr wrap="square" rtlCol="0">
            <a:spAutoFit/>
          </a:bodyPr>
          <a:lstStyle/>
          <a:p>
            <a:pPr marL="514350" lvl="0" indent="-514350" algn="just">
              <a:buFont typeface="+mj-lt"/>
              <a:buAutoNum type="alphaUcPeriod" startAt="2"/>
            </a:pPr>
            <a:r>
              <a:rPr lang="en-US" sz="3200" b="1" dirty="0" smtClean="0">
                <a:solidFill>
                  <a:schemeClr val="bg1"/>
                </a:solidFill>
              </a:rPr>
              <a:t>Leprosy </a:t>
            </a:r>
            <a:r>
              <a:rPr lang="en-US" sz="3200" b="1" dirty="0">
                <a:solidFill>
                  <a:schemeClr val="bg1"/>
                </a:solidFill>
              </a:rPr>
              <a:t>is a disease that </a:t>
            </a:r>
            <a:r>
              <a:rPr lang="en-US" sz="3200" b="1" dirty="0" smtClean="0">
                <a:solidFill>
                  <a:schemeClr val="bg1"/>
                </a:solidFill>
              </a:rPr>
              <a:t>spreads (Leviticus 13:7-8) </a:t>
            </a:r>
            <a:endParaRPr lang="en-US" sz="3200" dirty="0">
              <a:solidFill>
                <a:schemeClr val="bg1"/>
              </a:solidFill>
            </a:endParaRPr>
          </a:p>
        </p:txBody>
      </p:sp>
      <p:sp>
        <p:nvSpPr>
          <p:cNvPr id="5" name="TextBox 4"/>
          <p:cNvSpPr txBox="1"/>
          <p:nvPr/>
        </p:nvSpPr>
        <p:spPr>
          <a:xfrm>
            <a:off x="304800" y="2673727"/>
            <a:ext cx="8610600" cy="3046988"/>
          </a:xfrm>
          <a:prstGeom prst="rect">
            <a:avLst/>
          </a:prstGeom>
          <a:noFill/>
        </p:spPr>
        <p:txBody>
          <a:bodyPr wrap="square" rtlCol="0">
            <a:spAutoFit/>
          </a:bodyPr>
          <a:lstStyle/>
          <a:p>
            <a:pPr algn="just"/>
            <a:r>
              <a:rPr lang="en-US" sz="3200" i="1" dirty="0">
                <a:solidFill>
                  <a:schemeClr val="bg1"/>
                </a:solidFill>
              </a:rPr>
              <a:t>“7 But if the scab spreads farther on the skin after he has shown himself to the priest for his cleansing, he shall appear again to the priest. 8 The priest shall look, and if the scab has spread on the skin, then the priest shall pronounce him unclean; it is leprosy.”</a:t>
            </a:r>
            <a:r>
              <a:rPr lang="en-US" sz="3200" dirty="0">
                <a:solidFill>
                  <a:schemeClr val="bg1"/>
                </a:solidFill>
              </a:rPr>
              <a:t> </a:t>
            </a:r>
            <a:endParaRPr lang="en-US" sz="3200" i="1" dirty="0">
              <a:solidFill>
                <a:schemeClr val="bg1"/>
              </a:solidFill>
            </a:endParaRPr>
          </a:p>
        </p:txBody>
      </p:sp>
    </p:spTree>
    <p:extLst>
      <p:ext uri="{BB962C8B-B14F-4D97-AF65-F5344CB8AC3E}">
        <p14:creationId xmlns:p14="http://schemas.microsoft.com/office/powerpoint/2010/main" val="62403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250"/>
                                        <p:tgtEl>
                                          <p:spTgt spid="4"/>
                                        </p:tgtEl>
                                      </p:cBhvr>
                                    </p:animEffect>
                                  </p:childTnLst>
                                </p:cTn>
                              </p:par>
                            </p:childTnLst>
                          </p:cTn>
                        </p:par>
                        <p:par>
                          <p:cTn id="12" fill="hold">
                            <p:stCondLst>
                              <p:cond delay="4250"/>
                            </p:stCondLst>
                            <p:childTnLst>
                              <p:par>
                                <p:cTn id="13" presetID="10" presetClass="entr" presetSubtype="0" fill="hold" grpId="0" nodeType="afterEffect">
                                  <p:stCondLst>
                                    <p:cond delay="125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1 Corinthians 5:6</a:t>
            </a:r>
            <a:endParaRPr lang="en-US" sz="4800" dirty="0" smtClean="0">
              <a:solidFill>
                <a:schemeClr val="bg1"/>
              </a:solidFill>
            </a:endParaRPr>
          </a:p>
        </p:txBody>
      </p:sp>
      <p:sp>
        <p:nvSpPr>
          <p:cNvPr id="10" name="TextBox 9"/>
          <p:cNvSpPr txBox="1"/>
          <p:nvPr/>
        </p:nvSpPr>
        <p:spPr>
          <a:xfrm>
            <a:off x="304800" y="998577"/>
            <a:ext cx="8610600" cy="2308324"/>
          </a:xfrm>
          <a:prstGeom prst="rect">
            <a:avLst/>
          </a:prstGeom>
          <a:noFill/>
        </p:spPr>
        <p:txBody>
          <a:bodyPr wrap="square" rtlCol="0">
            <a:spAutoFit/>
          </a:bodyPr>
          <a:lstStyle/>
          <a:p>
            <a:pPr algn="just"/>
            <a:r>
              <a:rPr lang="en-US" sz="4800" i="1" dirty="0">
                <a:solidFill>
                  <a:schemeClr val="bg1"/>
                </a:solidFill>
              </a:rPr>
              <a:t>“Do you not know that a little leaven </a:t>
            </a:r>
            <a:r>
              <a:rPr lang="en-US" sz="4800" i="1" dirty="0" smtClean="0">
                <a:solidFill>
                  <a:schemeClr val="bg1"/>
                </a:solidFill>
              </a:rPr>
              <a:t>leavens </a:t>
            </a:r>
            <a:r>
              <a:rPr lang="en-US" sz="4800" i="1" dirty="0">
                <a:solidFill>
                  <a:schemeClr val="bg1"/>
                </a:solidFill>
              </a:rPr>
              <a:t>the whole lump of dough?” </a:t>
            </a:r>
            <a:endParaRPr lang="en-US" sz="4800" dirty="0">
              <a:solidFill>
                <a:schemeClr val="bg1"/>
              </a:solidFill>
            </a:endParaRPr>
          </a:p>
        </p:txBody>
      </p:sp>
    </p:spTree>
    <p:extLst>
      <p:ext uri="{BB962C8B-B14F-4D97-AF65-F5344CB8AC3E}">
        <p14:creationId xmlns:p14="http://schemas.microsoft.com/office/powerpoint/2010/main" val="31177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marL="1028700" indent="-1028700" algn="just">
              <a:buFont typeface="+mj-lt"/>
              <a:buAutoNum type="romanUcPeriod" startAt="2"/>
            </a:pPr>
            <a:r>
              <a:rPr lang="en-US" sz="4800" dirty="0" smtClean="0">
                <a:solidFill>
                  <a:schemeClr val="bg1"/>
                </a:solidFill>
              </a:rPr>
              <a:t>The picture of leprosy</a:t>
            </a:r>
          </a:p>
        </p:txBody>
      </p:sp>
      <p:sp>
        <p:nvSpPr>
          <p:cNvPr id="10" name="TextBox 9"/>
          <p:cNvSpPr txBox="1"/>
          <p:nvPr/>
        </p:nvSpPr>
        <p:spPr>
          <a:xfrm>
            <a:off x="304800" y="998577"/>
            <a:ext cx="8610600" cy="523220"/>
          </a:xfrm>
          <a:prstGeom prst="rect">
            <a:avLst/>
          </a:prstGeom>
          <a:noFill/>
        </p:spPr>
        <p:txBody>
          <a:bodyPr wrap="square" rtlCol="0">
            <a:spAutoFit/>
          </a:bodyPr>
          <a:lstStyle/>
          <a:p>
            <a:pPr algn="just"/>
            <a:r>
              <a:rPr lang="en-US" sz="2800" i="1" dirty="0" smtClean="0">
                <a:solidFill>
                  <a:schemeClr val="bg1"/>
                </a:solidFill>
              </a:rPr>
              <a:t>And </a:t>
            </a:r>
            <a:r>
              <a:rPr lang="en-US" sz="2800" i="1" dirty="0">
                <a:solidFill>
                  <a:schemeClr val="bg1"/>
                </a:solidFill>
              </a:rPr>
              <a:t>a leper came to </a:t>
            </a:r>
            <a:r>
              <a:rPr lang="en-US" sz="2800" i="1" dirty="0" smtClean="0">
                <a:solidFill>
                  <a:schemeClr val="bg1"/>
                </a:solidFill>
              </a:rPr>
              <a:t>Jesus…</a:t>
            </a:r>
            <a:endParaRPr lang="en-US" sz="2800" dirty="0">
              <a:solidFill>
                <a:schemeClr val="bg1"/>
              </a:solidFill>
            </a:endParaRPr>
          </a:p>
        </p:txBody>
      </p:sp>
      <p:sp>
        <p:nvSpPr>
          <p:cNvPr id="4" name="TextBox 3"/>
          <p:cNvSpPr txBox="1"/>
          <p:nvPr/>
        </p:nvSpPr>
        <p:spPr>
          <a:xfrm>
            <a:off x="304800" y="1600200"/>
            <a:ext cx="8610600" cy="1077218"/>
          </a:xfrm>
          <a:prstGeom prst="rect">
            <a:avLst/>
          </a:prstGeom>
          <a:noFill/>
        </p:spPr>
        <p:txBody>
          <a:bodyPr wrap="square" rtlCol="0">
            <a:spAutoFit/>
          </a:bodyPr>
          <a:lstStyle/>
          <a:p>
            <a:pPr marL="514350" lvl="0" indent="-514350" algn="just">
              <a:buFont typeface="+mj-lt"/>
              <a:buAutoNum type="alphaUcPeriod" startAt="3"/>
            </a:pPr>
            <a:r>
              <a:rPr lang="en-US" sz="3200" b="1" dirty="0" smtClean="0">
                <a:solidFill>
                  <a:schemeClr val="bg1"/>
                </a:solidFill>
              </a:rPr>
              <a:t>Leprosy </a:t>
            </a:r>
            <a:r>
              <a:rPr lang="en-US" sz="3200" b="1" dirty="0">
                <a:solidFill>
                  <a:schemeClr val="bg1"/>
                </a:solidFill>
              </a:rPr>
              <a:t>is a disease that </a:t>
            </a:r>
            <a:r>
              <a:rPr lang="en-US" sz="3200" b="1" dirty="0" smtClean="0">
                <a:solidFill>
                  <a:schemeClr val="bg1"/>
                </a:solidFill>
              </a:rPr>
              <a:t>defiles everything (Leviticus 13:43-45) </a:t>
            </a:r>
            <a:endParaRPr lang="en-US" sz="3200" dirty="0">
              <a:solidFill>
                <a:schemeClr val="bg1"/>
              </a:solidFill>
            </a:endParaRPr>
          </a:p>
        </p:txBody>
      </p:sp>
      <p:sp>
        <p:nvSpPr>
          <p:cNvPr id="5" name="TextBox 4"/>
          <p:cNvSpPr txBox="1"/>
          <p:nvPr/>
        </p:nvSpPr>
        <p:spPr>
          <a:xfrm>
            <a:off x="304800" y="2673727"/>
            <a:ext cx="8610600" cy="3970318"/>
          </a:xfrm>
          <a:prstGeom prst="rect">
            <a:avLst/>
          </a:prstGeom>
          <a:noFill/>
        </p:spPr>
        <p:txBody>
          <a:bodyPr wrap="square" rtlCol="0">
            <a:spAutoFit/>
          </a:bodyPr>
          <a:lstStyle/>
          <a:p>
            <a:pPr algn="just"/>
            <a:r>
              <a:rPr lang="en-US" sz="2800" i="1" dirty="0">
                <a:solidFill>
                  <a:schemeClr val="bg1"/>
                </a:solidFill>
              </a:rPr>
              <a:t>“43 Then the priest shall look at him; and if the swelling of the infection is reddish-white on his bald head or on his bald forehead, like the appearance of leprosy in the skin of the body, 44 he is a leprous man, he is unclean. The priest shall surely pronounce him unclean; his infection is on his head. 45 As for the leper who has the infection, his clothes shall be torn, and the hair of his head shall be uncovered, and he shall cover his mustache and cry, ‘Unclean! Unclean!’” </a:t>
            </a:r>
            <a:endParaRPr lang="en-US" sz="2800" i="1" dirty="0">
              <a:solidFill>
                <a:schemeClr val="bg1"/>
              </a:solidFill>
            </a:endParaRPr>
          </a:p>
        </p:txBody>
      </p:sp>
    </p:spTree>
    <p:extLst>
      <p:ext uri="{BB962C8B-B14F-4D97-AF65-F5344CB8AC3E}">
        <p14:creationId xmlns:p14="http://schemas.microsoft.com/office/powerpoint/2010/main" val="224595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250"/>
                                        <p:tgtEl>
                                          <p:spTgt spid="4"/>
                                        </p:tgtEl>
                                      </p:cBhvr>
                                    </p:animEffect>
                                  </p:childTnLst>
                                </p:cTn>
                              </p:par>
                            </p:childTnLst>
                          </p:cTn>
                        </p:par>
                        <p:par>
                          <p:cTn id="12" fill="hold">
                            <p:stCondLst>
                              <p:cond delay="4250"/>
                            </p:stCondLst>
                            <p:childTnLst>
                              <p:par>
                                <p:cTn id="13" presetID="10" presetClass="entr" presetSubtype="0" fill="hold" grpId="0" nodeType="afterEffect">
                                  <p:stCondLst>
                                    <p:cond delay="125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James 1:13-15</a:t>
            </a:r>
            <a:endParaRPr lang="en-US" sz="4800" dirty="0" smtClean="0">
              <a:solidFill>
                <a:schemeClr val="bg1"/>
              </a:solidFill>
            </a:endParaRPr>
          </a:p>
        </p:txBody>
      </p:sp>
      <p:sp>
        <p:nvSpPr>
          <p:cNvPr id="10" name="TextBox 9"/>
          <p:cNvSpPr txBox="1"/>
          <p:nvPr/>
        </p:nvSpPr>
        <p:spPr>
          <a:xfrm>
            <a:off x="304800" y="998577"/>
            <a:ext cx="8610600" cy="5632311"/>
          </a:xfrm>
          <a:prstGeom prst="rect">
            <a:avLst/>
          </a:prstGeom>
          <a:noFill/>
        </p:spPr>
        <p:txBody>
          <a:bodyPr wrap="square" rtlCol="0">
            <a:spAutoFit/>
          </a:bodyPr>
          <a:lstStyle/>
          <a:p>
            <a:pPr algn="just"/>
            <a:r>
              <a:rPr lang="en-US" sz="4000" i="1" dirty="0">
                <a:solidFill>
                  <a:schemeClr val="bg1"/>
                </a:solidFill>
              </a:rPr>
              <a:t>“13 Let no one say when he is tempted, "I am being tempted by God"; for God cannot be tempted by evil, and He Himself does not tempt anyone. 14 But each one is tempted when he is carried away and enticed by his own lust. 15 Then when lust has conceived, it gives birth to sin; and when sin is accomplished, it brings forth death.”</a:t>
            </a:r>
            <a:r>
              <a:rPr lang="en-US" sz="4000" dirty="0">
                <a:solidFill>
                  <a:schemeClr val="bg1"/>
                </a:solidFill>
              </a:rPr>
              <a:t> </a:t>
            </a:r>
          </a:p>
        </p:txBody>
      </p:sp>
    </p:spTree>
    <p:extLst>
      <p:ext uri="{BB962C8B-B14F-4D97-AF65-F5344CB8AC3E}">
        <p14:creationId xmlns:p14="http://schemas.microsoft.com/office/powerpoint/2010/main" val="429150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Mark </a:t>
            </a:r>
            <a:r>
              <a:rPr lang="en-US" sz="4800" dirty="0" smtClean="0">
                <a:solidFill>
                  <a:schemeClr val="bg1"/>
                </a:solidFill>
              </a:rPr>
              <a:t>1:40-42</a:t>
            </a:r>
            <a:endParaRPr lang="en-US" sz="4800" dirty="0" smtClean="0">
              <a:solidFill>
                <a:schemeClr val="bg1"/>
              </a:solidFill>
            </a:endParaRPr>
          </a:p>
        </p:txBody>
      </p:sp>
      <p:sp>
        <p:nvSpPr>
          <p:cNvPr id="10" name="TextBox 9"/>
          <p:cNvSpPr txBox="1"/>
          <p:nvPr/>
        </p:nvSpPr>
        <p:spPr>
          <a:xfrm>
            <a:off x="304800" y="998577"/>
            <a:ext cx="8610600" cy="5632311"/>
          </a:xfrm>
          <a:prstGeom prst="rect">
            <a:avLst/>
          </a:prstGeom>
          <a:noFill/>
        </p:spPr>
        <p:txBody>
          <a:bodyPr wrap="square" rtlCol="0">
            <a:spAutoFit/>
          </a:bodyPr>
          <a:lstStyle/>
          <a:p>
            <a:pPr algn="just"/>
            <a:r>
              <a:rPr lang="en-US" sz="4000" i="1" dirty="0">
                <a:solidFill>
                  <a:schemeClr val="bg1"/>
                </a:solidFill>
              </a:rPr>
              <a:t>40 And a leper came to Jesus, beseeching Him and falling on his knees before Him, and saying, "If You are willing, You can make me clean." 41 Moved with compassion, Jesus stretched out His hand and touched him, and said to him, "I am willing; be cleansed." 42 Immediately the leprosy left him and he was cleansed. </a:t>
            </a:r>
            <a:endParaRPr lang="en-US" sz="4000" dirty="0">
              <a:solidFill>
                <a:schemeClr val="bg1"/>
              </a:solidFill>
            </a:endParaRPr>
          </a:p>
        </p:txBody>
      </p:sp>
    </p:spTree>
    <p:extLst>
      <p:ext uri="{BB962C8B-B14F-4D97-AF65-F5344CB8AC3E}">
        <p14:creationId xmlns:p14="http://schemas.microsoft.com/office/powerpoint/2010/main" val="208410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marL="1028700" indent="-1028700" algn="just">
              <a:buFont typeface="+mj-lt"/>
              <a:buAutoNum type="romanUcPeriod" startAt="2"/>
            </a:pPr>
            <a:r>
              <a:rPr lang="en-US" sz="4800" dirty="0" smtClean="0">
                <a:solidFill>
                  <a:schemeClr val="bg1"/>
                </a:solidFill>
              </a:rPr>
              <a:t>The picture of leprosy</a:t>
            </a:r>
          </a:p>
        </p:txBody>
      </p:sp>
      <p:sp>
        <p:nvSpPr>
          <p:cNvPr id="10" name="TextBox 9"/>
          <p:cNvSpPr txBox="1"/>
          <p:nvPr/>
        </p:nvSpPr>
        <p:spPr>
          <a:xfrm>
            <a:off x="304800" y="998577"/>
            <a:ext cx="8610600" cy="523220"/>
          </a:xfrm>
          <a:prstGeom prst="rect">
            <a:avLst/>
          </a:prstGeom>
          <a:noFill/>
        </p:spPr>
        <p:txBody>
          <a:bodyPr wrap="square" rtlCol="0">
            <a:spAutoFit/>
          </a:bodyPr>
          <a:lstStyle/>
          <a:p>
            <a:pPr algn="just"/>
            <a:r>
              <a:rPr lang="en-US" sz="2800" i="1" dirty="0" smtClean="0">
                <a:solidFill>
                  <a:schemeClr val="bg1"/>
                </a:solidFill>
              </a:rPr>
              <a:t>And </a:t>
            </a:r>
            <a:r>
              <a:rPr lang="en-US" sz="2800" i="1" dirty="0">
                <a:solidFill>
                  <a:schemeClr val="bg1"/>
                </a:solidFill>
              </a:rPr>
              <a:t>a leper came to </a:t>
            </a:r>
            <a:r>
              <a:rPr lang="en-US" sz="2800" i="1" dirty="0" smtClean="0">
                <a:solidFill>
                  <a:schemeClr val="bg1"/>
                </a:solidFill>
              </a:rPr>
              <a:t>Jesus…</a:t>
            </a:r>
            <a:endParaRPr lang="en-US" sz="2800" dirty="0">
              <a:solidFill>
                <a:schemeClr val="bg1"/>
              </a:solidFill>
            </a:endParaRPr>
          </a:p>
        </p:txBody>
      </p:sp>
      <p:sp>
        <p:nvSpPr>
          <p:cNvPr id="4" name="TextBox 3"/>
          <p:cNvSpPr txBox="1"/>
          <p:nvPr/>
        </p:nvSpPr>
        <p:spPr>
          <a:xfrm>
            <a:off x="304800" y="1600200"/>
            <a:ext cx="8610600" cy="1077218"/>
          </a:xfrm>
          <a:prstGeom prst="rect">
            <a:avLst/>
          </a:prstGeom>
          <a:noFill/>
        </p:spPr>
        <p:txBody>
          <a:bodyPr wrap="square" rtlCol="0">
            <a:spAutoFit/>
          </a:bodyPr>
          <a:lstStyle/>
          <a:p>
            <a:pPr marL="514350" lvl="0" indent="-514350" algn="just">
              <a:buFont typeface="+mj-lt"/>
              <a:buAutoNum type="alphaUcPeriod" startAt="4"/>
            </a:pPr>
            <a:r>
              <a:rPr lang="en-US" sz="3200" b="1" dirty="0" smtClean="0">
                <a:solidFill>
                  <a:schemeClr val="bg1"/>
                </a:solidFill>
              </a:rPr>
              <a:t>Leprosy </a:t>
            </a:r>
            <a:r>
              <a:rPr lang="en-US" sz="3200" b="1" dirty="0">
                <a:solidFill>
                  <a:schemeClr val="bg1"/>
                </a:solidFill>
              </a:rPr>
              <a:t>is a disease that </a:t>
            </a:r>
            <a:r>
              <a:rPr lang="en-US" sz="3200" b="1" dirty="0" smtClean="0">
                <a:solidFill>
                  <a:schemeClr val="bg1"/>
                </a:solidFill>
              </a:rPr>
              <a:t>isolates (Leviticus 13:46) </a:t>
            </a:r>
            <a:endParaRPr lang="en-US" sz="3200" dirty="0">
              <a:solidFill>
                <a:schemeClr val="bg1"/>
              </a:solidFill>
            </a:endParaRPr>
          </a:p>
        </p:txBody>
      </p:sp>
      <p:sp>
        <p:nvSpPr>
          <p:cNvPr id="5" name="TextBox 4"/>
          <p:cNvSpPr txBox="1"/>
          <p:nvPr/>
        </p:nvSpPr>
        <p:spPr>
          <a:xfrm>
            <a:off x="304800" y="2673727"/>
            <a:ext cx="8610600" cy="2308324"/>
          </a:xfrm>
          <a:prstGeom prst="rect">
            <a:avLst/>
          </a:prstGeom>
          <a:noFill/>
        </p:spPr>
        <p:txBody>
          <a:bodyPr wrap="square" rtlCol="0">
            <a:spAutoFit/>
          </a:bodyPr>
          <a:lstStyle/>
          <a:p>
            <a:pPr algn="just"/>
            <a:r>
              <a:rPr lang="en-US" sz="3600" i="1" dirty="0">
                <a:solidFill>
                  <a:schemeClr val="bg1"/>
                </a:solidFill>
              </a:rPr>
              <a:t>“He [the leper] shall remain unclean all the days during which he has the infection; he is unclean. He shall live alone; his dwelling shall be outside the camp.”</a:t>
            </a:r>
            <a:r>
              <a:rPr lang="en-US" sz="3600" dirty="0">
                <a:solidFill>
                  <a:schemeClr val="bg1"/>
                </a:solidFill>
              </a:rPr>
              <a:t> </a:t>
            </a:r>
            <a:endParaRPr lang="en-US" sz="3600" i="1" dirty="0">
              <a:solidFill>
                <a:schemeClr val="bg1"/>
              </a:solidFill>
            </a:endParaRPr>
          </a:p>
        </p:txBody>
      </p:sp>
    </p:spTree>
    <p:extLst>
      <p:ext uri="{BB962C8B-B14F-4D97-AF65-F5344CB8AC3E}">
        <p14:creationId xmlns:p14="http://schemas.microsoft.com/office/powerpoint/2010/main" val="164661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250"/>
                                        <p:tgtEl>
                                          <p:spTgt spid="4"/>
                                        </p:tgtEl>
                                      </p:cBhvr>
                                    </p:animEffect>
                                  </p:childTnLst>
                                </p:cTn>
                              </p:par>
                            </p:childTnLst>
                          </p:cTn>
                        </p:par>
                        <p:par>
                          <p:cTn id="12" fill="hold">
                            <p:stCondLst>
                              <p:cond delay="4250"/>
                            </p:stCondLst>
                            <p:childTnLst>
                              <p:par>
                                <p:cTn id="13" presetID="10" presetClass="entr" presetSubtype="0" fill="hold" grpId="0" nodeType="afterEffect">
                                  <p:stCondLst>
                                    <p:cond delay="125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Sin isolates/alienates</a:t>
            </a:r>
            <a:endParaRPr lang="en-US" sz="4800" dirty="0" smtClean="0">
              <a:solidFill>
                <a:schemeClr val="bg1"/>
              </a:solidFill>
            </a:endParaRPr>
          </a:p>
        </p:txBody>
      </p:sp>
      <p:sp>
        <p:nvSpPr>
          <p:cNvPr id="10" name="TextBox 9"/>
          <p:cNvSpPr txBox="1"/>
          <p:nvPr/>
        </p:nvSpPr>
        <p:spPr>
          <a:xfrm>
            <a:off x="304800" y="998577"/>
            <a:ext cx="8610600" cy="2308324"/>
          </a:xfrm>
          <a:prstGeom prst="rect">
            <a:avLst/>
          </a:prstGeom>
          <a:noFill/>
        </p:spPr>
        <p:txBody>
          <a:bodyPr wrap="square" rtlCol="0">
            <a:spAutoFit/>
          </a:bodyPr>
          <a:lstStyle/>
          <a:p>
            <a:pPr algn="just"/>
            <a:r>
              <a:rPr lang="en-US" sz="3600" i="1" dirty="0">
                <a:solidFill>
                  <a:schemeClr val="bg1"/>
                </a:solidFill>
              </a:rPr>
              <a:t>“But your iniquities have made a separation between you and your God, And your sins have hidden His face from you so that He does not hear.”</a:t>
            </a:r>
            <a:r>
              <a:rPr lang="en-US" sz="3600" dirty="0">
                <a:solidFill>
                  <a:schemeClr val="bg1"/>
                </a:solidFill>
              </a:rPr>
              <a:t> </a:t>
            </a:r>
            <a:r>
              <a:rPr lang="en-US" sz="3600" dirty="0" smtClean="0">
                <a:solidFill>
                  <a:schemeClr val="bg1"/>
                </a:solidFill>
              </a:rPr>
              <a:t>(Isaiah 59:2)</a:t>
            </a:r>
            <a:endParaRPr lang="en-US" sz="3600" dirty="0">
              <a:solidFill>
                <a:schemeClr val="bg1"/>
              </a:solidFill>
            </a:endParaRPr>
          </a:p>
        </p:txBody>
      </p:sp>
      <p:sp>
        <p:nvSpPr>
          <p:cNvPr id="4" name="TextBox 3"/>
          <p:cNvSpPr txBox="1"/>
          <p:nvPr/>
        </p:nvSpPr>
        <p:spPr>
          <a:xfrm>
            <a:off x="304800" y="3482876"/>
            <a:ext cx="8610600" cy="1754326"/>
          </a:xfrm>
          <a:prstGeom prst="rect">
            <a:avLst/>
          </a:prstGeom>
          <a:noFill/>
        </p:spPr>
        <p:txBody>
          <a:bodyPr wrap="square" rtlCol="0">
            <a:spAutoFit/>
          </a:bodyPr>
          <a:lstStyle/>
          <a:p>
            <a:pPr algn="just"/>
            <a:r>
              <a:rPr lang="en-US" sz="3600" i="1" dirty="0">
                <a:solidFill>
                  <a:schemeClr val="bg1"/>
                </a:solidFill>
              </a:rPr>
              <a:t>“He who separates himself seeks his own desire, He quarrels against all sound wisdom.” </a:t>
            </a:r>
            <a:r>
              <a:rPr lang="en-US" sz="3600" i="1" dirty="0" smtClean="0">
                <a:solidFill>
                  <a:schemeClr val="bg1"/>
                </a:solidFill>
              </a:rPr>
              <a:t>(Proverbs 18:1)</a:t>
            </a:r>
            <a:endParaRPr lang="en-US" sz="3600" dirty="0">
              <a:solidFill>
                <a:schemeClr val="bg1"/>
              </a:solidFill>
            </a:endParaRPr>
          </a:p>
        </p:txBody>
      </p:sp>
    </p:spTree>
    <p:extLst>
      <p:ext uri="{BB962C8B-B14F-4D97-AF65-F5344CB8AC3E}">
        <p14:creationId xmlns:p14="http://schemas.microsoft.com/office/powerpoint/2010/main" val="389564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marL="1028700" indent="-1028700" algn="just">
              <a:buFont typeface="+mj-lt"/>
              <a:buAutoNum type="romanUcPeriod" startAt="2"/>
            </a:pPr>
            <a:r>
              <a:rPr lang="en-US" sz="4800" dirty="0" smtClean="0">
                <a:solidFill>
                  <a:schemeClr val="bg1"/>
                </a:solidFill>
              </a:rPr>
              <a:t>The picture of leprosy</a:t>
            </a:r>
          </a:p>
        </p:txBody>
      </p:sp>
      <p:sp>
        <p:nvSpPr>
          <p:cNvPr id="10" name="TextBox 9"/>
          <p:cNvSpPr txBox="1"/>
          <p:nvPr/>
        </p:nvSpPr>
        <p:spPr>
          <a:xfrm>
            <a:off x="304800" y="998577"/>
            <a:ext cx="8610600" cy="523220"/>
          </a:xfrm>
          <a:prstGeom prst="rect">
            <a:avLst/>
          </a:prstGeom>
          <a:noFill/>
        </p:spPr>
        <p:txBody>
          <a:bodyPr wrap="square" rtlCol="0">
            <a:spAutoFit/>
          </a:bodyPr>
          <a:lstStyle/>
          <a:p>
            <a:pPr algn="just"/>
            <a:r>
              <a:rPr lang="en-US" sz="2800" i="1" dirty="0" smtClean="0">
                <a:solidFill>
                  <a:schemeClr val="bg1"/>
                </a:solidFill>
              </a:rPr>
              <a:t>And </a:t>
            </a:r>
            <a:r>
              <a:rPr lang="en-US" sz="2800" i="1" dirty="0">
                <a:solidFill>
                  <a:schemeClr val="bg1"/>
                </a:solidFill>
              </a:rPr>
              <a:t>a leper came to </a:t>
            </a:r>
            <a:r>
              <a:rPr lang="en-US" sz="2800" i="1" dirty="0" smtClean="0">
                <a:solidFill>
                  <a:schemeClr val="bg1"/>
                </a:solidFill>
              </a:rPr>
              <a:t>Jesus…</a:t>
            </a:r>
            <a:endParaRPr lang="en-US" sz="2800" dirty="0">
              <a:solidFill>
                <a:schemeClr val="bg1"/>
              </a:solidFill>
            </a:endParaRPr>
          </a:p>
        </p:txBody>
      </p:sp>
      <p:sp>
        <p:nvSpPr>
          <p:cNvPr id="4" name="TextBox 3"/>
          <p:cNvSpPr txBox="1"/>
          <p:nvPr/>
        </p:nvSpPr>
        <p:spPr>
          <a:xfrm>
            <a:off x="304800" y="1600200"/>
            <a:ext cx="8610600" cy="1077218"/>
          </a:xfrm>
          <a:prstGeom prst="rect">
            <a:avLst/>
          </a:prstGeom>
          <a:noFill/>
        </p:spPr>
        <p:txBody>
          <a:bodyPr wrap="square" rtlCol="0">
            <a:spAutoFit/>
          </a:bodyPr>
          <a:lstStyle/>
          <a:p>
            <a:pPr marL="514350" lvl="0" indent="-514350" algn="just">
              <a:buFont typeface="+mj-lt"/>
              <a:buAutoNum type="alphaUcPeriod" startAt="5"/>
            </a:pPr>
            <a:r>
              <a:rPr lang="en-US" sz="3200" b="1" dirty="0" smtClean="0">
                <a:solidFill>
                  <a:schemeClr val="bg1"/>
                </a:solidFill>
              </a:rPr>
              <a:t>Leprosy </a:t>
            </a:r>
            <a:r>
              <a:rPr lang="en-US" sz="3200" b="1" dirty="0">
                <a:solidFill>
                  <a:schemeClr val="bg1"/>
                </a:solidFill>
              </a:rPr>
              <a:t>is a disease that </a:t>
            </a:r>
            <a:r>
              <a:rPr lang="en-US" sz="3200" b="1" dirty="0" smtClean="0">
                <a:solidFill>
                  <a:schemeClr val="bg1"/>
                </a:solidFill>
              </a:rPr>
              <a:t>dooms all it touches to be burned with fire (Leviticus 13:52) </a:t>
            </a:r>
            <a:endParaRPr lang="en-US" sz="3200" dirty="0">
              <a:solidFill>
                <a:schemeClr val="bg1"/>
              </a:solidFill>
            </a:endParaRPr>
          </a:p>
        </p:txBody>
      </p:sp>
      <p:sp>
        <p:nvSpPr>
          <p:cNvPr id="5" name="TextBox 4"/>
          <p:cNvSpPr txBox="1"/>
          <p:nvPr/>
        </p:nvSpPr>
        <p:spPr>
          <a:xfrm>
            <a:off x="304800" y="2673727"/>
            <a:ext cx="8610600" cy="2862322"/>
          </a:xfrm>
          <a:prstGeom prst="rect">
            <a:avLst/>
          </a:prstGeom>
          <a:noFill/>
        </p:spPr>
        <p:txBody>
          <a:bodyPr wrap="square" rtlCol="0">
            <a:spAutoFit/>
          </a:bodyPr>
          <a:lstStyle/>
          <a:p>
            <a:pPr algn="just"/>
            <a:r>
              <a:rPr lang="en-US" sz="3600" i="1" dirty="0">
                <a:solidFill>
                  <a:schemeClr val="bg1"/>
                </a:solidFill>
              </a:rPr>
              <a:t>“So he shall burn the garment, whether the warp or the woof, in wool or in linen, or any article of leather in which the mark occurs, for it is a leprous malignancy; it shall be burned in the fire.”</a:t>
            </a:r>
            <a:r>
              <a:rPr lang="en-US" sz="3600" dirty="0">
                <a:solidFill>
                  <a:schemeClr val="bg1"/>
                </a:solidFill>
              </a:rPr>
              <a:t> </a:t>
            </a:r>
            <a:endParaRPr lang="en-US" sz="3600" i="1" dirty="0">
              <a:solidFill>
                <a:schemeClr val="bg1"/>
              </a:solidFill>
            </a:endParaRPr>
          </a:p>
        </p:txBody>
      </p:sp>
    </p:spTree>
    <p:extLst>
      <p:ext uri="{BB962C8B-B14F-4D97-AF65-F5344CB8AC3E}">
        <p14:creationId xmlns:p14="http://schemas.microsoft.com/office/powerpoint/2010/main" val="204722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250"/>
                                        <p:tgtEl>
                                          <p:spTgt spid="4"/>
                                        </p:tgtEl>
                                      </p:cBhvr>
                                    </p:animEffect>
                                  </p:childTnLst>
                                </p:cTn>
                              </p:par>
                            </p:childTnLst>
                          </p:cTn>
                        </p:par>
                        <p:par>
                          <p:cTn id="12" fill="hold">
                            <p:stCondLst>
                              <p:cond delay="4250"/>
                            </p:stCondLst>
                            <p:childTnLst>
                              <p:par>
                                <p:cTn id="13" presetID="10" presetClass="entr" presetSubtype="0" fill="hold" grpId="0" nodeType="afterEffect">
                                  <p:stCondLst>
                                    <p:cond delay="125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2 Peter 3:7</a:t>
            </a:r>
            <a:endParaRPr lang="en-US" sz="4800" dirty="0" smtClean="0">
              <a:solidFill>
                <a:schemeClr val="bg1"/>
              </a:solidFill>
            </a:endParaRPr>
          </a:p>
        </p:txBody>
      </p:sp>
      <p:sp>
        <p:nvSpPr>
          <p:cNvPr id="10" name="TextBox 9"/>
          <p:cNvSpPr txBox="1"/>
          <p:nvPr/>
        </p:nvSpPr>
        <p:spPr>
          <a:xfrm>
            <a:off x="304800" y="998577"/>
            <a:ext cx="8610600" cy="3785652"/>
          </a:xfrm>
          <a:prstGeom prst="rect">
            <a:avLst/>
          </a:prstGeom>
          <a:noFill/>
        </p:spPr>
        <p:txBody>
          <a:bodyPr wrap="square" rtlCol="0">
            <a:spAutoFit/>
          </a:bodyPr>
          <a:lstStyle/>
          <a:p>
            <a:pPr algn="just"/>
            <a:r>
              <a:rPr lang="en-US" sz="4800" i="1" dirty="0">
                <a:solidFill>
                  <a:schemeClr val="bg1"/>
                </a:solidFill>
              </a:rPr>
              <a:t>“But by His word the present heavens and earth are being reserved for fire, kept for the day of judgment and destruction of ungodly men.”</a:t>
            </a:r>
            <a:r>
              <a:rPr lang="en-US" sz="4800" dirty="0">
                <a:solidFill>
                  <a:schemeClr val="bg1"/>
                </a:solidFill>
              </a:rPr>
              <a:t> </a:t>
            </a:r>
          </a:p>
        </p:txBody>
      </p:sp>
    </p:spTree>
    <p:extLst>
      <p:ext uri="{BB962C8B-B14F-4D97-AF65-F5344CB8AC3E}">
        <p14:creationId xmlns:p14="http://schemas.microsoft.com/office/powerpoint/2010/main" val="107473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marL="1028700" indent="-1028700" algn="just">
              <a:buFont typeface="+mj-lt"/>
              <a:buAutoNum type="romanUcPeriod" startAt="3"/>
            </a:pPr>
            <a:r>
              <a:rPr lang="en-US" sz="4800" dirty="0" smtClean="0">
                <a:solidFill>
                  <a:schemeClr val="bg1"/>
                </a:solidFill>
              </a:rPr>
              <a:t>The plea of the leper</a:t>
            </a:r>
          </a:p>
        </p:txBody>
      </p:sp>
      <p:sp>
        <p:nvSpPr>
          <p:cNvPr id="10" name="TextBox 9"/>
          <p:cNvSpPr txBox="1"/>
          <p:nvPr/>
        </p:nvSpPr>
        <p:spPr>
          <a:xfrm>
            <a:off x="304800" y="998577"/>
            <a:ext cx="8610600" cy="1384995"/>
          </a:xfrm>
          <a:prstGeom prst="rect">
            <a:avLst/>
          </a:prstGeom>
          <a:noFill/>
        </p:spPr>
        <p:txBody>
          <a:bodyPr wrap="square" rtlCol="0">
            <a:spAutoFit/>
          </a:bodyPr>
          <a:lstStyle/>
          <a:p>
            <a:pPr algn="just"/>
            <a:r>
              <a:rPr lang="en-US" sz="2800" i="1" dirty="0">
                <a:solidFill>
                  <a:schemeClr val="bg1"/>
                </a:solidFill>
              </a:rPr>
              <a:t>And a leper came to Jesus, beseeching Him and falling on his knees before Him, and saying, "If You are willing, You can make me clean." </a:t>
            </a:r>
            <a:endParaRPr lang="en-US" sz="2800" dirty="0">
              <a:solidFill>
                <a:schemeClr val="bg1"/>
              </a:solidFill>
            </a:endParaRPr>
          </a:p>
        </p:txBody>
      </p:sp>
      <p:sp>
        <p:nvSpPr>
          <p:cNvPr id="4" name="TextBox 3"/>
          <p:cNvSpPr txBox="1"/>
          <p:nvPr/>
        </p:nvSpPr>
        <p:spPr>
          <a:xfrm>
            <a:off x="304800" y="2580382"/>
            <a:ext cx="8610600" cy="1077218"/>
          </a:xfrm>
          <a:prstGeom prst="rect">
            <a:avLst/>
          </a:prstGeom>
          <a:noFill/>
        </p:spPr>
        <p:txBody>
          <a:bodyPr wrap="square" rtlCol="0">
            <a:spAutoFit/>
          </a:bodyPr>
          <a:lstStyle/>
          <a:p>
            <a:pPr lvl="0" algn="just"/>
            <a:r>
              <a:rPr lang="en-US" sz="3200" dirty="0" smtClean="0">
                <a:solidFill>
                  <a:schemeClr val="bg1"/>
                </a:solidFill>
              </a:rPr>
              <a:t>“beseeching” – </a:t>
            </a:r>
            <a:r>
              <a:rPr lang="en-US" sz="3200" dirty="0" err="1" smtClean="0">
                <a:solidFill>
                  <a:schemeClr val="bg1"/>
                </a:solidFill>
              </a:rPr>
              <a:t>parakaleo</a:t>
            </a:r>
            <a:r>
              <a:rPr lang="en-US" sz="3200" dirty="0" smtClean="0">
                <a:solidFill>
                  <a:schemeClr val="bg1"/>
                </a:solidFill>
              </a:rPr>
              <a:t> – call along side to help; to plead; call or invite</a:t>
            </a:r>
            <a:endParaRPr lang="en-US" sz="3200" dirty="0">
              <a:solidFill>
                <a:schemeClr val="bg1"/>
              </a:solidFill>
            </a:endParaRPr>
          </a:p>
        </p:txBody>
      </p:sp>
    </p:spTree>
    <p:extLst>
      <p:ext uri="{BB962C8B-B14F-4D97-AF65-F5344CB8AC3E}">
        <p14:creationId xmlns:p14="http://schemas.microsoft.com/office/powerpoint/2010/main" val="422479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par>
                          <p:cTn id="8" fill="hold">
                            <p:stCondLst>
                              <p:cond delay="2250"/>
                            </p:stCondLst>
                            <p:childTnLst>
                              <p:par>
                                <p:cTn id="9" presetID="10" presetClass="entr" presetSubtype="0" fill="hold" grpId="0" nodeType="afterEffect">
                                  <p:stCondLst>
                                    <p:cond delay="2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marL="1028700" indent="-1028700" algn="just">
              <a:buFont typeface="+mj-lt"/>
              <a:buAutoNum type="romanUcPeriod" startAt="3"/>
            </a:pPr>
            <a:r>
              <a:rPr lang="en-US" sz="4800" dirty="0" smtClean="0">
                <a:solidFill>
                  <a:schemeClr val="bg1"/>
                </a:solidFill>
              </a:rPr>
              <a:t>The plea of the leper</a:t>
            </a:r>
          </a:p>
        </p:txBody>
      </p:sp>
      <p:sp>
        <p:nvSpPr>
          <p:cNvPr id="4" name="TextBox 3"/>
          <p:cNvSpPr txBox="1"/>
          <p:nvPr/>
        </p:nvSpPr>
        <p:spPr>
          <a:xfrm>
            <a:off x="304800" y="990600"/>
            <a:ext cx="8610600" cy="954107"/>
          </a:xfrm>
          <a:prstGeom prst="rect">
            <a:avLst/>
          </a:prstGeom>
          <a:noFill/>
        </p:spPr>
        <p:txBody>
          <a:bodyPr wrap="square" rtlCol="0">
            <a:spAutoFit/>
          </a:bodyPr>
          <a:lstStyle/>
          <a:p>
            <a:pPr lvl="0" algn="just"/>
            <a:r>
              <a:rPr lang="en-US" sz="2800" dirty="0" smtClean="0">
                <a:solidFill>
                  <a:schemeClr val="bg1"/>
                </a:solidFill>
              </a:rPr>
              <a:t>Tells us three things about what the leper understood about himself…</a:t>
            </a:r>
            <a:endParaRPr lang="en-US" sz="2800" dirty="0">
              <a:solidFill>
                <a:schemeClr val="bg1"/>
              </a:solidFill>
            </a:endParaRPr>
          </a:p>
        </p:txBody>
      </p:sp>
      <p:sp>
        <p:nvSpPr>
          <p:cNvPr id="5" name="TextBox 4"/>
          <p:cNvSpPr txBox="1"/>
          <p:nvPr/>
        </p:nvSpPr>
        <p:spPr>
          <a:xfrm>
            <a:off x="304800" y="1981200"/>
            <a:ext cx="8610600" cy="4401205"/>
          </a:xfrm>
          <a:prstGeom prst="rect">
            <a:avLst/>
          </a:prstGeom>
          <a:noFill/>
        </p:spPr>
        <p:txBody>
          <a:bodyPr wrap="square" rtlCol="0">
            <a:spAutoFit/>
          </a:bodyPr>
          <a:lstStyle/>
          <a:p>
            <a:pPr marL="514350" lvl="0" indent="-514350" algn="just">
              <a:buFont typeface="+mj-lt"/>
              <a:buAutoNum type="arabicPeriod"/>
            </a:pPr>
            <a:r>
              <a:rPr lang="en-US" sz="2800" dirty="0">
                <a:solidFill>
                  <a:schemeClr val="bg1"/>
                </a:solidFill>
              </a:rPr>
              <a:t>His plea reveals a desire to be healed from this disease (</a:t>
            </a:r>
            <a:r>
              <a:rPr lang="en-US" sz="2800" i="1" dirty="0">
                <a:solidFill>
                  <a:schemeClr val="bg1"/>
                </a:solidFill>
              </a:rPr>
              <a:t>“You can make me </a:t>
            </a:r>
            <a:r>
              <a:rPr lang="en-US" sz="2800" i="1" u="sng" dirty="0">
                <a:solidFill>
                  <a:schemeClr val="bg1"/>
                </a:solidFill>
              </a:rPr>
              <a:t>clean</a:t>
            </a:r>
            <a:r>
              <a:rPr lang="en-US" sz="2800" i="1" dirty="0">
                <a:solidFill>
                  <a:schemeClr val="bg1"/>
                </a:solidFill>
              </a:rPr>
              <a:t>…”</a:t>
            </a:r>
            <a:r>
              <a:rPr lang="en-US" sz="2800" dirty="0">
                <a:solidFill>
                  <a:schemeClr val="bg1"/>
                </a:solidFill>
              </a:rPr>
              <a:t>) – there is cleansing; transformation available in Christ alone.</a:t>
            </a:r>
          </a:p>
          <a:p>
            <a:pPr marL="514350" lvl="0" indent="-514350" algn="just">
              <a:buFont typeface="+mj-lt"/>
              <a:buAutoNum type="arabicPeriod"/>
            </a:pPr>
            <a:r>
              <a:rPr lang="en-US" sz="2800" dirty="0">
                <a:solidFill>
                  <a:schemeClr val="bg1"/>
                </a:solidFill>
              </a:rPr>
              <a:t>His plea reveals a faith in Jesus’ ability to heal (</a:t>
            </a:r>
            <a:r>
              <a:rPr lang="en-US" sz="2800" i="1" dirty="0">
                <a:solidFill>
                  <a:schemeClr val="bg1"/>
                </a:solidFill>
              </a:rPr>
              <a:t>“You </a:t>
            </a:r>
            <a:r>
              <a:rPr lang="en-US" sz="2800" i="1" u="sng" dirty="0">
                <a:solidFill>
                  <a:schemeClr val="bg1"/>
                </a:solidFill>
              </a:rPr>
              <a:t>can make me</a:t>
            </a:r>
            <a:r>
              <a:rPr lang="en-US" sz="2800" i="1" dirty="0">
                <a:solidFill>
                  <a:schemeClr val="bg1"/>
                </a:solidFill>
              </a:rPr>
              <a:t> clean…”</a:t>
            </a:r>
            <a:r>
              <a:rPr lang="en-US" sz="2800" dirty="0">
                <a:solidFill>
                  <a:schemeClr val="bg1"/>
                </a:solidFill>
              </a:rPr>
              <a:t>) – that Christ alone has the ability to transform him.</a:t>
            </a:r>
          </a:p>
          <a:p>
            <a:pPr marL="514350" lvl="0" indent="-514350" algn="just">
              <a:buFont typeface="+mj-lt"/>
              <a:buAutoNum type="arabicPeriod"/>
            </a:pPr>
            <a:r>
              <a:rPr lang="en-US" sz="2800" dirty="0">
                <a:solidFill>
                  <a:schemeClr val="bg1"/>
                </a:solidFill>
              </a:rPr>
              <a:t>His plea reveals his own sense of inability and unworthiness before Jesus. (</a:t>
            </a:r>
            <a:r>
              <a:rPr lang="en-US" sz="2800" i="1" dirty="0">
                <a:solidFill>
                  <a:schemeClr val="bg1"/>
                </a:solidFill>
              </a:rPr>
              <a:t>“If You are willing…”</a:t>
            </a:r>
            <a:r>
              <a:rPr lang="en-US" sz="2800" dirty="0">
                <a:solidFill>
                  <a:schemeClr val="bg1"/>
                </a:solidFill>
              </a:rPr>
              <a:t>) – this man has nothing to offer Christ but the disease that brings Him to Christ.</a:t>
            </a:r>
          </a:p>
        </p:txBody>
      </p:sp>
    </p:spTree>
    <p:extLst>
      <p:ext uri="{BB962C8B-B14F-4D97-AF65-F5344CB8AC3E}">
        <p14:creationId xmlns:p14="http://schemas.microsoft.com/office/powerpoint/2010/main" val="92412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250"/>
                                        <p:tgtEl>
                                          <p:spTgt spid="4"/>
                                        </p:tgtEl>
                                      </p:cBhvr>
                                    </p:animEffect>
                                  </p:childTnLst>
                                </p:cTn>
                              </p:par>
                            </p:childTnLst>
                          </p:cTn>
                        </p:par>
                        <p:par>
                          <p:cTn id="8" fill="hold">
                            <p:stCondLst>
                              <p:cond delay="2750"/>
                            </p:stCondLst>
                            <p:childTnLst>
                              <p:par>
                                <p:cTn id="9" presetID="10" presetClass="entr" presetSubtype="0" fill="hold" grpId="0" nodeType="afterEffect">
                                  <p:stCondLst>
                                    <p:cond delay="125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225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225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225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Ephesians 2:8-9</a:t>
            </a:r>
            <a:endParaRPr lang="en-US" sz="4800" dirty="0" smtClean="0">
              <a:solidFill>
                <a:schemeClr val="bg1"/>
              </a:solidFill>
            </a:endParaRPr>
          </a:p>
        </p:txBody>
      </p:sp>
      <p:sp>
        <p:nvSpPr>
          <p:cNvPr id="10" name="TextBox 9"/>
          <p:cNvSpPr txBox="1"/>
          <p:nvPr/>
        </p:nvSpPr>
        <p:spPr>
          <a:xfrm>
            <a:off x="304800" y="998577"/>
            <a:ext cx="8610600" cy="3477875"/>
          </a:xfrm>
          <a:prstGeom prst="rect">
            <a:avLst/>
          </a:prstGeom>
          <a:noFill/>
        </p:spPr>
        <p:txBody>
          <a:bodyPr wrap="square" rtlCol="0">
            <a:spAutoFit/>
          </a:bodyPr>
          <a:lstStyle/>
          <a:p>
            <a:pPr algn="just"/>
            <a:r>
              <a:rPr lang="en-US" sz="4400" i="1" dirty="0" smtClean="0">
                <a:solidFill>
                  <a:schemeClr val="bg1"/>
                </a:solidFill>
              </a:rPr>
              <a:t>8 </a:t>
            </a:r>
            <a:r>
              <a:rPr lang="en-US" sz="4400" i="1" dirty="0">
                <a:solidFill>
                  <a:schemeClr val="bg1"/>
                </a:solidFill>
              </a:rPr>
              <a:t>For by grace you have been saved through faith; and that not of yourselves, it is the gift of God; </a:t>
            </a:r>
            <a:r>
              <a:rPr lang="en-US" sz="4400" i="1" dirty="0" smtClean="0">
                <a:solidFill>
                  <a:schemeClr val="bg1"/>
                </a:solidFill>
              </a:rPr>
              <a:t>9 </a:t>
            </a:r>
            <a:r>
              <a:rPr lang="en-US" sz="4400" i="1" dirty="0">
                <a:solidFill>
                  <a:schemeClr val="bg1"/>
                </a:solidFill>
              </a:rPr>
              <a:t>not as a result of works, so that no one may boast. </a:t>
            </a:r>
          </a:p>
        </p:txBody>
      </p:sp>
    </p:spTree>
    <p:extLst>
      <p:ext uri="{BB962C8B-B14F-4D97-AF65-F5344CB8AC3E}">
        <p14:creationId xmlns:p14="http://schemas.microsoft.com/office/powerpoint/2010/main" val="311021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John 6:37</a:t>
            </a:r>
            <a:endParaRPr lang="en-US" sz="4800" dirty="0" smtClean="0">
              <a:solidFill>
                <a:schemeClr val="bg1"/>
              </a:solidFill>
            </a:endParaRPr>
          </a:p>
        </p:txBody>
      </p:sp>
      <p:sp>
        <p:nvSpPr>
          <p:cNvPr id="10" name="TextBox 9"/>
          <p:cNvSpPr txBox="1"/>
          <p:nvPr/>
        </p:nvSpPr>
        <p:spPr>
          <a:xfrm>
            <a:off x="304800" y="998577"/>
            <a:ext cx="8610600" cy="2123658"/>
          </a:xfrm>
          <a:prstGeom prst="rect">
            <a:avLst/>
          </a:prstGeom>
          <a:noFill/>
        </p:spPr>
        <p:txBody>
          <a:bodyPr wrap="square" rtlCol="0">
            <a:spAutoFit/>
          </a:bodyPr>
          <a:lstStyle/>
          <a:p>
            <a:pPr algn="just"/>
            <a:r>
              <a:rPr lang="en-US" sz="4400" i="1" dirty="0">
                <a:solidFill>
                  <a:schemeClr val="bg1"/>
                </a:solidFill>
              </a:rPr>
              <a:t>“All that the Father gives Me will come to Me, and the one who comes to Me I will certainly not cast out.”</a:t>
            </a:r>
            <a:endParaRPr lang="en-US" sz="4400" i="1" dirty="0">
              <a:solidFill>
                <a:schemeClr val="bg1"/>
              </a:solidFill>
            </a:endParaRPr>
          </a:p>
        </p:txBody>
      </p:sp>
    </p:spTree>
    <p:extLst>
      <p:ext uri="{BB962C8B-B14F-4D97-AF65-F5344CB8AC3E}">
        <p14:creationId xmlns:p14="http://schemas.microsoft.com/office/powerpoint/2010/main" val="102862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Luke 5:12</a:t>
            </a:r>
            <a:endParaRPr lang="en-US" sz="4800" dirty="0" smtClean="0">
              <a:solidFill>
                <a:schemeClr val="bg1"/>
              </a:solidFill>
            </a:endParaRPr>
          </a:p>
        </p:txBody>
      </p:sp>
      <p:sp>
        <p:nvSpPr>
          <p:cNvPr id="10" name="TextBox 9"/>
          <p:cNvSpPr txBox="1"/>
          <p:nvPr/>
        </p:nvSpPr>
        <p:spPr>
          <a:xfrm>
            <a:off x="304800" y="998577"/>
            <a:ext cx="8610600" cy="4154984"/>
          </a:xfrm>
          <a:prstGeom prst="rect">
            <a:avLst/>
          </a:prstGeom>
          <a:noFill/>
        </p:spPr>
        <p:txBody>
          <a:bodyPr wrap="square" rtlCol="0">
            <a:spAutoFit/>
          </a:bodyPr>
          <a:lstStyle/>
          <a:p>
            <a:pPr algn="just"/>
            <a:r>
              <a:rPr lang="en-US" sz="4400" i="1" dirty="0" smtClean="0">
                <a:solidFill>
                  <a:schemeClr val="bg1"/>
                </a:solidFill>
              </a:rPr>
              <a:t>While </a:t>
            </a:r>
            <a:r>
              <a:rPr lang="en-US" sz="4400" i="1" dirty="0">
                <a:solidFill>
                  <a:schemeClr val="bg1"/>
                </a:solidFill>
              </a:rPr>
              <a:t>He was in one of the cities, behold, there was a man </a:t>
            </a:r>
            <a:r>
              <a:rPr lang="en-US" sz="4400" i="1" u="sng" dirty="0">
                <a:solidFill>
                  <a:schemeClr val="bg1"/>
                </a:solidFill>
              </a:rPr>
              <a:t>covered with leprosy</a:t>
            </a:r>
            <a:r>
              <a:rPr lang="en-US" sz="4400" i="1" dirty="0">
                <a:solidFill>
                  <a:schemeClr val="bg1"/>
                </a:solidFill>
              </a:rPr>
              <a:t>; and when he saw Jesus, he fell on his face and implored Him, saying, "Lord, if You are willing, You can make me clean." </a:t>
            </a:r>
          </a:p>
        </p:txBody>
      </p:sp>
    </p:spTree>
    <p:extLst>
      <p:ext uri="{BB962C8B-B14F-4D97-AF65-F5344CB8AC3E}">
        <p14:creationId xmlns:p14="http://schemas.microsoft.com/office/powerpoint/2010/main" val="268181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Questions</a:t>
            </a:r>
            <a:endParaRPr lang="en-US" sz="4800" dirty="0" smtClean="0">
              <a:solidFill>
                <a:schemeClr val="bg1"/>
              </a:solidFill>
            </a:endParaRPr>
          </a:p>
        </p:txBody>
      </p:sp>
      <p:sp>
        <p:nvSpPr>
          <p:cNvPr id="10" name="TextBox 9"/>
          <p:cNvSpPr txBox="1"/>
          <p:nvPr/>
        </p:nvSpPr>
        <p:spPr>
          <a:xfrm>
            <a:off x="304800" y="998577"/>
            <a:ext cx="8610600" cy="5632311"/>
          </a:xfrm>
          <a:prstGeom prst="rect">
            <a:avLst/>
          </a:prstGeom>
          <a:noFill/>
        </p:spPr>
        <p:txBody>
          <a:bodyPr wrap="square" rtlCol="0">
            <a:spAutoFit/>
          </a:bodyPr>
          <a:lstStyle/>
          <a:p>
            <a:pPr marL="571500" indent="-571500" algn="just">
              <a:buFont typeface="Wingdings" panose="05000000000000000000" pitchFamily="2" charset="2"/>
              <a:buChar char="§"/>
            </a:pPr>
            <a:r>
              <a:rPr lang="en-US" sz="3600" dirty="0">
                <a:solidFill>
                  <a:schemeClr val="bg1"/>
                </a:solidFill>
              </a:rPr>
              <a:t>“Have you come to recognize how devastating and damning the disease of sin is in your life?  </a:t>
            </a:r>
            <a:endParaRPr lang="en-US" sz="3600" dirty="0" smtClean="0">
              <a:solidFill>
                <a:schemeClr val="bg1"/>
              </a:solidFill>
            </a:endParaRPr>
          </a:p>
          <a:p>
            <a:pPr marL="571500" indent="-571500" algn="just">
              <a:buFont typeface="Wingdings" panose="05000000000000000000" pitchFamily="2" charset="2"/>
              <a:buChar char="§"/>
            </a:pPr>
            <a:r>
              <a:rPr lang="en-US" sz="3600" dirty="0" smtClean="0">
                <a:solidFill>
                  <a:schemeClr val="bg1"/>
                </a:solidFill>
              </a:rPr>
              <a:t>Have </a:t>
            </a:r>
            <a:r>
              <a:rPr lang="en-US" sz="3600" dirty="0">
                <a:solidFill>
                  <a:schemeClr val="bg1"/>
                </a:solidFill>
              </a:rPr>
              <a:t>you come to recognize that Jesus alone is willing and able to heal you from the disease of sin</a:t>
            </a:r>
            <a:r>
              <a:rPr lang="en-US" sz="3600" dirty="0" smtClean="0">
                <a:solidFill>
                  <a:schemeClr val="bg1"/>
                </a:solidFill>
              </a:rPr>
              <a:t>?</a:t>
            </a:r>
          </a:p>
          <a:p>
            <a:pPr marL="571500" indent="-571500" algn="just">
              <a:buFont typeface="Wingdings" panose="05000000000000000000" pitchFamily="2" charset="2"/>
              <a:buChar char="§"/>
            </a:pPr>
            <a:r>
              <a:rPr lang="en-US" sz="3600" dirty="0" smtClean="0">
                <a:solidFill>
                  <a:schemeClr val="bg1"/>
                </a:solidFill>
              </a:rPr>
              <a:t> Have </a:t>
            </a:r>
            <a:r>
              <a:rPr lang="en-US" sz="3600" dirty="0">
                <a:solidFill>
                  <a:schemeClr val="bg1"/>
                </a:solidFill>
              </a:rPr>
              <a:t>you come to recognize that Jesus alone transforms the sinner into a saint; placing within you a heart to know God; to love God and to serve God?</a:t>
            </a:r>
            <a:endParaRPr lang="en-US" sz="3600" i="1" dirty="0">
              <a:solidFill>
                <a:schemeClr val="bg1"/>
              </a:solidFill>
            </a:endParaRPr>
          </a:p>
        </p:txBody>
      </p:sp>
    </p:spTree>
    <p:extLst>
      <p:ext uri="{BB962C8B-B14F-4D97-AF65-F5344CB8AC3E}">
        <p14:creationId xmlns:p14="http://schemas.microsoft.com/office/powerpoint/2010/main" val="65140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75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175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Mark </a:t>
            </a:r>
            <a:r>
              <a:rPr lang="en-US" sz="4800" dirty="0" smtClean="0">
                <a:solidFill>
                  <a:schemeClr val="bg1"/>
                </a:solidFill>
              </a:rPr>
              <a:t>1:43-44</a:t>
            </a:r>
            <a:endParaRPr lang="en-US" sz="4800" dirty="0" smtClean="0">
              <a:solidFill>
                <a:schemeClr val="bg1"/>
              </a:solidFill>
            </a:endParaRPr>
          </a:p>
        </p:txBody>
      </p:sp>
      <p:sp>
        <p:nvSpPr>
          <p:cNvPr id="10" name="TextBox 9"/>
          <p:cNvSpPr txBox="1"/>
          <p:nvPr/>
        </p:nvSpPr>
        <p:spPr>
          <a:xfrm>
            <a:off x="304800" y="998577"/>
            <a:ext cx="8610600" cy="4401205"/>
          </a:xfrm>
          <a:prstGeom prst="rect">
            <a:avLst/>
          </a:prstGeom>
          <a:noFill/>
        </p:spPr>
        <p:txBody>
          <a:bodyPr wrap="square" rtlCol="0">
            <a:spAutoFit/>
          </a:bodyPr>
          <a:lstStyle/>
          <a:p>
            <a:pPr algn="just"/>
            <a:r>
              <a:rPr lang="en-US" sz="4000" i="1" dirty="0">
                <a:solidFill>
                  <a:schemeClr val="bg1"/>
                </a:solidFill>
              </a:rPr>
              <a:t>43 And He sternly warned him and immediately sent him away, 44 and He said to him, "See that you say nothing to anyone; but go, show yourself to the priest and offer for your cleansing what Moses commanded, as a testimony to them</a:t>
            </a:r>
            <a:r>
              <a:rPr lang="en-US" sz="4000" i="1" dirty="0" smtClean="0">
                <a:solidFill>
                  <a:schemeClr val="bg1"/>
                </a:solidFill>
              </a:rPr>
              <a:t>."</a:t>
            </a:r>
            <a:endParaRPr lang="en-US" sz="4000" dirty="0">
              <a:solidFill>
                <a:schemeClr val="bg1"/>
              </a:solidFill>
            </a:endParaRPr>
          </a:p>
        </p:txBody>
      </p:sp>
    </p:spTree>
    <p:extLst>
      <p:ext uri="{BB962C8B-B14F-4D97-AF65-F5344CB8AC3E}">
        <p14:creationId xmlns:p14="http://schemas.microsoft.com/office/powerpoint/2010/main" val="273132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Our Big Idea</a:t>
            </a:r>
          </a:p>
        </p:txBody>
      </p:sp>
      <p:sp>
        <p:nvSpPr>
          <p:cNvPr id="10" name="TextBox 9"/>
          <p:cNvSpPr txBox="1"/>
          <p:nvPr/>
        </p:nvSpPr>
        <p:spPr>
          <a:xfrm>
            <a:off x="304800" y="998577"/>
            <a:ext cx="8610600" cy="4154984"/>
          </a:xfrm>
          <a:prstGeom prst="rect">
            <a:avLst/>
          </a:prstGeom>
          <a:noFill/>
        </p:spPr>
        <p:txBody>
          <a:bodyPr wrap="square" rtlCol="0">
            <a:spAutoFit/>
          </a:bodyPr>
          <a:lstStyle/>
          <a:p>
            <a:pPr algn="just"/>
            <a:r>
              <a:rPr lang="en-US" sz="4400" i="1" dirty="0">
                <a:solidFill>
                  <a:schemeClr val="bg1"/>
                </a:solidFill>
              </a:rPr>
              <a:t>If you desire your life to be right with God; lived for God, with the hope of eternity in the presence of God; then you need to have continual </a:t>
            </a:r>
            <a:r>
              <a:rPr lang="en-US" sz="4400" i="1" dirty="0" smtClean="0">
                <a:solidFill>
                  <a:schemeClr val="bg1"/>
                </a:solidFill>
              </a:rPr>
              <a:t>transformational moments </a:t>
            </a:r>
            <a:r>
              <a:rPr lang="en-US" sz="4400" i="1" dirty="0">
                <a:solidFill>
                  <a:schemeClr val="bg1"/>
                </a:solidFill>
              </a:rPr>
              <a:t>with Jesus</a:t>
            </a:r>
            <a:r>
              <a:rPr lang="en-US" sz="4400" dirty="0">
                <a:solidFill>
                  <a:schemeClr val="bg1"/>
                </a:solidFill>
              </a:rPr>
              <a:t>. </a:t>
            </a:r>
            <a:endParaRPr lang="en-US" sz="4400" dirty="0">
              <a:solidFill>
                <a:schemeClr val="bg1"/>
              </a:solidFill>
            </a:endParaRPr>
          </a:p>
        </p:txBody>
      </p:sp>
    </p:spTree>
    <p:extLst>
      <p:ext uri="{BB962C8B-B14F-4D97-AF65-F5344CB8AC3E}">
        <p14:creationId xmlns:p14="http://schemas.microsoft.com/office/powerpoint/2010/main" val="121508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6178" y="1066800"/>
            <a:ext cx="9144000" cy="1200329"/>
          </a:xfrm>
          <a:prstGeom prst="rect">
            <a:avLst/>
          </a:prstGeom>
          <a:noFill/>
        </p:spPr>
        <p:txBody>
          <a:bodyPr wrap="square" rtlCol="0">
            <a:spAutoFit/>
          </a:bodyPr>
          <a:lstStyle/>
          <a:p>
            <a:pPr algn="ctr"/>
            <a:r>
              <a:rPr lang="en-US" sz="7200" dirty="0" smtClean="0">
                <a:solidFill>
                  <a:schemeClr val="bg1"/>
                </a:solidFill>
                <a:latin typeface="+mj-lt"/>
              </a:rPr>
              <a:t>The Gospel of Mark</a:t>
            </a:r>
          </a:p>
        </p:txBody>
      </p:sp>
      <p:sp>
        <p:nvSpPr>
          <p:cNvPr id="6" name="TextBox 5"/>
          <p:cNvSpPr txBox="1"/>
          <p:nvPr/>
        </p:nvSpPr>
        <p:spPr>
          <a:xfrm>
            <a:off x="0" y="2362200"/>
            <a:ext cx="9144000" cy="2554545"/>
          </a:xfrm>
          <a:prstGeom prst="rect">
            <a:avLst/>
          </a:prstGeom>
          <a:noFill/>
        </p:spPr>
        <p:txBody>
          <a:bodyPr wrap="square" rtlCol="0">
            <a:spAutoFit/>
          </a:bodyPr>
          <a:lstStyle/>
          <a:p>
            <a:pPr algn="ctr"/>
            <a:r>
              <a:rPr lang="en-US" sz="3200" dirty="0" smtClean="0">
                <a:solidFill>
                  <a:schemeClr val="bg1"/>
                </a:solidFill>
                <a:latin typeface="Bahnschrift" panose="020B0502040204020203" pitchFamily="34" charset="0"/>
              </a:rPr>
              <a:t>The Action, Authenticity, and Authority of Jesus Christ, the Son of God</a:t>
            </a:r>
          </a:p>
          <a:p>
            <a:pPr algn="ctr"/>
            <a:endParaRPr lang="en-US" sz="3200" dirty="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The Transforming Power of Jesus (Part 1)</a:t>
            </a:r>
            <a:endParaRPr lang="en-US" sz="3200" dirty="0" smtClean="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Mark </a:t>
            </a:r>
            <a:r>
              <a:rPr lang="en-US" sz="3200" dirty="0" smtClean="0">
                <a:solidFill>
                  <a:schemeClr val="bg1"/>
                </a:solidFill>
                <a:latin typeface="Bahnschrift" panose="020B0502040204020203" pitchFamily="34" charset="0"/>
              </a:rPr>
              <a:t>1:40-45</a:t>
            </a:r>
            <a:endParaRPr lang="en-US" sz="3200" dirty="0" smtClean="0">
              <a:solidFill>
                <a:schemeClr val="bg1"/>
              </a:solidFill>
              <a:latin typeface="Bahnschrift" panose="020B0502040204020203" pitchFamily="34" charset="0"/>
            </a:endParaRPr>
          </a:p>
        </p:txBody>
      </p:sp>
    </p:spTree>
    <p:extLst>
      <p:ext uri="{BB962C8B-B14F-4D97-AF65-F5344CB8AC3E}">
        <p14:creationId xmlns:p14="http://schemas.microsoft.com/office/powerpoint/2010/main" val="415806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7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Mark </a:t>
            </a:r>
            <a:r>
              <a:rPr lang="en-US" sz="4800" dirty="0" smtClean="0">
                <a:solidFill>
                  <a:schemeClr val="bg1"/>
                </a:solidFill>
              </a:rPr>
              <a:t>1:45</a:t>
            </a:r>
            <a:endParaRPr lang="en-US" sz="4800" dirty="0" smtClean="0">
              <a:solidFill>
                <a:schemeClr val="bg1"/>
              </a:solidFill>
            </a:endParaRPr>
          </a:p>
        </p:txBody>
      </p:sp>
      <p:sp>
        <p:nvSpPr>
          <p:cNvPr id="10" name="TextBox 9"/>
          <p:cNvSpPr txBox="1"/>
          <p:nvPr/>
        </p:nvSpPr>
        <p:spPr>
          <a:xfrm>
            <a:off x="304800" y="998577"/>
            <a:ext cx="8610600" cy="4401205"/>
          </a:xfrm>
          <a:prstGeom prst="rect">
            <a:avLst/>
          </a:prstGeom>
          <a:noFill/>
        </p:spPr>
        <p:txBody>
          <a:bodyPr wrap="square" rtlCol="0">
            <a:spAutoFit/>
          </a:bodyPr>
          <a:lstStyle/>
          <a:p>
            <a:pPr algn="just"/>
            <a:r>
              <a:rPr lang="en-US" sz="4000" i="1" dirty="0" smtClean="0">
                <a:solidFill>
                  <a:schemeClr val="bg1"/>
                </a:solidFill>
              </a:rPr>
              <a:t>45 </a:t>
            </a:r>
            <a:r>
              <a:rPr lang="en-US" sz="4000" i="1" dirty="0">
                <a:solidFill>
                  <a:schemeClr val="bg1"/>
                </a:solidFill>
              </a:rPr>
              <a:t>But he went out and began to proclaim it freely and to spread the news around, to such an extent that Jesus could no longer publicly enter a city, but stayed out in unpopulated areas; and they were coming to Him from everywhere.</a:t>
            </a:r>
            <a:endParaRPr lang="en-US" sz="4000" dirty="0">
              <a:solidFill>
                <a:schemeClr val="bg1"/>
              </a:solidFill>
            </a:endParaRPr>
          </a:p>
        </p:txBody>
      </p:sp>
    </p:spTree>
    <p:extLst>
      <p:ext uri="{BB962C8B-B14F-4D97-AF65-F5344CB8AC3E}">
        <p14:creationId xmlns:p14="http://schemas.microsoft.com/office/powerpoint/2010/main" val="20888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1 Peter 3:18</a:t>
            </a:r>
            <a:endParaRPr lang="en-US" sz="4800" dirty="0" smtClean="0">
              <a:solidFill>
                <a:schemeClr val="bg1"/>
              </a:solidFill>
            </a:endParaRPr>
          </a:p>
        </p:txBody>
      </p:sp>
      <p:sp>
        <p:nvSpPr>
          <p:cNvPr id="10" name="TextBox 9"/>
          <p:cNvSpPr txBox="1"/>
          <p:nvPr/>
        </p:nvSpPr>
        <p:spPr>
          <a:xfrm>
            <a:off x="304800" y="998577"/>
            <a:ext cx="8610600" cy="3477875"/>
          </a:xfrm>
          <a:prstGeom prst="rect">
            <a:avLst/>
          </a:prstGeom>
          <a:noFill/>
        </p:spPr>
        <p:txBody>
          <a:bodyPr wrap="square" rtlCol="0">
            <a:spAutoFit/>
          </a:bodyPr>
          <a:lstStyle/>
          <a:p>
            <a:pPr algn="just"/>
            <a:r>
              <a:rPr lang="en-US" sz="4400" i="1" dirty="0">
                <a:solidFill>
                  <a:schemeClr val="bg1"/>
                </a:solidFill>
              </a:rPr>
              <a:t>“For Christ also died for sins once for all, the just for the unjust, so that He might bring us to God, having been put to death in the flesh, but made alive in the spirit…”</a:t>
            </a:r>
            <a:r>
              <a:rPr lang="en-US" sz="4400" dirty="0">
                <a:solidFill>
                  <a:schemeClr val="bg1"/>
                </a:solidFill>
              </a:rPr>
              <a:t> </a:t>
            </a:r>
          </a:p>
        </p:txBody>
      </p:sp>
    </p:spTree>
    <p:extLst>
      <p:ext uri="{BB962C8B-B14F-4D97-AF65-F5344CB8AC3E}">
        <p14:creationId xmlns:p14="http://schemas.microsoft.com/office/powerpoint/2010/main" val="254796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Mark 10:45</a:t>
            </a:r>
          </a:p>
        </p:txBody>
      </p:sp>
      <p:sp>
        <p:nvSpPr>
          <p:cNvPr id="10" name="TextBox 9"/>
          <p:cNvSpPr txBox="1"/>
          <p:nvPr/>
        </p:nvSpPr>
        <p:spPr>
          <a:xfrm>
            <a:off x="304800" y="998577"/>
            <a:ext cx="8610600" cy="2123658"/>
          </a:xfrm>
          <a:prstGeom prst="rect">
            <a:avLst/>
          </a:prstGeom>
          <a:noFill/>
        </p:spPr>
        <p:txBody>
          <a:bodyPr wrap="square" rtlCol="0">
            <a:spAutoFit/>
          </a:bodyPr>
          <a:lstStyle/>
          <a:p>
            <a:pPr algn="just"/>
            <a:r>
              <a:rPr lang="en-US" sz="4400" i="1" dirty="0">
                <a:solidFill>
                  <a:schemeClr val="bg1"/>
                </a:solidFill>
              </a:rPr>
              <a:t>“For even the Son of Man did not come to be </a:t>
            </a:r>
            <a:r>
              <a:rPr lang="en-US" sz="4400" b="1" i="1" u="sng" dirty="0">
                <a:solidFill>
                  <a:schemeClr val="bg1"/>
                </a:solidFill>
              </a:rPr>
              <a:t>served</a:t>
            </a:r>
            <a:r>
              <a:rPr lang="en-US" sz="4400" i="1" dirty="0">
                <a:solidFill>
                  <a:schemeClr val="bg1"/>
                </a:solidFill>
              </a:rPr>
              <a:t>, but to </a:t>
            </a:r>
            <a:r>
              <a:rPr lang="en-US" sz="4400" b="1" i="1" u="sng" dirty="0">
                <a:solidFill>
                  <a:schemeClr val="bg1"/>
                </a:solidFill>
              </a:rPr>
              <a:t>serve</a:t>
            </a:r>
            <a:r>
              <a:rPr lang="en-US" sz="4400" i="1" dirty="0">
                <a:solidFill>
                  <a:schemeClr val="bg1"/>
                </a:solidFill>
              </a:rPr>
              <a:t>, and to give His life a ransom for many.”</a:t>
            </a:r>
            <a:r>
              <a:rPr lang="en-US" sz="4400" dirty="0">
                <a:solidFill>
                  <a:schemeClr val="bg1"/>
                </a:solidFill>
              </a:rPr>
              <a:t> </a:t>
            </a:r>
          </a:p>
        </p:txBody>
      </p:sp>
      <p:sp>
        <p:nvSpPr>
          <p:cNvPr id="4" name="TextBox 3"/>
          <p:cNvSpPr txBox="1"/>
          <p:nvPr/>
        </p:nvSpPr>
        <p:spPr>
          <a:xfrm>
            <a:off x="304800" y="3438942"/>
            <a:ext cx="8610600" cy="1446550"/>
          </a:xfrm>
          <a:prstGeom prst="rect">
            <a:avLst/>
          </a:prstGeom>
          <a:noFill/>
        </p:spPr>
        <p:txBody>
          <a:bodyPr wrap="square" rtlCol="0">
            <a:spAutoFit/>
          </a:bodyPr>
          <a:lstStyle/>
          <a:p>
            <a:pPr algn="just"/>
            <a:r>
              <a:rPr lang="en-US" sz="4400" i="1" dirty="0" smtClean="0">
                <a:solidFill>
                  <a:schemeClr val="bg1"/>
                </a:solidFill>
              </a:rPr>
              <a:t>“serve” – </a:t>
            </a:r>
            <a:r>
              <a:rPr lang="en-US" sz="4400" i="1" dirty="0" err="1" smtClean="0">
                <a:solidFill>
                  <a:schemeClr val="bg1"/>
                </a:solidFill>
              </a:rPr>
              <a:t>diakoneo</a:t>
            </a:r>
            <a:r>
              <a:rPr lang="en-US" sz="4400" i="1" dirty="0" smtClean="0">
                <a:solidFill>
                  <a:schemeClr val="bg1"/>
                </a:solidFill>
              </a:rPr>
              <a:t> – to serve; to minister; to help; to deacon</a:t>
            </a:r>
            <a:endParaRPr lang="en-US" sz="4400" dirty="0">
              <a:solidFill>
                <a:schemeClr val="bg1"/>
              </a:solidFill>
            </a:endParaRPr>
          </a:p>
        </p:txBody>
      </p:sp>
    </p:spTree>
    <p:extLst>
      <p:ext uri="{BB962C8B-B14F-4D97-AF65-F5344CB8AC3E}">
        <p14:creationId xmlns:p14="http://schemas.microsoft.com/office/powerpoint/2010/main" val="259469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500"/>
                            </p:stCondLst>
                            <p:childTnLst>
                              <p:par>
                                <p:cTn id="9" presetID="10" presetClass="entr" presetSubtype="0" fill="hold" grpId="0" nodeType="afterEffect">
                                  <p:stCondLst>
                                    <p:cond delay="37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3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Our Big Idea</a:t>
            </a:r>
          </a:p>
        </p:txBody>
      </p:sp>
      <p:sp>
        <p:nvSpPr>
          <p:cNvPr id="10" name="TextBox 9"/>
          <p:cNvSpPr txBox="1"/>
          <p:nvPr/>
        </p:nvSpPr>
        <p:spPr>
          <a:xfrm>
            <a:off x="304800" y="998577"/>
            <a:ext cx="8610600" cy="4154984"/>
          </a:xfrm>
          <a:prstGeom prst="rect">
            <a:avLst/>
          </a:prstGeom>
          <a:noFill/>
        </p:spPr>
        <p:txBody>
          <a:bodyPr wrap="square" rtlCol="0">
            <a:spAutoFit/>
          </a:bodyPr>
          <a:lstStyle/>
          <a:p>
            <a:pPr algn="just"/>
            <a:r>
              <a:rPr lang="en-US" sz="4400" i="1" dirty="0">
                <a:solidFill>
                  <a:schemeClr val="bg1"/>
                </a:solidFill>
              </a:rPr>
              <a:t>If you desire your life to be right with God; lived for God, with the hope of eternity in the presence of God; then you need to have continual </a:t>
            </a:r>
            <a:r>
              <a:rPr lang="en-US" sz="4400" i="1" dirty="0" smtClean="0">
                <a:solidFill>
                  <a:schemeClr val="bg1"/>
                </a:solidFill>
              </a:rPr>
              <a:t>transformational moments </a:t>
            </a:r>
            <a:r>
              <a:rPr lang="en-US" sz="4400" i="1" dirty="0">
                <a:solidFill>
                  <a:schemeClr val="bg1"/>
                </a:solidFill>
              </a:rPr>
              <a:t>with Jesus</a:t>
            </a:r>
            <a:r>
              <a:rPr lang="en-US" sz="4400" dirty="0">
                <a:solidFill>
                  <a:schemeClr val="bg1"/>
                </a:solidFill>
              </a:rPr>
              <a:t>. </a:t>
            </a:r>
            <a:endParaRPr lang="en-US" sz="4400" dirty="0">
              <a:solidFill>
                <a:schemeClr val="bg1"/>
              </a:solidFill>
            </a:endParaRPr>
          </a:p>
        </p:txBody>
      </p:sp>
    </p:spTree>
    <p:extLst>
      <p:ext uri="{BB962C8B-B14F-4D97-AF65-F5344CB8AC3E}">
        <p14:creationId xmlns:p14="http://schemas.microsoft.com/office/powerpoint/2010/main" val="71046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Outline of Mark 1:40-45</a:t>
            </a:r>
            <a:endParaRPr lang="en-US" sz="4800" dirty="0" smtClean="0">
              <a:solidFill>
                <a:schemeClr val="bg1"/>
              </a:solidFill>
            </a:endParaRPr>
          </a:p>
        </p:txBody>
      </p:sp>
      <p:sp>
        <p:nvSpPr>
          <p:cNvPr id="10" name="TextBox 9"/>
          <p:cNvSpPr txBox="1"/>
          <p:nvPr/>
        </p:nvSpPr>
        <p:spPr>
          <a:xfrm>
            <a:off x="304800" y="998577"/>
            <a:ext cx="8610600" cy="2123658"/>
          </a:xfrm>
          <a:prstGeom prst="rect">
            <a:avLst/>
          </a:prstGeom>
          <a:noFill/>
        </p:spPr>
        <p:txBody>
          <a:bodyPr wrap="square" rtlCol="0">
            <a:spAutoFit/>
          </a:bodyPr>
          <a:lstStyle/>
          <a:p>
            <a:pPr marL="571500" indent="-571500" algn="just">
              <a:buFont typeface="Wingdings" panose="05000000000000000000" pitchFamily="2" charset="2"/>
              <a:buChar char="§"/>
            </a:pPr>
            <a:r>
              <a:rPr lang="en-US" sz="4400" dirty="0">
                <a:solidFill>
                  <a:schemeClr val="bg1"/>
                </a:solidFill>
              </a:rPr>
              <a:t>the leper’s problem (40); </a:t>
            </a:r>
            <a:endParaRPr lang="en-US" sz="4400" dirty="0" smtClean="0">
              <a:solidFill>
                <a:schemeClr val="bg1"/>
              </a:solidFill>
            </a:endParaRPr>
          </a:p>
          <a:p>
            <a:pPr marL="571500" indent="-571500" algn="just">
              <a:buFont typeface="Wingdings" panose="05000000000000000000" pitchFamily="2" charset="2"/>
              <a:buChar char="§"/>
            </a:pPr>
            <a:r>
              <a:rPr lang="en-US" sz="4400" dirty="0" smtClean="0">
                <a:solidFill>
                  <a:schemeClr val="bg1"/>
                </a:solidFill>
              </a:rPr>
              <a:t>the </a:t>
            </a:r>
            <a:r>
              <a:rPr lang="en-US" sz="4400" dirty="0">
                <a:solidFill>
                  <a:schemeClr val="bg1"/>
                </a:solidFill>
              </a:rPr>
              <a:t>Lord’s provision (41-44); </a:t>
            </a:r>
            <a:endParaRPr lang="en-US" sz="4400" dirty="0" smtClean="0">
              <a:solidFill>
                <a:schemeClr val="bg1"/>
              </a:solidFill>
            </a:endParaRPr>
          </a:p>
          <a:p>
            <a:pPr marL="571500" indent="-571500" algn="just">
              <a:buFont typeface="Wingdings" panose="05000000000000000000" pitchFamily="2" charset="2"/>
              <a:buChar char="§"/>
            </a:pPr>
            <a:r>
              <a:rPr lang="en-US" sz="4400" dirty="0" smtClean="0">
                <a:solidFill>
                  <a:schemeClr val="bg1"/>
                </a:solidFill>
              </a:rPr>
              <a:t>and </a:t>
            </a:r>
            <a:r>
              <a:rPr lang="en-US" sz="4400" dirty="0">
                <a:solidFill>
                  <a:schemeClr val="bg1"/>
                </a:solidFill>
              </a:rPr>
              <a:t>the Lord’s predicament (45). </a:t>
            </a:r>
            <a:endParaRPr lang="en-US" sz="4400" dirty="0">
              <a:solidFill>
                <a:schemeClr val="bg1"/>
              </a:solidFill>
            </a:endParaRPr>
          </a:p>
        </p:txBody>
      </p:sp>
    </p:spTree>
    <p:extLst>
      <p:ext uri="{BB962C8B-B14F-4D97-AF65-F5344CB8AC3E}">
        <p14:creationId xmlns:p14="http://schemas.microsoft.com/office/powerpoint/2010/main" val="319678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12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750"/>
                                        <p:tgtEl>
                                          <p:spTgt spid="10">
                                            <p:txEl>
                                              <p:pRg st="1" end="1"/>
                                            </p:txEl>
                                          </p:spTgt>
                                        </p:tgtEl>
                                      </p:cBhvr>
                                    </p:animEffect>
                                  </p:childTnLst>
                                </p:cTn>
                              </p:par>
                            </p:childTnLst>
                          </p:cTn>
                        </p:par>
                        <p:par>
                          <p:cTn id="12" fill="hold">
                            <p:stCondLst>
                              <p:cond delay="5000"/>
                            </p:stCondLst>
                            <p:childTnLst>
                              <p:par>
                                <p:cTn id="13" presetID="10" presetClass="entr" presetSubtype="0" fill="hold" grpId="0" nodeType="afterEffect">
                                  <p:stCondLst>
                                    <p:cond delay="125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175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Mark 1:40</a:t>
            </a:r>
            <a:endParaRPr lang="en-US" sz="4800" dirty="0" smtClean="0">
              <a:solidFill>
                <a:schemeClr val="bg1"/>
              </a:solidFill>
            </a:endParaRPr>
          </a:p>
        </p:txBody>
      </p:sp>
      <p:sp>
        <p:nvSpPr>
          <p:cNvPr id="10" name="TextBox 9"/>
          <p:cNvSpPr txBox="1"/>
          <p:nvPr/>
        </p:nvSpPr>
        <p:spPr>
          <a:xfrm>
            <a:off x="304800" y="998577"/>
            <a:ext cx="8610600" cy="3785652"/>
          </a:xfrm>
          <a:prstGeom prst="rect">
            <a:avLst/>
          </a:prstGeom>
          <a:noFill/>
        </p:spPr>
        <p:txBody>
          <a:bodyPr wrap="square" rtlCol="0">
            <a:spAutoFit/>
          </a:bodyPr>
          <a:lstStyle/>
          <a:p>
            <a:pPr algn="just"/>
            <a:r>
              <a:rPr lang="en-US" sz="4800" i="1" dirty="0" smtClean="0">
                <a:solidFill>
                  <a:schemeClr val="bg1"/>
                </a:solidFill>
              </a:rPr>
              <a:t>And </a:t>
            </a:r>
            <a:r>
              <a:rPr lang="en-US" sz="4800" i="1" dirty="0">
                <a:solidFill>
                  <a:schemeClr val="bg1"/>
                </a:solidFill>
              </a:rPr>
              <a:t>a leper came to Jesus, beseeching Him and falling on his knees before Him, and saying, "If You are willing, You can make me clean</a:t>
            </a:r>
            <a:r>
              <a:rPr lang="en-US" sz="4800" i="1" dirty="0" smtClean="0">
                <a:solidFill>
                  <a:schemeClr val="bg1"/>
                </a:solidFill>
              </a:rPr>
              <a:t>."</a:t>
            </a:r>
            <a:endParaRPr lang="en-US" sz="4800" dirty="0">
              <a:solidFill>
                <a:schemeClr val="bg1"/>
              </a:solidFill>
            </a:endParaRPr>
          </a:p>
        </p:txBody>
      </p:sp>
    </p:spTree>
    <p:extLst>
      <p:ext uri="{BB962C8B-B14F-4D97-AF65-F5344CB8AC3E}">
        <p14:creationId xmlns:p14="http://schemas.microsoft.com/office/powerpoint/2010/main" val="420389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39564</TotalTime>
  <Words>1749</Words>
  <Application>Microsoft Office PowerPoint</Application>
  <PresentationFormat>On-screen Show (4:3)</PresentationFormat>
  <Paragraphs>91</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889</cp:revision>
  <dcterms:created xsi:type="dcterms:W3CDTF">2013-08-08T16:28:40Z</dcterms:created>
  <dcterms:modified xsi:type="dcterms:W3CDTF">2018-05-19T21:49:00Z</dcterms:modified>
</cp:coreProperties>
</file>