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1455" r:id="rId2"/>
    <p:sldId id="1987" r:id="rId3"/>
    <p:sldId id="1989" r:id="rId4"/>
    <p:sldId id="2007" r:id="rId5"/>
    <p:sldId id="2023" r:id="rId6"/>
    <p:sldId id="2006" r:id="rId7"/>
    <p:sldId id="1933" r:id="rId8"/>
    <p:sldId id="1975" r:id="rId9"/>
    <p:sldId id="2008" r:id="rId10"/>
    <p:sldId id="1951" r:id="rId11"/>
    <p:sldId id="2025" r:id="rId12"/>
    <p:sldId id="2026" r:id="rId13"/>
    <p:sldId id="2024" r:id="rId14"/>
    <p:sldId id="2027" r:id="rId15"/>
    <p:sldId id="2028" r:id="rId16"/>
    <p:sldId id="2029" r:id="rId17"/>
    <p:sldId id="2030" r:id="rId18"/>
    <p:sldId id="2031" r:id="rId19"/>
    <p:sldId id="2009" r:id="rId20"/>
    <p:sldId id="2022"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0C6AE"/>
    <a:srgbClr val="50B991"/>
    <a:srgbClr val="00FF00"/>
    <a:srgbClr val="40CCCC"/>
    <a:srgbClr val="D7AE85"/>
    <a:srgbClr val="7D5A32"/>
    <a:srgbClr val="966432"/>
    <a:srgbClr val="006F96"/>
    <a:srgbClr val="33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4" autoAdjust="0"/>
    <p:restoredTop sz="94343" autoAdjust="0"/>
  </p:normalViewPr>
  <p:slideViewPr>
    <p:cSldViewPr>
      <p:cViewPr>
        <p:scale>
          <a:sx n="77" d="100"/>
          <a:sy n="77" d="100"/>
        </p:scale>
        <p:origin x="-618"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C55510-0E1F-44C6-8AFB-D0F4A4418F2E}" type="datetimeFigureOut">
              <a:rPr lang="en-US" smtClean="0"/>
              <a:t>5/12/2018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9C474C-1614-4BFD-840E-B3E3D39068AB}" type="slidenum">
              <a:rPr lang="en-US" smtClean="0"/>
              <a:t>‹#›</a:t>
            </a:fld>
            <a:endParaRPr lang="en-US"/>
          </a:p>
        </p:txBody>
      </p:sp>
    </p:spTree>
    <p:extLst>
      <p:ext uri="{BB962C8B-B14F-4D97-AF65-F5344CB8AC3E}">
        <p14:creationId xmlns:p14="http://schemas.microsoft.com/office/powerpoint/2010/main" val="35822120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6BD85C9-9387-4AF8-A2FF-EF850E82DB46}" type="datetimeFigureOut">
              <a:rPr lang="en-US" smtClean="0"/>
              <a:t>5/12/2018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39732396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BD85C9-9387-4AF8-A2FF-EF850E82DB46}" type="datetimeFigureOut">
              <a:rPr lang="en-US" smtClean="0"/>
              <a:t>5/12/2018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39671287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BD85C9-9387-4AF8-A2FF-EF850E82DB46}" type="datetimeFigureOut">
              <a:rPr lang="en-US" smtClean="0"/>
              <a:t>5/12/2018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738746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BD85C9-9387-4AF8-A2FF-EF850E82DB46}" type="datetimeFigureOut">
              <a:rPr lang="en-US" smtClean="0"/>
              <a:t>5/12/2018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27892832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6BD85C9-9387-4AF8-A2FF-EF850E82DB46}" type="datetimeFigureOut">
              <a:rPr lang="en-US" smtClean="0"/>
              <a:t>5/12/2018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19195402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6BD85C9-9387-4AF8-A2FF-EF850E82DB46}" type="datetimeFigureOut">
              <a:rPr lang="en-US" smtClean="0"/>
              <a:t>5/12/2018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1572522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6BD85C9-9387-4AF8-A2FF-EF850E82DB46}" type="datetimeFigureOut">
              <a:rPr lang="en-US" smtClean="0"/>
              <a:t>5/12/2018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3786926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6BD85C9-9387-4AF8-A2FF-EF850E82DB46}" type="datetimeFigureOut">
              <a:rPr lang="en-US" smtClean="0"/>
              <a:t>5/12/2018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2335454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BD85C9-9387-4AF8-A2FF-EF850E82DB46}" type="datetimeFigureOut">
              <a:rPr lang="en-US" smtClean="0"/>
              <a:t>5/12/2018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4288285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BD85C9-9387-4AF8-A2FF-EF850E82DB46}" type="datetimeFigureOut">
              <a:rPr lang="en-US" smtClean="0"/>
              <a:t>5/12/2018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7792879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BD85C9-9387-4AF8-A2FF-EF850E82DB46}" type="datetimeFigureOut">
              <a:rPr lang="en-US" smtClean="0"/>
              <a:t>5/12/2018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12800272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BD85C9-9387-4AF8-A2FF-EF850E82DB46}" type="datetimeFigureOut">
              <a:rPr lang="en-US" smtClean="0"/>
              <a:t>5/12/2018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5B8810-6185-4F03-9AB9-9A1B0505DA80}" type="slidenum">
              <a:rPr lang="en-US" smtClean="0"/>
              <a:t>‹#›</a:t>
            </a:fld>
            <a:endParaRPr lang="en-US"/>
          </a:p>
        </p:txBody>
      </p:sp>
    </p:spTree>
    <p:extLst>
      <p:ext uri="{BB962C8B-B14F-4D97-AF65-F5344CB8AC3E}">
        <p14:creationId xmlns:p14="http://schemas.microsoft.com/office/powerpoint/2010/main" val="20321826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6178" y="1066800"/>
            <a:ext cx="9144000" cy="1200329"/>
          </a:xfrm>
          <a:prstGeom prst="rect">
            <a:avLst/>
          </a:prstGeom>
          <a:noFill/>
        </p:spPr>
        <p:txBody>
          <a:bodyPr wrap="square" rtlCol="0">
            <a:spAutoFit/>
          </a:bodyPr>
          <a:lstStyle/>
          <a:p>
            <a:pPr algn="ctr"/>
            <a:r>
              <a:rPr lang="en-US" sz="7200" dirty="0" smtClean="0">
                <a:solidFill>
                  <a:schemeClr val="bg1"/>
                </a:solidFill>
                <a:latin typeface="+mj-lt"/>
              </a:rPr>
              <a:t>The Gospel of Mark</a:t>
            </a:r>
          </a:p>
        </p:txBody>
      </p:sp>
      <p:sp>
        <p:nvSpPr>
          <p:cNvPr id="6" name="TextBox 5"/>
          <p:cNvSpPr txBox="1"/>
          <p:nvPr/>
        </p:nvSpPr>
        <p:spPr>
          <a:xfrm>
            <a:off x="0" y="2362200"/>
            <a:ext cx="9144000" cy="2554545"/>
          </a:xfrm>
          <a:prstGeom prst="rect">
            <a:avLst/>
          </a:prstGeom>
          <a:noFill/>
        </p:spPr>
        <p:txBody>
          <a:bodyPr wrap="square" rtlCol="0">
            <a:spAutoFit/>
          </a:bodyPr>
          <a:lstStyle/>
          <a:p>
            <a:pPr algn="ctr"/>
            <a:r>
              <a:rPr lang="en-US" sz="3200" dirty="0" smtClean="0">
                <a:solidFill>
                  <a:schemeClr val="bg1"/>
                </a:solidFill>
                <a:latin typeface="Bahnschrift" panose="020B0502040204020203" pitchFamily="34" charset="0"/>
              </a:rPr>
              <a:t>The Action, Authenticity, and Authority of Jesus Christ, the Son of God</a:t>
            </a:r>
          </a:p>
          <a:p>
            <a:pPr algn="ctr"/>
            <a:endParaRPr lang="en-US" sz="3200" dirty="0">
              <a:solidFill>
                <a:schemeClr val="bg1"/>
              </a:solidFill>
              <a:latin typeface="Bahnschrift" panose="020B0502040204020203" pitchFamily="34" charset="0"/>
            </a:endParaRPr>
          </a:p>
          <a:p>
            <a:pPr algn="ctr"/>
            <a:r>
              <a:rPr lang="en-US" sz="3200" dirty="0" smtClean="0">
                <a:solidFill>
                  <a:schemeClr val="bg1"/>
                </a:solidFill>
                <a:latin typeface="Bahnschrift" panose="020B0502040204020203" pitchFamily="34" charset="0"/>
              </a:rPr>
              <a:t>The Exclusive Devotion of </a:t>
            </a:r>
            <a:r>
              <a:rPr lang="en-US" sz="3200" dirty="0" smtClean="0">
                <a:solidFill>
                  <a:schemeClr val="bg1"/>
                </a:solidFill>
                <a:latin typeface="Bahnschrift" panose="020B0502040204020203" pitchFamily="34" charset="0"/>
              </a:rPr>
              <a:t>Jesus – Part 2</a:t>
            </a:r>
            <a:endParaRPr lang="en-US" sz="3200" dirty="0" smtClean="0">
              <a:solidFill>
                <a:schemeClr val="bg1"/>
              </a:solidFill>
              <a:latin typeface="Bahnschrift" panose="020B0502040204020203" pitchFamily="34" charset="0"/>
            </a:endParaRPr>
          </a:p>
          <a:p>
            <a:pPr algn="ctr"/>
            <a:r>
              <a:rPr lang="en-US" sz="3200" dirty="0" smtClean="0">
                <a:solidFill>
                  <a:schemeClr val="bg1"/>
                </a:solidFill>
                <a:latin typeface="Bahnschrift" panose="020B0502040204020203" pitchFamily="34" charset="0"/>
              </a:rPr>
              <a:t>Mark </a:t>
            </a:r>
            <a:r>
              <a:rPr lang="en-US" sz="3200" dirty="0" smtClean="0">
                <a:solidFill>
                  <a:schemeClr val="bg1"/>
                </a:solidFill>
                <a:latin typeface="Bahnschrift" panose="020B0502040204020203" pitchFamily="34" charset="0"/>
              </a:rPr>
              <a:t>1:35-39</a:t>
            </a:r>
            <a:endParaRPr lang="en-US" sz="3200" dirty="0" smtClean="0">
              <a:solidFill>
                <a:schemeClr val="bg1"/>
              </a:solidFill>
              <a:latin typeface="Bahnschrift" panose="020B0502040204020203" pitchFamily="34" charset="0"/>
            </a:endParaRPr>
          </a:p>
        </p:txBody>
      </p:sp>
    </p:spTree>
    <p:extLst>
      <p:ext uri="{BB962C8B-B14F-4D97-AF65-F5344CB8AC3E}">
        <p14:creationId xmlns:p14="http://schemas.microsoft.com/office/powerpoint/2010/main" val="2069807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375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3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1077218"/>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pPr algn="ctr"/>
            <a:r>
              <a:rPr lang="en-US" sz="3200" dirty="0" smtClean="0">
                <a:solidFill>
                  <a:schemeClr val="bg1"/>
                </a:solidFill>
              </a:rPr>
              <a:t>The priorities of prayer and proclamation/practice of the gospel in the life of Christ</a:t>
            </a:r>
            <a:endParaRPr lang="en-US" sz="3200" dirty="0">
              <a:solidFill>
                <a:schemeClr val="bg1"/>
              </a:solidFill>
            </a:endParaRPr>
          </a:p>
        </p:txBody>
      </p:sp>
      <p:sp>
        <p:nvSpPr>
          <p:cNvPr id="7" name="TextBox 6"/>
          <p:cNvSpPr txBox="1"/>
          <p:nvPr/>
        </p:nvSpPr>
        <p:spPr>
          <a:xfrm>
            <a:off x="304800" y="1295400"/>
            <a:ext cx="8610600" cy="646331"/>
          </a:xfrm>
          <a:prstGeom prst="rect">
            <a:avLst/>
          </a:prstGeom>
          <a:noFill/>
        </p:spPr>
        <p:txBody>
          <a:bodyPr wrap="square" rtlCol="0">
            <a:spAutoFit/>
          </a:bodyPr>
          <a:lstStyle/>
          <a:p>
            <a:pPr marL="857250" indent="-857250" algn="just">
              <a:buFont typeface="+mj-lt"/>
              <a:buAutoNum type="romanUcPeriod"/>
            </a:pPr>
            <a:r>
              <a:rPr lang="en-US" sz="3600" dirty="0" smtClean="0">
                <a:solidFill>
                  <a:schemeClr val="bg1"/>
                </a:solidFill>
              </a:rPr>
              <a:t>The MISSION of Christ</a:t>
            </a:r>
            <a:endParaRPr lang="en-US" sz="3600" dirty="0" smtClean="0">
              <a:solidFill>
                <a:schemeClr val="bg1"/>
              </a:solidFill>
            </a:endParaRPr>
          </a:p>
        </p:txBody>
      </p:sp>
      <p:sp>
        <p:nvSpPr>
          <p:cNvPr id="5" name="TextBox 4"/>
          <p:cNvSpPr txBox="1"/>
          <p:nvPr/>
        </p:nvSpPr>
        <p:spPr>
          <a:xfrm>
            <a:off x="304800" y="1905000"/>
            <a:ext cx="8610600" cy="830997"/>
          </a:xfrm>
          <a:prstGeom prst="rect">
            <a:avLst/>
          </a:prstGeom>
          <a:noFill/>
        </p:spPr>
        <p:txBody>
          <a:bodyPr wrap="square" rtlCol="0">
            <a:spAutoFit/>
          </a:bodyPr>
          <a:lstStyle/>
          <a:p>
            <a:pPr algn="just"/>
            <a:r>
              <a:rPr lang="en-US" sz="2400" i="1" dirty="0">
                <a:solidFill>
                  <a:schemeClr val="bg1"/>
                </a:solidFill>
              </a:rPr>
              <a:t>“For even the Son of Man did not come to be served, but to serve, and to give His life a ransom for </a:t>
            </a:r>
            <a:r>
              <a:rPr lang="en-US" sz="2400" i="1" dirty="0" smtClean="0">
                <a:solidFill>
                  <a:schemeClr val="bg1"/>
                </a:solidFill>
              </a:rPr>
              <a:t>many” (Mark 10:45)</a:t>
            </a:r>
            <a:endParaRPr lang="en-US" sz="2400" dirty="0">
              <a:solidFill>
                <a:schemeClr val="bg1"/>
              </a:solidFill>
            </a:endParaRPr>
          </a:p>
        </p:txBody>
      </p:sp>
      <p:sp>
        <p:nvSpPr>
          <p:cNvPr id="6" name="TextBox 5"/>
          <p:cNvSpPr txBox="1"/>
          <p:nvPr/>
        </p:nvSpPr>
        <p:spPr>
          <a:xfrm>
            <a:off x="304800" y="2895600"/>
            <a:ext cx="8610600" cy="584775"/>
          </a:xfrm>
          <a:prstGeom prst="rect">
            <a:avLst/>
          </a:prstGeom>
          <a:noFill/>
        </p:spPr>
        <p:txBody>
          <a:bodyPr wrap="square" rtlCol="0">
            <a:spAutoFit/>
          </a:bodyPr>
          <a:lstStyle/>
          <a:p>
            <a:pPr marL="514350" indent="-514350" algn="just">
              <a:buAutoNum type="alphaUcPeriod"/>
            </a:pPr>
            <a:r>
              <a:rPr lang="en-US" sz="3200" i="1" dirty="0" smtClean="0">
                <a:solidFill>
                  <a:schemeClr val="bg1"/>
                </a:solidFill>
              </a:rPr>
              <a:t>The distractions for Jesus and His mission</a:t>
            </a:r>
          </a:p>
        </p:txBody>
      </p:sp>
      <p:sp>
        <p:nvSpPr>
          <p:cNvPr id="8" name="TextBox 7"/>
          <p:cNvSpPr txBox="1"/>
          <p:nvPr/>
        </p:nvSpPr>
        <p:spPr>
          <a:xfrm>
            <a:off x="762000" y="3453825"/>
            <a:ext cx="8153400" cy="2062103"/>
          </a:xfrm>
          <a:prstGeom prst="rect">
            <a:avLst/>
          </a:prstGeom>
          <a:noFill/>
        </p:spPr>
        <p:txBody>
          <a:bodyPr wrap="square" rtlCol="0">
            <a:spAutoFit/>
          </a:bodyPr>
          <a:lstStyle/>
          <a:p>
            <a:pPr marL="514350" indent="-514350" algn="just">
              <a:buAutoNum type="arabicPeriod"/>
            </a:pPr>
            <a:r>
              <a:rPr lang="en-US" sz="3200" i="1" dirty="0" smtClean="0">
                <a:solidFill>
                  <a:schemeClr val="bg1"/>
                </a:solidFill>
              </a:rPr>
              <a:t>Jesus is popular</a:t>
            </a:r>
          </a:p>
          <a:p>
            <a:pPr marL="514350" indent="-514350" algn="just">
              <a:buAutoNum type="arabicPeriod"/>
            </a:pPr>
            <a:r>
              <a:rPr lang="en-US" sz="3200" i="1" dirty="0" smtClean="0">
                <a:solidFill>
                  <a:schemeClr val="bg1"/>
                </a:solidFill>
              </a:rPr>
              <a:t>Jesus is amazing/amusing</a:t>
            </a:r>
          </a:p>
          <a:p>
            <a:pPr marL="514350" indent="-514350" algn="just">
              <a:buAutoNum type="arabicPeriod"/>
            </a:pPr>
            <a:r>
              <a:rPr lang="en-US" sz="3200" i="1" dirty="0" smtClean="0">
                <a:solidFill>
                  <a:schemeClr val="bg1"/>
                </a:solidFill>
              </a:rPr>
              <a:t>Jesus is helping people</a:t>
            </a:r>
          </a:p>
          <a:p>
            <a:pPr marL="514350" indent="-514350" algn="just">
              <a:buAutoNum type="arabicPeriod"/>
            </a:pPr>
            <a:r>
              <a:rPr lang="en-US" sz="3200" i="1" dirty="0" smtClean="0">
                <a:solidFill>
                  <a:schemeClr val="bg1"/>
                </a:solidFill>
              </a:rPr>
              <a:t>Jesus is in “high-demand”</a:t>
            </a:r>
            <a:endParaRPr lang="en-US" sz="3200" i="1" dirty="0" smtClean="0">
              <a:solidFill>
                <a:schemeClr val="bg1"/>
              </a:solidFill>
            </a:endParaRPr>
          </a:p>
        </p:txBody>
      </p:sp>
    </p:spTree>
    <p:extLst>
      <p:ext uri="{BB962C8B-B14F-4D97-AF65-F5344CB8AC3E}">
        <p14:creationId xmlns:p14="http://schemas.microsoft.com/office/powerpoint/2010/main" val="2537835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5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750"/>
                                        <p:tgtEl>
                                          <p:spTgt spid="7"/>
                                        </p:tgtEl>
                                      </p:cBhvr>
                                    </p:animEffect>
                                  </p:childTnLst>
                                </p:cTn>
                              </p:par>
                            </p:childTnLst>
                          </p:cTn>
                        </p:par>
                        <p:par>
                          <p:cTn id="8" fill="hold">
                            <p:stCondLst>
                              <p:cond delay="2500"/>
                            </p:stCondLst>
                            <p:childTnLst>
                              <p:par>
                                <p:cTn id="9" presetID="10" presetClass="entr" presetSubtype="0" fill="hold" grpId="0" nodeType="afterEffect">
                                  <p:stCondLst>
                                    <p:cond delay="75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75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750"/>
                                        <p:tgtEl>
                                          <p:spTgt spid="6"/>
                                        </p:tgtEl>
                                      </p:cBhvr>
                                    </p:animEffect>
                                  </p:childTnLst>
                                </p:cTn>
                              </p:par>
                            </p:childTnLst>
                          </p:cTn>
                        </p:par>
                        <p:par>
                          <p:cTn id="17" fill="hold">
                            <p:stCondLst>
                              <p:cond delay="1750"/>
                            </p:stCondLst>
                            <p:childTnLst>
                              <p:par>
                                <p:cTn id="18" presetID="10" presetClass="entr" presetSubtype="0" fill="hold" grpId="0" nodeType="afterEffect">
                                  <p:stCondLst>
                                    <p:cond delay="1750"/>
                                  </p:stCondLst>
                                  <p:childTnLst>
                                    <p:set>
                                      <p:cBhvr>
                                        <p:cTn id="19" dur="1" fill="hold">
                                          <p:stCondLst>
                                            <p:cond delay="0"/>
                                          </p:stCondLst>
                                        </p:cTn>
                                        <p:tgtEl>
                                          <p:spTgt spid="8">
                                            <p:txEl>
                                              <p:pRg st="0" end="0"/>
                                            </p:txEl>
                                          </p:spTgt>
                                        </p:tgtEl>
                                        <p:attrNameLst>
                                          <p:attrName>style.visibility</p:attrName>
                                        </p:attrNameLst>
                                      </p:cBhvr>
                                      <p:to>
                                        <p:strVal val="visible"/>
                                      </p:to>
                                    </p:set>
                                    <p:animEffect transition="in" filter="fade">
                                      <p:cBhvr>
                                        <p:cTn id="20" dur="1750"/>
                                        <p:tgtEl>
                                          <p:spTgt spid="8">
                                            <p:txEl>
                                              <p:pRg st="0" end="0"/>
                                            </p:txEl>
                                          </p:spTgt>
                                        </p:tgtEl>
                                      </p:cBhvr>
                                    </p:animEffect>
                                  </p:childTnLst>
                                </p:cTn>
                              </p:par>
                            </p:childTnLst>
                          </p:cTn>
                        </p:par>
                        <p:par>
                          <p:cTn id="21" fill="hold">
                            <p:stCondLst>
                              <p:cond delay="5250"/>
                            </p:stCondLst>
                            <p:childTnLst>
                              <p:par>
                                <p:cTn id="22" presetID="10" presetClass="entr" presetSubtype="0" fill="hold" grpId="0" nodeType="afterEffect">
                                  <p:stCondLst>
                                    <p:cond delay="1750"/>
                                  </p:stCondLst>
                                  <p:childTnLst>
                                    <p:set>
                                      <p:cBhvr>
                                        <p:cTn id="23" dur="1" fill="hold">
                                          <p:stCondLst>
                                            <p:cond delay="0"/>
                                          </p:stCondLst>
                                        </p:cTn>
                                        <p:tgtEl>
                                          <p:spTgt spid="8">
                                            <p:txEl>
                                              <p:pRg st="1" end="1"/>
                                            </p:txEl>
                                          </p:spTgt>
                                        </p:tgtEl>
                                        <p:attrNameLst>
                                          <p:attrName>style.visibility</p:attrName>
                                        </p:attrNameLst>
                                      </p:cBhvr>
                                      <p:to>
                                        <p:strVal val="visible"/>
                                      </p:to>
                                    </p:set>
                                    <p:animEffect transition="in" filter="fade">
                                      <p:cBhvr>
                                        <p:cTn id="24" dur="1750"/>
                                        <p:tgtEl>
                                          <p:spTgt spid="8">
                                            <p:txEl>
                                              <p:pRg st="1" end="1"/>
                                            </p:txEl>
                                          </p:spTgt>
                                        </p:tgtEl>
                                      </p:cBhvr>
                                    </p:animEffect>
                                  </p:childTnLst>
                                </p:cTn>
                              </p:par>
                            </p:childTnLst>
                          </p:cTn>
                        </p:par>
                        <p:par>
                          <p:cTn id="25" fill="hold">
                            <p:stCondLst>
                              <p:cond delay="8750"/>
                            </p:stCondLst>
                            <p:childTnLst>
                              <p:par>
                                <p:cTn id="26" presetID="10" presetClass="entr" presetSubtype="0" fill="hold" grpId="0" nodeType="afterEffect">
                                  <p:stCondLst>
                                    <p:cond delay="1750"/>
                                  </p:stCondLst>
                                  <p:childTnLst>
                                    <p:set>
                                      <p:cBhvr>
                                        <p:cTn id="27" dur="1" fill="hold">
                                          <p:stCondLst>
                                            <p:cond delay="0"/>
                                          </p:stCondLst>
                                        </p:cTn>
                                        <p:tgtEl>
                                          <p:spTgt spid="8">
                                            <p:txEl>
                                              <p:pRg st="2" end="2"/>
                                            </p:txEl>
                                          </p:spTgt>
                                        </p:tgtEl>
                                        <p:attrNameLst>
                                          <p:attrName>style.visibility</p:attrName>
                                        </p:attrNameLst>
                                      </p:cBhvr>
                                      <p:to>
                                        <p:strVal val="visible"/>
                                      </p:to>
                                    </p:set>
                                    <p:animEffect transition="in" filter="fade">
                                      <p:cBhvr>
                                        <p:cTn id="28" dur="1750"/>
                                        <p:tgtEl>
                                          <p:spTgt spid="8">
                                            <p:txEl>
                                              <p:pRg st="2" end="2"/>
                                            </p:txEl>
                                          </p:spTgt>
                                        </p:tgtEl>
                                      </p:cBhvr>
                                    </p:animEffect>
                                  </p:childTnLst>
                                </p:cTn>
                              </p:par>
                            </p:childTnLst>
                          </p:cTn>
                        </p:par>
                        <p:par>
                          <p:cTn id="29" fill="hold">
                            <p:stCondLst>
                              <p:cond delay="12250"/>
                            </p:stCondLst>
                            <p:childTnLst>
                              <p:par>
                                <p:cTn id="30" presetID="10" presetClass="entr" presetSubtype="0" fill="hold" grpId="0" nodeType="afterEffect">
                                  <p:stCondLst>
                                    <p:cond delay="1750"/>
                                  </p:stCondLst>
                                  <p:childTnLst>
                                    <p:set>
                                      <p:cBhvr>
                                        <p:cTn id="31" dur="1" fill="hold">
                                          <p:stCondLst>
                                            <p:cond delay="0"/>
                                          </p:stCondLst>
                                        </p:cTn>
                                        <p:tgtEl>
                                          <p:spTgt spid="8">
                                            <p:txEl>
                                              <p:pRg st="3" end="3"/>
                                            </p:txEl>
                                          </p:spTgt>
                                        </p:tgtEl>
                                        <p:attrNameLst>
                                          <p:attrName>style.visibility</p:attrName>
                                        </p:attrNameLst>
                                      </p:cBhvr>
                                      <p:to>
                                        <p:strVal val="visible"/>
                                      </p:to>
                                    </p:set>
                                    <p:animEffect transition="in" filter="fade">
                                      <p:cBhvr>
                                        <p:cTn id="32" dur="175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P spid="6" grpId="0"/>
      <p:bldP spid="8"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830997"/>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pPr algn="ctr"/>
            <a:r>
              <a:rPr lang="en-US" sz="4800" dirty="0" smtClean="0">
                <a:solidFill>
                  <a:schemeClr val="bg1"/>
                </a:solidFill>
              </a:rPr>
              <a:t>Luke 4:42-43</a:t>
            </a:r>
            <a:endParaRPr lang="en-US" sz="4800" dirty="0" smtClean="0">
              <a:solidFill>
                <a:schemeClr val="bg1"/>
              </a:solidFill>
            </a:endParaRPr>
          </a:p>
        </p:txBody>
      </p:sp>
      <p:sp>
        <p:nvSpPr>
          <p:cNvPr id="10" name="TextBox 9"/>
          <p:cNvSpPr txBox="1"/>
          <p:nvPr/>
        </p:nvSpPr>
        <p:spPr>
          <a:xfrm>
            <a:off x="304800" y="998577"/>
            <a:ext cx="8610600" cy="5663089"/>
          </a:xfrm>
          <a:prstGeom prst="rect">
            <a:avLst/>
          </a:prstGeom>
          <a:noFill/>
        </p:spPr>
        <p:txBody>
          <a:bodyPr wrap="square" rtlCol="0">
            <a:spAutoFit/>
          </a:bodyPr>
          <a:lstStyle/>
          <a:p>
            <a:pPr algn="just"/>
            <a:r>
              <a:rPr lang="en-US" sz="4000" i="1" dirty="0" smtClean="0">
                <a:solidFill>
                  <a:schemeClr val="bg1"/>
                </a:solidFill>
              </a:rPr>
              <a:t>42 “When </a:t>
            </a:r>
            <a:r>
              <a:rPr lang="en-US" sz="4000" i="1" dirty="0">
                <a:solidFill>
                  <a:schemeClr val="bg1"/>
                </a:solidFill>
              </a:rPr>
              <a:t>day came, Jesus left and went to a secluded place; and the crowds were searching for Him, and came to Him and tried to keep Him from going away from them.”</a:t>
            </a:r>
            <a:r>
              <a:rPr lang="en-US" sz="4000" dirty="0">
                <a:solidFill>
                  <a:schemeClr val="bg1"/>
                </a:solidFill>
              </a:rPr>
              <a:t> </a:t>
            </a:r>
            <a:endParaRPr lang="en-US" sz="4000" dirty="0" smtClean="0">
              <a:solidFill>
                <a:schemeClr val="bg1"/>
              </a:solidFill>
            </a:endParaRPr>
          </a:p>
          <a:p>
            <a:pPr algn="just"/>
            <a:r>
              <a:rPr lang="en-US" sz="4000" dirty="0" smtClean="0">
                <a:solidFill>
                  <a:schemeClr val="bg1"/>
                </a:solidFill>
              </a:rPr>
              <a:t>43</a:t>
            </a:r>
            <a:r>
              <a:rPr lang="en-US" sz="4000" i="1" dirty="0" smtClean="0">
                <a:solidFill>
                  <a:schemeClr val="bg1"/>
                </a:solidFill>
              </a:rPr>
              <a:t>“But </a:t>
            </a:r>
            <a:r>
              <a:rPr lang="en-US" sz="4000" i="1" dirty="0">
                <a:solidFill>
                  <a:schemeClr val="bg1"/>
                </a:solidFill>
              </a:rPr>
              <a:t>He said to them, ‘I must preach the kingdom of God to the other cities also, for I was sent for this purpose.’” </a:t>
            </a:r>
            <a:endParaRPr lang="en-US" sz="4000" dirty="0">
              <a:solidFill>
                <a:schemeClr val="bg1"/>
              </a:solidFill>
            </a:endParaRPr>
          </a:p>
          <a:p>
            <a:pPr algn="just"/>
            <a:endParaRPr lang="en-US" sz="4200" dirty="0">
              <a:solidFill>
                <a:schemeClr val="bg1"/>
              </a:solidFill>
            </a:endParaRPr>
          </a:p>
        </p:txBody>
      </p:sp>
    </p:spTree>
    <p:extLst>
      <p:ext uri="{BB962C8B-B14F-4D97-AF65-F5344CB8AC3E}">
        <p14:creationId xmlns:p14="http://schemas.microsoft.com/office/powerpoint/2010/main" val="755244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75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175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1077218"/>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pPr algn="ctr"/>
            <a:r>
              <a:rPr lang="en-US" sz="3200" dirty="0" smtClean="0">
                <a:solidFill>
                  <a:schemeClr val="bg1"/>
                </a:solidFill>
              </a:rPr>
              <a:t>The priorities of prayer and proclamation/practice of the gospel in the life of Christ</a:t>
            </a:r>
            <a:endParaRPr lang="en-US" sz="3200" dirty="0">
              <a:solidFill>
                <a:schemeClr val="bg1"/>
              </a:solidFill>
            </a:endParaRPr>
          </a:p>
        </p:txBody>
      </p:sp>
      <p:sp>
        <p:nvSpPr>
          <p:cNvPr id="7" name="TextBox 6"/>
          <p:cNvSpPr txBox="1"/>
          <p:nvPr/>
        </p:nvSpPr>
        <p:spPr>
          <a:xfrm>
            <a:off x="304800" y="1295400"/>
            <a:ext cx="8610600" cy="646331"/>
          </a:xfrm>
          <a:prstGeom prst="rect">
            <a:avLst/>
          </a:prstGeom>
          <a:noFill/>
        </p:spPr>
        <p:txBody>
          <a:bodyPr wrap="square" rtlCol="0">
            <a:spAutoFit/>
          </a:bodyPr>
          <a:lstStyle/>
          <a:p>
            <a:pPr marL="857250" indent="-857250" algn="just">
              <a:buFont typeface="+mj-lt"/>
              <a:buAutoNum type="romanUcPeriod" startAt="2"/>
            </a:pPr>
            <a:r>
              <a:rPr lang="en-US" sz="3600" dirty="0" smtClean="0">
                <a:solidFill>
                  <a:schemeClr val="bg1"/>
                </a:solidFill>
              </a:rPr>
              <a:t>The MESSAGE of Christ</a:t>
            </a:r>
            <a:endParaRPr lang="en-US" sz="3600" dirty="0" smtClean="0">
              <a:solidFill>
                <a:schemeClr val="bg1"/>
              </a:solidFill>
            </a:endParaRPr>
          </a:p>
        </p:txBody>
      </p:sp>
      <p:sp>
        <p:nvSpPr>
          <p:cNvPr id="5" name="TextBox 4"/>
          <p:cNvSpPr txBox="1"/>
          <p:nvPr/>
        </p:nvSpPr>
        <p:spPr>
          <a:xfrm>
            <a:off x="304800" y="1905000"/>
            <a:ext cx="8610600" cy="830997"/>
          </a:xfrm>
          <a:prstGeom prst="rect">
            <a:avLst/>
          </a:prstGeom>
          <a:noFill/>
        </p:spPr>
        <p:txBody>
          <a:bodyPr wrap="square" rtlCol="0">
            <a:spAutoFit/>
          </a:bodyPr>
          <a:lstStyle/>
          <a:p>
            <a:pPr algn="just"/>
            <a:r>
              <a:rPr lang="en-US" sz="2400" i="1" dirty="0">
                <a:solidFill>
                  <a:schemeClr val="bg1"/>
                </a:solidFill>
              </a:rPr>
              <a:t>"Let us go somewhere else to the towns nearby, so that I may preach there also; for that is what I came for." </a:t>
            </a:r>
            <a:r>
              <a:rPr lang="en-US" sz="2400" i="1" dirty="0">
                <a:solidFill>
                  <a:schemeClr val="bg1"/>
                </a:solidFill>
              </a:rPr>
              <a:t> </a:t>
            </a:r>
            <a:r>
              <a:rPr lang="en-US" sz="2400" i="1" dirty="0" smtClean="0">
                <a:solidFill>
                  <a:schemeClr val="bg1"/>
                </a:solidFill>
              </a:rPr>
              <a:t>(Mark 1:38)</a:t>
            </a:r>
            <a:endParaRPr lang="en-US" sz="2400" dirty="0">
              <a:solidFill>
                <a:schemeClr val="bg1"/>
              </a:solidFill>
            </a:endParaRPr>
          </a:p>
        </p:txBody>
      </p:sp>
      <p:sp>
        <p:nvSpPr>
          <p:cNvPr id="6" name="TextBox 5"/>
          <p:cNvSpPr txBox="1"/>
          <p:nvPr/>
        </p:nvSpPr>
        <p:spPr>
          <a:xfrm>
            <a:off x="304800" y="4063425"/>
            <a:ext cx="8610600" cy="1077218"/>
          </a:xfrm>
          <a:prstGeom prst="rect">
            <a:avLst/>
          </a:prstGeom>
          <a:noFill/>
        </p:spPr>
        <p:txBody>
          <a:bodyPr wrap="square" rtlCol="0">
            <a:spAutoFit/>
          </a:bodyPr>
          <a:lstStyle/>
          <a:p>
            <a:pPr marL="514350" indent="-514350" algn="just">
              <a:buAutoNum type="alphaUcPeriod"/>
            </a:pPr>
            <a:r>
              <a:rPr lang="en-US" sz="3200" i="1" dirty="0" smtClean="0">
                <a:solidFill>
                  <a:schemeClr val="bg1"/>
                </a:solidFill>
              </a:rPr>
              <a:t>The determination of Jesus for His mission and message.</a:t>
            </a:r>
          </a:p>
        </p:txBody>
      </p:sp>
      <p:sp>
        <p:nvSpPr>
          <p:cNvPr id="10" name="TextBox 9"/>
          <p:cNvSpPr txBox="1"/>
          <p:nvPr/>
        </p:nvSpPr>
        <p:spPr>
          <a:xfrm>
            <a:off x="304800" y="2902803"/>
            <a:ext cx="8610600" cy="830997"/>
          </a:xfrm>
          <a:prstGeom prst="rect">
            <a:avLst/>
          </a:prstGeom>
          <a:noFill/>
        </p:spPr>
        <p:txBody>
          <a:bodyPr wrap="square" rtlCol="0">
            <a:spAutoFit/>
          </a:bodyPr>
          <a:lstStyle/>
          <a:p>
            <a:pPr algn="just"/>
            <a:r>
              <a:rPr lang="en-US" sz="2400" i="1" dirty="0">
                <a:solidFill>
                  <a:schemeClr val="bg1"/>
                </a:solidFill>
              </a:rPr>
              <a:t>“But He said to them, ‘I must preach the kingdom of God to the other cities also, for I was sent for this purpose.’” </a:t>
            </a:r>
            <a:r>
              <a:rPr lang="en-US" sz="2400" i="1" dirty="0" smtClean="0">
                <a:solidFill>
                  <a:schemeClr val="bg1"/>
                </a:solidFill>
              </a:rPr>
              <a:t> (Luke 4:43)</a:t>
            </a:r>
            <a:endParaRPr lang="en-US" sz="2400" dirty="0">
              <a:solidFill>
                <a:schemeClr val="bg1"/>
              </a:solidFill>
            </a:endParaRPr>
          </a:p>
        </p:txBody>
      </p:sp>
    </p:spTree>
    <p:extLst>
      <p:ext uri="{BB962C8B-B14F-4D97-AF65-F5344CB8AC3E}">
        <p14:creationId xmlns:p14="http://schemas.microsoft.com/office/powerpoint/2010/main" val="3891302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5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750"/>
                                        <p:tgtEl>
                                          <p:spTgt spid="7"/>
                                        </p:tgtEl>
                                      </p:cBhvr>
                                    </p:animEffect>
                                  </p:childTnLst>
                                </p:cTn>
                              </p:par>
                            </p:childTnLst>
                          </p:cTn>
                        </p:par>
                        <p:par>
                          <p:cTn id="8" fill="hold">
                            <p:stCondLst>
                              <p:cond delay="2500"/>
                            </p:stCondLst>
                            <p:childTnLst>
                              <p:par>
                                <p:cTn id="9" presetID="10" presetClass="entr" presetSubtype="0" fill="hold" grpId="0" nodeType="afterEffect">
                                  <p:stCondLst>
                                    <p:cond delay="75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750"/>
                                        <p:tgtEl>
                                          <p:spTgt spid="5"/>
                                        </p:tgtEl>
                                      </p:cBhvr>
                                    </p:animEffect>
                                  </p:childTnLst>
                                </p:cTn>
                              </p:par>
                            </p:childTnLst>
                          </p:cTn>
                        </p:par>
                        <p:par>
                          <p:cTn id="12" fill="hold">
                            <p:stCondLst>
                              <p:cond delay="5000"/>
                            </p:stCondLst>
                            <p:childTnLst>
                              <p:par>
                                <p:cTn id="13" presetID="10" presetClass="entr" presetSubtype="0" fill="hold" grpId="0" nodeType="afterEffect">
                                  <p:stCondLst>
                                    <p:cond delay="325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3250"/>
                                        <p:tgtEl>
                                          <p:spTgt spid="10"/>
                                        </p:tgtEl>
                                      </p:cBhvr>
                                    </p:animEffect>
                                  </p:childTnLst>
                                </p:cTn>
                              </p:par>
                            </p:childTnLst>
                          </p:cTn>
                        </p:par>
                        <p:par>
                          <p:cTn id="16" fill="hold">
                            <p:stCondLst>
                              <p:cond delay="11500"/>
                            </p:stCondLst>
                            <p:childTnLst>
                              <p:par>
                                <p:cTn id="17" presetID="10" presetClass="entr" presetSubtype="0" fill="hold" grpId="0" nodeType="afterEffect">
                                  <p:stCondLst>
                                    <p:cond delay="225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2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P spid="6"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830997"/>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pPr algn="ctr"/>
            <a:r>
              <a:rPr lang="en-US" sz="4800" dirty="0" smtClean="0">
                <a:solidFill>
                  <a:schemeClr val="bg1"/>
                </a:solidFill>
              </a:rPr>
              <a:t>Luke 19:10</a:t>
            </a:r>
            <a:endParaRPr lang="en-US" sz="4800" dirty="0" smtClean="0">
              <a:solidFill>
                <a:schemeClr val="bg1"/>
              </a:solidFill>
            </a:endParaRPr>
          </a:p>
        </p:txBody>
      </p:sp>
      <p:sp>
        <p:nvSpPr>
          <p:cNvPr id="10" name="TextBox 9"/>
          <p:cNvSpPr txBox="1"/>
          <p:nvPr/>
        </p:nvSpPr>
        <p:spPr>
          <a:xfrm>
            <a:off x="304800" y="998577"/>
            <a:ext cx="8610600" cy="2123658"/>
          </a:xfrm>
          <a:prstGeom prst="rect">
            <a:avLst/>
          </a:prstGeom>
          <a:noFill/>
        </p:spPr>
        <p:txBody>
          <a:bodyPr wrap="square" rtlCol="0">
            <a:spAutoFit/>
          </a:bodyPr>
          <a:lstStyle/>
          <a:p>
            <a:pPr algn="just"/>
            <a:r>
              <a:rPr lang="en-US" sz="4400" i="1" dirty="0">
                <a:solidFill>
                  <a:schemeClr val="bg1"/>
                </a:solidFill>
              </a:rPr>
              <a:t>“For the Son of Man has come to seek and to save that which was lost.”</a:t>
            </a:r>
            <a:endParaRPr lang="en-US" sz="4200" dirty="0">
              <a:solidFill>
                <a:schemeClr val="bg1"/>
              </a:solidFill>
            </a:endParaRPr>
          </a:p>
        </p:txBody>
      </p:sp>
    </p:spTree>
    <p:extLst>
      <p:ext uri="{BB962C8B-B14F-4D97-AF65-F5344CB8AC3E}">
        <p14:creationId xmlns:p14="http://schemas.microsoft.com/office/powerpoint/2010/main" val="755244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830997"/>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pPr algn="ctr"/>
            <a:r>
              <a:rPr lang="en-US" sz="4800" dirty="0" smtClean="0">
                <a:solidFill>
                  <a:schemeClr val="bg1"/>
                </a:solidFill>
              </a:rPr>
              <a:t>1 Timothy 1:15</a:t>
            </a:r>
            <a:endParaRPr lang="en-US" sz="4800" dirty="0" smtClean="0">
              <a:solidFill>
                <a:schemeClr val="bg1"/>
              </a:solidFill>
            </a:endParaRPr>
          </a:p>
        </p:txBody>
      </p:sp>
      <p:sp>
        <p:nvSpPr>
          <p:cNvPr id="10" name="TextBox 9"/>
          <p:cNvSpPr txBox="1"/>
          <p:nvPr/>
        </p:nvSpPr>
        <p:spPr>
          <a:xfrm>
            <a:off x="304800" y="998577"/>
            <a:ext cx="8610600" cy="3477875"/>
          </a:xfrm>
          <a:prstGeom prst="rect">
            <a:avLst/>
          </a:prstGeom>
          <a:noFill/>
        </p:spPr>
        <p:txBody>
          <a:bodyPr wrap="square" rtlCol="0">
            <a:spAutoFit/>
          </a:bodyPr>
          <a:lstStyle/>
          <a:p>
            <a:pPr algn="just"/>
            <a:r>
              <a:rPr lang="en-US" sz="4400" i="1" dirty="0">
                <a:solidFill>
                  <a:schemeClr val="bg1"/>
                </a:solidFill>
              </a:rPr>
              <a:t>“It is a trustworthy statement, deserving full acceptance, that Christ Jesus came into the world to save sinners, among whom I am foremost of all.” </a:t>
            </a:r>
            <a:endParaRPr lang="en-US" sz="4200" dirty="0">
              <a:solidFill>
                <a:schemeClr val="bg1"/>
              </a:solidFill>
            </a:endParaRPr>
          </a:p>
        </p:txBody>
      </p:sp>
    </p:spTree>
    <p:extLst>
      <p:ext uri="{BB962C8B-B14F-4D97-AF65-F5344CB8AC3E}">
        <p14:creationId xmlns:p14="http://schemas.microsoft.com/office/powerpoint/2010/main" val="803798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830997"/>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pPr algn="ctr"/>
            <a:r>
              <a:rPr lang="en-US" sz="4800" dirty="0" smtClean="0">
                <a:solidFill>
                  <a:schemeClr val="bg1"/>
                </a:solidFill>
              </a:rPr>
              <a:t>The Great “</a:t>
            </a:r>
            <a:r>
              <a:rPr lang="en-US" sz="4800" dirty="0" err="1" smtClean="0">
                <a:solidFill>
                  <a:schemeClr val="bg1"/>
                </a:solidFill>
              </a:rPr>
              <a:t>Co”Mission</a:t>
            </a:r>
            <a:endParaRPr lang="en-US" sz="4800" dirty="0" smtClean="0">
              <a:solidFill>
                <a:schemeClr val="bg1"/>
              </a:solidFill>
            </a:endParaRPr>
          </a:p>
        </p:txBody>
      </p:sp>
      <p:sp>
        <p:nvSpPr>
          <p:cNvPr id="10" name="TextBox 9"/>
          <p:cNvSpPr txBox="1"/>
          <p:nvPr/>
        </p:nvSpPr>
        <p:spPr>
          <a:xfrm>
            <a:off x="304800" y="998577"/>
            <a:ext cx="8610600" cy="5509200"/>
          </a:xfrm>
          <a:prstGeom prst="rect">
            <a:avLst/>
          </a:prstGeom>
          <a:noFill/>
        </p:spPr>
        <p:txBody>
          <a:bodyPr wrap="square" rtlCol="0">
            <a:spAutoFit/>
          </a:bodyPr>
          <a:lstStyle/>
          <a:p>
            <a:pPr algn="just"/>
            <a:r>
              <a:rPr lang="en-US" sz="4400" i="1" dirty="0" smtClean="0">
                <a:solidFill>
                  <a:schemeClr val="bg1"/>
                </a:solidFill>
              </a:rPr>
              <a:t>19 Go </a:t>
            </a:r>
            <a:r>
              <a:rPr lang="en-US" sz="4400" i="1" dirty="0">
                <a:solidFill>
                  <a:schemeClr val="bg1"/>
                </a:solidFill>
              </a:rPr>
              <a:t>therefore and make disciples of all the nations, baptizing them in the name of the Father and the Son and the Holy Spirit, </a:t>
            </a:r>
            <a:r>
              <a:rPr lang="en-US" sz="4400" i="1" dirty="0" smtClean="0">
                <a:solidFill>
                  <a:schemeClr val="bg1"/>
                </a:solidFill>
              </a:rPr>
              <a:t>20 </a:t>
            </a:r>
            <a:r>
              <a:rPr lang="en-US" sz="4400" i="1" dirty="0">
                <a:solidFill>
                  <a:schemeClr val="bg1"/>
                </a:solidFill>
              </a:rPr>
              <a:t>teaching them to observe all that I commanded you; and lo, I am with you always, even to the end of the </a:t>
            </a:r>
            <a:r>
              <a:rPr lang="en-US" sz="4400" i="1" dirty="0" smtClean="0">
                <a:solidFill>
                  <a:schemeClr val="bg1"/>
                </a:solidFill>
              </a:rPr>
              <a:t>age</a:t>
            </a:r>
            <a:r>
              <a:rPr lang="en-US" sz="4400" i="1" dirty="0">
                <a:solidFill>
                  <a:schemeClr val="bg1"/>
                </a:solidFill>
              </a:rPr>
              <a:t> </a:t>
            </a:r>
          </a:p>
          <a:p>
            <a:pPr algn="r"/>
            <a:r>
              <a:rPr lang="en-US" sz="4400" i="1" dirty="0" smtClean="0">
                <a:solidFill>
                  <a:schemeClr val="bg1"/>
                </a:solidFill>
              </a:rPr>
              <a:t>Matthew 28:19-20</a:t>
            </a:r>
            <a:endParaRPr lang="en-US" sz="4400" i="1" dirty="0">
              <a:solidFill>
                <a:schemeClr val="bg1"/>
              </a:solidFill>
            </a:endParaRPr>
          </a:p>
        </p:txBody>
      </p:sp>
    </p:spTree>
    <p:extLst>
      <p:ext uri="{BB962C8B-B14F-4D97-AF65-F5344CB8AC3E}">
        <p14:creationId xmlns:p14="http://schemas.microsoft.com/office/powerpoint/2010/main" val="3563100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830997"/>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pPr algn="ctr"/>
            <a:r>
              <a:rPr lang="en-US" sz="4800" dirty="0" smtClean="0">
                <a:solidFill>
                  <a:schemeClr val="bg1"/>
                </a:solidFill>
              </a:rPr>
              <a:t>The Great “</a:t>
            </a:r>
            <a:r>
              <a:rPr lang="en-US" sz="4800" dirty="0" err="1" smtClean="0">
                <a:solidFill>
                  <a:schemeClr val="bg1"/>
                </a:solidFill>
              </a:rPr>
              <a:t>Co”Mission</a:t>
            </a:r>
            <a:endParaRPr lang="en-US" sz="4800" dirty="0" smtClean="0">
              <a:solidFill>
                <a:schemeClr val="bg1"/>
              </a:solidFill>
            </a:endParaRPr>
          </a:p>
        </p:txBody>
      </p:sp>
      <p:sp>
        <p:nvSpPr>
          <p:cNvPr id="10" name="TextBox 9"/>
          <p:cNvSpPr txBox="1"/>
          <p:nvPr/>
        </p:nvSpPr>
        <p:spPr>
          <a:xfrm>
            <a:off x="304800" y="998577"/>
            <a:ext cx="8610600" cy="4154984"/>
          </a:xfrm>
          <a:prstGeom prst="rect">
            <a:avLst/>
          </a:prstGeom>
          <a:noFill/>
        </p:spPr>
        <p:txBody>
          <a:bodyPr wrap="square" rtlCol="0">
            <a:spAutoFit/>
          </a:bodyPr>
          <a:lstStyle/>
          <a:p>
            <a:pPr algn="just"/>
            <a:r>
              <a:rPr lang="en-US" sz="4400" i="1" dirty="0" smtClean="0">
                <a:solidFill>
                  <a:schemeClr val="bg1"/>
                </a:solidFill>
              </a:rPr>
              <a:t>Therefore</a:t>
            </a:r>
            <a:r>
              <a:rPr lang="en-US" sz="4400" i="1" dirty="0">
                <a:solidFill>
                  <a:schemeClr val="bg1"/>
                </a:solidFill>
              </a:rPr>
              <a:t>, we are </a:t>
            </a:r>
            <a:r>
              <a:rPr lang="en-US" sz="4400" i="1" u="sng" dirty="0">
                <a:solidFill>
                  <a:schemeClr val="bg1"/>
                </a:solidFill>
              </a:rPr>
              <a:t>ambassadors for Christ</a:t>
            </a:r>
            <a:r>
              <a:rPr lang="en-US" sz="4400" i="1" dirty="0">
                <a:solidFill>
                  <a:schemeClr val="bg1"/>
                </a:solidFill>
              </a:rPr>
              <a:t>, as though God were making an appeal through us; we beg you on behalf of Christ, be reconciled to God. </a:t>
            </a:r>
          </a:p>
          <a:p>
            <a:pPr algn="r"/>
            <a:r>
              <a:rPr lang="en-US" sz="4400" i="1" dirty="0" smtClean="0">
                <a:solidFill>
                  <a:schemeClr val="bg1"/>
                </a:solidFill>
              </a:rPr>
              <a:t>2 </a:t>
            </a:r>
            <a:r>
              <a:rPr lang="en-US" sz="4400" i="1" dirty="0">
                <a:solidFill>
                  <a:schemeClr val="bg1"/>
                </a:solidFill>
              </a:rPr>
              <a:t>Corinthians 5:20</a:t>
            </a:r>
            <a:endParaRPr lang="en-US" sz="4400" i="1" dirty="0">
              <a:solidFill>
                <a:schemeClr val="bg1"/>
              </a:solidFill>
            </a:endParaRPr>
          </a:p>
        </p:txBody>
      </p:sp>
    </p:spTree>
    <p:extLst>
      <p:ext uri="{BB962C8B-B14F-4D97-AF65-F5344CB8AC3E}">
        <p14:creationId xmlns:p14="http://schemas.microsoft.com/office/powerpoint/2010/main" val="483842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830997"/>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pPr algn="ctr"/>
            <a:r>
              <a:rPr lang="en-US" sz="4800" dirty="0" smtClean="0">
                <a:solidFill>
                  <a:schemeClr val="bg1"/>
                </a:solidFill>
              </a:rPr>
              <a:t>Luke 9:23</a:t>
            </a:r>
            <a:endParaRPr lang="en-US" sz="4800" dirty="0" smtClean="0">
              <a:solidFill>
                <a:schemeClr val="bg1"/>
              </a:solidFill>
            </a:endParaRPr>
          </a:p>
        </p:txBody>
      </p:sp>
      <p:sp>
        <p:nvSpPr>
          <p:cNvPr id="10" name="TextBox 9"/>
          <p:cNvSpPr txBox="1"/>
          <p:nvPr/>
        </p:nvSpPr>
        <p:spPr>
          <a:xfrm>
            <a:off x="304800" y="998577"/>
            <a:ext cx="8610600" cy="2123658"/>
          </a:xfrm>
          <a:prstGeom prst="rect">
            <a:avLst/>
          </a:prstGeom>
          <a:noFill/>
        </p:spPr>
        <p:txBody>
          <a:bodyPr wrap="square" rtlCol="0">
            <a:spAutoFit/>
          </a:bodyPr>
          <a:lstStyle/>
          <a:p>
            <a:pPr algn="just"/>
            <a:r>
              <a:rPr lang="en-US" sz="4400" i="1" dirty="0">
                <a:solidFill>
                  <a:schemeClr val="bg1"/>
                </a:solidFill>
              </a:rPr>
              <a:t>“If anyone wishes to come after Me, he must </a:t>
            </a:r>
            <a:r>
              <a:rPr lang="en-US" sz="4400" i="1" dirty="0" smtClean="0">
                <a:solidFill>
                  <a:schemeClr val="bg1"/>
                </a:solidFill>
              </a:rPr>
              <a:t>DENY himself</a:t>
            </a:r>
            <a:r>
              <a:rPr lang="en-US" sz="4400" i="1" dirty="0">
                <a:solidFill>
                  <a:schemeClr val="bg1"/>
                </a:solidFill>
              </a:rPr>
              <a:t>, and take up his cross daily and follow Me.”</a:t>
            </a:r>
            <a:endParaRPr lang="en-US" sz="4200" dirty="0">
              <a:solidFill>
                <a:schemeClr val="bg1"/>
              </a:solidFill>
            </a:endParaRPr>
          </a:p>
        </p:txBody>
      </p:sp>
    </p:spTree>
    <p:extLst>
      <p:ext uri="{BB962C8B-B14F-4D97-AF65-F5344CB8AC3E}">
        <p14:creationId xmlns:p14="http://schemas.microsoft.com/office/powerpoint/2010/main" val="386655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830997"/>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pPr algn="ctr"/>
            <a:r>
              <a:rPr lang="en-US" sz="4800" dirty="0" smtClean="0">
                <a:solidFill>
                  <a:schemeClr val="bg1"/>
                </a:solidFill>
              </a:rPr>
              <a:t>Galatians 6:14</a:t>
            </a:r>
            <a:endParaRPr lang="en-US" sz="4800" dirty="0" smtClean="0">
              <a:solidFill>
                <a:schemeClr val="bg1"/>
              </a:solidFill>
            </a:endParaRPr>
          </a:p>
        </p:txBody>
      </p:sp>
      <p:sp>
        <p:nvSpPr>
          <p:cNvPr id="10" name="TextBox 9"/>
          <p:cNvSpPr txBox="1"/>
          <p:nvPr/>
        </p:nvSpPr>
        <p:spPr>
          <a:xfrm>
            <a:off x="304800" y="998577"/>
            <a:ext cx="8610600" cy="3477875"/>
          </a:xfrm>
          <a:prstGeom prst="rect">
            <a:avLst/>
          </a:prstGeom>
          <a:noFill/>
        </p:spPr>
        <p:txBody>
          <a:bodyPr wrap="square" rtlCol="0">
            <a:spAutoFit/>
          </a:bodyPr>
          <a:lstStyle/>
          <a:p>
            <a:pPr algn="just"/>
            <a:r>
              <a:rPr lang="en-US" sz="4400" i="1" dirty="0">
                <a:solidFill>
                  <a:schemeClr val="bg1"/>
                </a:solidFill>
              </a:rPr>
              <a:t>“But may it never be that I would boast, except in the cross of our Lord Jesus Christ, through which the world has been crucified to me and I to the world.”</a:t>
            </a:r>
            <a:endParaRPr lang="en-US" sz="4200" dirty="0">
              <a:solidFill>
                <a:schemeClr val="bg1"/>
              </a:solidFill>
            </a:endParaRPr>
          </a:p>
        </p:txBody>
      </p:sp>
    </p:spTree>
    <p:extLst>
      <p:ext uri="{BB962C8B-B14F-4D97-AF65-F5344CB8AC3E}">
        <p14:creationId xmlns:p14="http://schemas.microsoft.com/office/powerpoint/2010/main" val="874176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1200329"/>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pPr algn="ctr"/>
            <a:r>
              <a:rPr lang="en-US" sz="3600" dirty="0" smtClean="0">
                <a:solidFill>
                  <a:schemeClr val="bg1"/>
                </a:solidFill>
              </a:rPr>
              <a:t>Let us pray for our proclamation </a:t>
            </a:r>
          </a:p>
          <a:p>
            <a:pPr algn="ctr"/>
            <a:r>
              <a:rPr lang="en-US" sz="3600" dirty="0" smtClean="0">
                <a:solidFill>
                  <a:schemeClr val="bg1"/>
                </a:solidFill>
              </a:rPr>
              <a:t>and practice of the gospel</a:t>
            </a:r>
            <a:endParaRPr lang="en-US" sz="3600" dirty="0" smtClean="0">
              <a:solidFill>
                <a:schemeClr val="bg1"/>
              </a:solidFill>
            </a:endParaRPr>
          </a:p>
        </p:txBody>
      </p:sp>
      <p:sp>
        <p:nvSpPr>
          <p:cNvPr id="10" name="TextBox 9"/>
          <p:cNvSpPr txBox="1"/>
          <p:nvPr/>
        </p:nvSpPr>
        <p:spPr>
          <a:xfrm>
            <a:off x="304800" y="1343085"/>
            <a:ext cx="8610600" cy="4524315"/>
          </a:xfrm>
          <a:prstGeom prst="rect">
            <a:avLst/>
          </a:prstGeom>
          <a:noFill/>
        </p:spPr>
        <p:txBody>
          <a:bodyPr wrap="square" rtlCol="0">
            <a:spAutoFit/>
          </a:bodyPr>
          <a:lstStyle/>
          <a:p>
            <a:pPr marL="457200" lvl="0" indent="-457200" algn="just">
              <a:buFont typeface="Wingdings" panose="05000000000000000000" pitchFamily="2" charset="2"/>
              <a:buChar char="§"/>
            </a:pPr>
            <a:r>
              <a:rPr lang="en-US" sz="3200" dirty="0">
                <a:solidFill>
                  <a:schemeClr val="bg1"/>
                </a:solidFill>
              </a:rPr>
              <a:t>Pray that you may know God and the eternal life He has granted you (John 17:3)</a:t>
            </a:r>
          </a:p>
          <a:p>
            <a:pPr marL="457200" lvl="0" indent="-457200" algn="just">
              <a:buFont typeface="Wingdings" panose="05000000000000000000" pitchFamily="2" charset="2"/>
              <a:buChar char="§"/>
            </a:pPr>
            <a:r>
              <a:rPr lang="en-US" sz="3200" dirty="0">
                <a:solidFill>
                  <a:schemeClr val="bg1"/>
                </a:solidFill>
              </a:rPr>
              <a:t>Pray that you may know the missionary heart of God as demonstrated in Person and work of Jesus Christ (John 3:16; Romans 5:8)</a:t>
            </a:r>
          </a:p>
          <a:p>
            <a:pPr marL="457200" lvl="0" indent="-457200" algn="just">
              <a:buFont typeface="Wingdings" panose="05000000000000000000" pitchFamily="2" charset="2"/>
              <a:buChar char="§"/>
            </a:pPr>
            <a:r>
              <a:rPr lang="en-US" sz="3200" dirty="0">
                <a:solidFill>
                  <a:schemeClr val="bg1"/>
                </a:solidFill>
              </a:rPr>
              <a:t>Pray that you might not be dissuaded or discouraged by people or circumstances from your mission to know Christ and make Him known (John 16:33; Ephesians 6:19-20</a:t>
            </a:r>
            <a:r>
              <a:rPr lang="en-US" sz="3200" dirty="0" smtClean="0">
                <a:solidFill>
                  <a:schemeClr val="bg1"/>
                </a:solidFill>
              </a:rPr>
              <a:t>)</a:t>
            </a:r>
            <a:endParaRPr lang="en-US" sz="3200" dirty="0">
              <a:solidFill>
                <a:schemeClr val="bg1"/>
              </a:solidFill>
            </a:endParaRPr>
          </a:p>
        </p:txBody>
      </p:sp>
    </p:spTree>
    <p:extLst>
      <p:ext uri="{BB962C8B-B14F-4D97-AF65-F5344CB8AC3E}">
        <p14:creationId xmlns:p14="http://schemas.microsoft.com/office/powerpoint/2010/main" val="344383715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750"/>
                                        <p:tgtEl>
                                          <p:spTgt spid="10">
                                            <p:txEl>
                                              <p:pRg st="0" end="0"/>
                                            </p:txEl>
                                          </p:spTgt>
                                        </p:tgtEl>
                                      </p:cBhvr>
                                    </p:animEffect>
                                  </p:childTnLst>
                                </p:cTn>
                              </p:par>
                            </p:childTnLst>
                          </p:cTn>
                        </p:par>
                        <p:par>
                          <p:cTn id="8" fill="hold">
                            <p:stCondLst>
                              <p:cond delay="1750"/>
                            </p:stCondLst>
                            <p:childTnLst>
                              <p:par>
                                <p:cTn id="9" presetID="10" presetClass="entr" presetSubtype="0" fill="hold" grpId="0" nodeType="afterEffect">
                                  <p:stCondLst>
                                    <p:cond delay="3250"/>
                                  </p:stCondLst>
                                  <p:childTnLst>
                                    <p:set>
                                      <p:cBhvr>
                                        <p:cTn id="10" dur="1" fill="hold">
                                          <p:stCondLst>
                                            <p:cond delay="0"/>
                                          </p:stCondLst>
                                        </p:cTn>
                                        <p:tgtEl>
                                          <p:spTgt spid="10">
                                            <p:txEl>
                                              <p:pRg st="1" end="1"/>
                                            </p:txEl>
                                          </p:spTgt>
                                        </p:tgtEl>
                                        <p:attrNameLst>
                                          <p:attrName>style.visibility</p:attrName>
                                        </p:attrNameLst>
                                      </p:cBhvr>
                                      <p:to>
                                        <p:strVal val="visible"/>
                                      </p:to>
                                    </p:set>
                                    <p:animEffect transition="in" filter="fade">
                                      <p:cBhvr>
                                        <p:cTn id="11" dur="1750"/>
                                        <p:tgtEl>
                                          <p:spTgt spid="10">
                                            <p:txEl>
                                              <p:pRg st="1" end="1"/>
                                            </p:txEl>
                                          </p:spTgt>
                                        </p:tgtEl>
                                      </p:cBhvr>
                                    </p:animEffect>
                                  </p:childTnLst>
                                </p:cTn>
                              </p:par>
                            </p:childTnLst>
                          </p:cTn>
                        </p:par>
                        <p:par>
                          <p:cTn id="12" fill="hold">
                            <p:stCondLst>
                              <p:cond delay="6750"/>
                            </p:stCondLst>
                            <p:childTnLst>
                              <p:par>
                                <p:cTn id="13" presetID="10" presetClass="entr" presetSubtype="0" fill="hold" grpId="0" nodeType="afterEffect">
                                  <p:stCondLst>
                                    <p:cond delay="4250"/>
                                  </p:stCondLst>
                                  <p:childTnLst>
                                    <p:set>
                                      <p:cBhvr>
                                        <p:cTn id="14" dur="1" fill="hold">
                                          <p:stCondLst>
                                            <p:cond delay="0"/>
                                          </p:stCondLst>
                                        </p:cTn>
                                        <p:tgtEl>
                                          <p:spTgt spid="10">
                                            <p:txEl>
                                              <p:pRg st="2" end="2"/>
                                            </p:txEl>
                                          </p:spTgt>
                                        </p:tgtEl>
                                        <p:attrNameLst>
                                          <p:attrName>style.visibility</p:attrName>
                                        </p:attrNameLst>
                                      </p:cBhvr>
                                      <p:to>
                                        <p:strVal val="visible"/>
                                      </p:to>
                                    </p:set>
                                    <p:animEffect transition="in" filter="fade">
                                      <p:cBhvr>
                                        <p:cTn id="15" dur="175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830997"/>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pPr algn="ctr"/>
            <a:r>
              <a:rPr lang="en-US" sz="4800" dirty="0" smtClean="0">
                <a:solidFill>
                  <a:schemeClr val="bg1"/>
                </a:solidFill>
              </a:rPr>
              <a:t>Mark 1:35-37</a:t>
            </a:r>
          </a:p>
        </p:txBody>
      </p:sp>
      <p:sp>
        <p:nvSpPr>
          <p:cNvPr id="10" name="TextBox 9"/>
          <p:cNvSpPr txBox="1"/>
          <p:nvPr/>
        </p:nvSpPr>
        <p:spPr>
          <a:xfrm>
            <a:off x="304800" y="998577"/>
            <a:ext cx="8610600" cy="4401205"/>
          </a:xfrm>
          <a:prstGeom prst="rect">
            <a:avLst/>
          </a:prstGeom>
          <a:noFill/>
        </p:spPr>
        <p:txBody>
          <a:bodyPr wrap="square" rtlCol="0">
            <a:spAutoFit/>
          </a:bodyPr>
          <a:lstStyle/>
          <a:p>
            <a:pPr algn="just"/>
            <a:r>
              <a:rPr lang="en-US" sz="4000" i="1" dirty="0">
                <a:solidFill>
                  <a:schemeClr val="bg1"/>
                </a:solidFill>
              </a:rPr>
              <a:t>35 In the early morning, while it was still dark, Jesus got up, left the house, and went away to a secluded place, and was praying there. 36 Simon and his companions searched for Him; 37 they found Him, and said to Him, "Everyone is looking for You." </a:t>
            </a:r>
            <a:endParaRPr lang="en-US" sz="4000" dirty="0">
              <a:solidFill>
                <a:schemeClr val="bg1"/>
              </a:solidFill>
            </a:endParaRPr>
          </a:p>
        </p:txBody>
      </p:sp>
    </p:spTree>
    <p:extLst>
      <p:ext uri="{BB962C8B-B14F-4D97-AF65-F5344CB8AC3E}">
        <p14:creationId xmlns:p14="http://schemas.microsoft.com/office/powerpoint/2010/main" val="2084108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6178" y="1066800"/>
            <a:ext cx="9144000" cy="1200329"/>
          </a:xfrm>
          <a:prstGeom prst="rect">
            <a:avLst/>
          </a:prstGeom>
          <a:noFill/>
        </p:spPr>
        <p:txBody>
          <a:bodyPr wrap="square" rtlCol="0">
            <a:spAutoFit/>
          </a:bodyPr>
          <a:lstStyle/>
          <a:p>
            <a:pPr algn="ctr"/>
            <a:r>
              <a:rPr lang="en-US" sz="7200" dirty="0" smtClean="0">
                <a:solidFill>
                  <a:schemeClr val="bg1"/>
                </a:solidFill>
                <a:latin typeface="+mj-lt"/>
              </a:rPr>
              <a:t>The Gospel of Mark</a:t>
            </a:r>
          </a:p>
        </p:txBody>
      </p:sp>
      <p:sp>
        <p:nvSpPr>
          <p:cNvPr id="6" name="TextBox 5"/>
          <p:cNvSpPr txBox="1"/>
          <p:nvPr/>
        </p:nvSpPr>
        <p:spPr>
          <a:xfrm>
            <a:off x="0" y="2362200"/>
            <a:ext cx="9144000" cy="2554545"/>
          </a:xfrm>
          <a:prstGeom prst="rect">
            <a:avLst/>
          </a:prstGeom>
          <a:noFill/>
        </p:spPr>
        <p:txBody>
          <a:bodyPr wrap="square" rtlCol="0">
            <a:spAutoFit/>
          </a:bodyPr>
          <a:lstStyle/>
          <a:p>
            <a:pPr algn="ctr"/>
            <a:r>
              <a:rPr lang="en-US" sz="3200" dirty="0" smtClean="0">
                <a:solidFill>
                  <a:schemeClr val="bg1"/>
                </a:solidFill>
                <a:latin typeface="Bahnschrift" panose="020B0502040204020203" pitchFamily="34" charset="0"/>
              </a:rPr>
              <a:t>The Action, Authenticity, and Authority of Jesus Christ, the Son of God</a:t>
            </a:r>
          </a:p>
          <a:p>
            <a:pPr algn="ctr"/>
            <a:endParaRPr lang="en-US" sz="3200" dirty="0">
              <a:solidFill>
                <a:schemeClr val="bg1"/>
              </a:solidFill>
              <a:latin typeface="Bahnschrift" panose="020B0502040204020203" pitchFamily="34" charset="0"/>
            </a:endParaRPr>
          </a:p>
          <a:p>
            <a:pPr algn="ctr"/>
            <a:r>
              <a:rPr lang="en-US" sz="3200" dirty="0" smtClean="0">
                <a:solidFill>
                  <a:schemeClr val="bg1"/>
                </a:solidFill>
                <a:latin typeface="Bahnschrift" panose="020B0502040204020203" pitchFamily="34" charset="0"/>
              </a:rPr>
              <a:t>The Exclusive Devotion of </a:t>
            </a:r>
            <a:r>
              <a:rPr lang="en-US" sz="3200" dirty="0" smtClean="0">
                <a:solidFill>
                  <a:schemeClr val="bg1"/>
                </a:solidFill>
                <a:latin typeface="Bahnschrift" panose="020B0502040204020203" pitchFamily="34" charset="0"/>
              </a:rPr>
              <a:t>Jesus (Part 2)</a:t>
            </a:r>
            <a:endParaRPr lang="en-US" sz="3200" dirty="0" smtClean="0">
              <a:solidFill>
                <a:schemeClr val="bg1"/>
              </a:solidFill>
              <a:latin typeface="Bahnschrift" panose="020B0502040204020203" pitchFamily="34" charset="0"/>
            </a:endParaRPr>
          </a:p>
          <a:p>
            <a:pPr algn="ctr"/>
            <a:r>
              <a:rPr lang="en-US" sz="3200" smtClean="0">
                <a:solidFill>
                  <a:schemeClr val="bg1"/>
                </a:solidFill>
                <a:latin typeface="Bahnschrift" panose="020B0502040204020203" pitchFamily="34" charset="0"/>
              </a:rPr>
              <a:t>Mark </a:t>
            </a:r>
            <a:r>
              <a:rPr lang="en-US" sz="3200" smtClean="0">
                <a:solidFill>
                  <a:schemeClr val="bg1"/>
                </a:solidFill>
                <a:latin typeface="Bahnschrift" panose="020B0502040204020203" pitchFamily="34" charset="0"/>
              </a:rPr>
              <a:t>1:35-39</a:t>
            </a:r>
            <a:endParaRPr lang="en-US" sz="3200" dirty="0" smtClean="0">
              <a:solidFill>
                <a:schemeClr val="bg1"/>
              </a:solidFill>
              <a:latin typeface="Bahnschrift" panose="020B0502040204020203" pitchFamily="34" charset="0"/>
            </a:endParaRPr>
          </a:p>
        </p:txBody>
      </p:sp>
    </p:spTree>
    <p:extLst>
      <p:ext uri="{BB962C8B-B14F-4D97-AF65-F5344CB8AC3E}">
        <p14:creationId xmlns:p14="http://schemas.microsoft.com/office/powerpoint/2010/main" val="2795561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375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3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830997"/>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pPr algn="ctr"/>
            <a:r>
              <a:rPr lang="en-US" sz="4800" dirty="0" smtClean="0">
                <a:solidFill>
                  <a:schemeClr val="bg1"/>
                </a:solidFill>
              </a:rPr>
              <a:t>Mark 1:38-39</a:t>
            </a:r>
          </a:p>
        </p:txBody>
      </p:sp>
      <p:sp>
        <p:nvSpPr>
          <p:cNvPr id="10" name="TextBox 9"/>
          <p:cNvSpPr txBox="1"/>
          <p:nvPr/>
        </p:nvSpPr>
        <p:spPr>
          <a:xfrm>
            <a:off x="304800" y="998577"/>
            <a:ext cx="8610600" cy="3785652"/>
          </a:xfrm>
          <a:prstGeom prst="rect">
            <a:avLst/>
          </a:prstGeom>
          <a:noFill/>
        </p:spPr>
        <p:txBody>
          <a:bodyPr wrap="square" rtlCol="0">
            <a:spAutoFit/>
          </a:bodyPr>
          <a:lstStyle/>
          <a:p>
            <a:pPr algn="just"/>
            <a:r>
              <a:rPr lang="en-US" sz="4000" i="1" dirty="0">
                <a:solidFill>
                  <a:schemeClr val="bg1"/>
                </a:solidFill>
              </a:rPr>
              <a:t>38 He said to them, "Let us go somewhere else to the towns nearby, so that I may preach there also; for that is what I came for." 39 And He went into their synagogues throughout all Galilee, preaching and casting out the demons. </a:t>
            </a:r>
            <a:endParaRPr lang="en-US" sz="4000" dirty="0">
              <a:solidFill>
                <a:schemeClr val="bg1"/>
              </a:solidFill>
            </a:endParaRPr>
          </a:p>
        </p:txBody>
      </p:sp>
    </p:spTree>
    <p:extLst>
      <p:ext uri="{BB962C8B-B14F-4D97-AF65-F5344CB8AC3E}">
        <p14:creationId xmlns:p14="http://schemas.microsoft.com/office/powerpoint/2010/main" val="2731324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830997"/>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pPr algn="ctr"/>
            <a:r>
              <a:rPr lang="en-US" sz="4800" dirty="0" smtClean="0">
                <a:solidFill>
                  <a:schemeClr val="bg1"/>
                </a:solidFill>
              </a:rPr>
              <a:t>What is the Hypostatic Union?</a:t>
            </a:r>
            <a:endParaRPr lang="en-US" sz="4800" dirty="0" smtClean="0">
              <a:solidFill>
                <a:schemeClr val="bg1"/>
              </a:solidFill>
            </a:endParaRPr>
          </a:p>
        </p:txBody>
      </p:sp>
      <p:sp>
        <p:nvSpPr>
          <p:cNvPr id="10" name="TextBox 9"/>
          <p:cNvSpPr txBox="1"/>
          <p:nvPr/>
        </p:nvSpPr>
        <p:spPr>
          <a:xfrm>
            <a:off x="304800" y="998577"/>
            <a:ext cx="8610600" cy="5632311"/>
          </a:xfrm>
          <a:prstGeom prst="rect">
            <a:avLst/>
          </a:prstGeom>
          <a:noFill/>
        </p:spPr>
        <p:txBody>
          <a:bodyPr wrap="square" rtlCol="0">
            <a:spAutoFit/>
          </a:bodyPr>
          <a:lstStyle/>
          <a:p>
            <a:pPr algn="just"/>
            <a:r>
              <a:rPr lang="en-US" sz="3600" dirty="0">
                <a:solidFill>
                  <a:schemeClr val="bg1"/>
                </a:solidFill>
              </a:rPr>
              <a:t>The hypostatic union is the term used to describe how God the Son, Jesus Christ, took on a human nature, yet remained fully God at the same time. Jesus always had been God </a:t>
            </a:r>
            <a:r>
              <a:rPr lang="en-US" sz="3600" dirty="0" smtClean="0">
                <a:solidFill>
                  <a:schemeClr val="bg1"/>
                </a:solidFill>
              </a:rPr>
              <a:t>(John 8:58; 10:30), </a:t>
            </a:r>
            <a:r>
              <a:rPr lang="en-US" sz="3600" dirty="0">
                <a:solidFill>
                  <a:schemeClr val="bg1"/>
                </a:solidFill>
              </a:rPr>
              <a:t>but at the incarnation Jesus became a human being </a:t>
            </a:r>
            <a:r>
              <a:rPr lang="en-US" sz="3600" dirty="0" smtClean="0">
                <a:solidFill>
                  <a:schemeClr val="bg1"/>
                </a:solidFill>
              </a:rPr>
              <a:t>(John 1:14). </a:t>
            </a:r>
            <a:r>
              <a:rPr lang="en-US" sz="3600" dirty="0">
                <a:solidFill>
                  <a:schemeClr val="bg1"/>
                </a:solidFill>
              </a:rPr>
              <a:t>The addition of the human nature to the divine nature is Jesus, the God-man. This is the hypostatic union, Jesus Christ, one Person, fully God and fully man.</a:t>
            </a:r>
            <a:endParaRPr lang="en-US" sz="3600" i="1" dirty="0">
              <a:solidFill>
                <a:schemeClr val="bg1"/>
              </a:solidFill>
            </a:endParaRPr>
          </a:p>
        </p:txBody>
      </p:sp>
    </p:spTree>
    <p:extLst>
      <p:ext uri="{BB962C8B-B14F-4D97-AF65-F5344CB8AC3E}">
        <p14:creationId xmlns:p14="http://schemas.microsoft.com/office/powerpoint/2010/main" val="3550337834"/>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830997"/>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pPr algn="ctr"/>
            <a:r>
              <a:rPr lang="en-US" sz="4800" dirty="0" smtClean="0">
                <a:solidFill>
                  <a:schemeClr val="bg1"/>
                </a:solidFill>
              </a:rPr>
              <a:t>What is the Hypostatic Union?</a:t>
            </a:r>
            <a:endParaRPr lang="en-US" sz="4800" dirty="0" smtClean="0">
              <a:solidFill>
                <a:schemeClr val="bg1"/>
              </a:solidFill>
            </a:endParaRPr>
          </a:p>
        </p:txBody>
      </p:sp>
      <p:sp>
        <p:nvSpPr>
          <p:cNvPr id="10" name="TextBox 9"/>
          <p:cNvSpPr txBox="1"/>
          <p:nvPr/>
        </p:nvSpPr>
        <p:spPr>
          <a:xfrm>
            <a:off x="304800" y="998577"/>
            <a:ext cx="8610600" cy="5847755"/>
          </a:xfrm>
          <a:prstGeom prst="rect">
            <a:avLst/>
          </a:prstGeom>
          <a:noFill/>
        </p:spPr>
        <p:txBody>
          <a:bodyPr wrap="square" rtlCol="0">
            <a:spAutoFit/>
          </a:bodyPr>
          <a:lstStyle/>
          <a:p>
            <a:pPr algn="just"/>
            <a:r>
              <a:rPr lang="en-US" sz="3400" dirty="0">
                <a:solidFill>
                  <a:schemeClr val="bg1"/>
                </a:solidFill>
              </a:rPr>
              <a:t>Jesus is </a:t>
            </a:r>
            <a:r>
              <a:rPr lang="en-US" sz="3400" dirty="0" smtClean="0">
                <a:solidFill>
                  <a:schemeClr val="bg1"/>
                </a:solidFill>
              </a:rPr>
              <a:t>both God </a:t>
            </a:r>
            <a:r>
              <a:rPr lang="en-US" sz="3400" dirty="0">
                <a:solidFill>
                  <a:schemeClr val="bg1"/>
                </a:solidFill>
              </a:rPr>
              <a:t>and </a:t>
            </a:r>
            <a:r>
              <a:rPr lang="en-US" sz="3400" dirty="0" smtClean="0">
                <a:solidFill>
                  <a:schemeClr val="bg1"/>
                </a:solidFill>
              </a:rPr>
              <a:t>man</a:t>
            </a:r>
            <a:r>
              <a:rPr lang="en-US" sz="3400" dirty="0">
                <a:solidFill>
                  <a:schemeClr val="bg1"/>
                </a:solidFill>
              </a:rPr>
              <a:t>. Jesus has always been God, but He did not become a human being until He was conceived in Mary. Jesus became a human being in order to identify with us </a:t>
            </a:r>
            <a:r>
              <a:rPr lang="en-US" sz="3400" dirty="0" smtClean="0">
                <a:solidFill>
                  <a:schemeClr val="bg1"/>
                </a:solidFill>
              </a:rPr>
              <a:t>(Hebrews 2:17) </a:t>
            </a:r>
            <a:r>
              <a:rPr lang="en-US" sz="3400" dirty="0">
                <a:solidFill>
                  <a:schemeClr val="bg1"/>
                </a:solidFill>
              </a:rPr>
              <a:t>and, more importantly, so that He could die on the cross to pay the penalty for our sins </a:t>
            </a:r>
            <a:r>
              <a:rPr lang="en-US" sz="3400" dirty="0" smtClean="0">
                <a:solidFill>
                  <a:schemeClr val="bg1"/>
                </a:solidFill>
              </a:rPr>
              <a:t>(Philippians 2:5-11). </a:t>
            </a:r>
            <a:r>
              <a:rPr lang="en-US" sz="3400" dirty="0">
                <a:solidFill>
                  <a:schemeClr val="bg1"/>
                </a:solidFill>
              </a:rPr>
              <a:t>In summary, the hypostatic union teaches that Jesus is both fully human and fully divine, that there is no mixture or dilution of either nature, and that He is one united Person, forever.</a:t>
            </a:r>
            <a:endParaRPr lang="en-US" sz="3400" i="1" dirty="0">
              <a:solidFill>
                <a:schemeClr val="bg1"/>
              </a:solidFill>
            </a:endParaRPr>
          </a:p>
        </p:txBody>
      </p:sp>
    </p:spTree>
    <p:extLst>
      <p:ext uri="{BB962C8B-B14F-4D97-AF65-F5344CB8AC3E}">
        <p14:creationId xmlns:p14="http://schemas.microsoft.com/office/powerpoint/2010/main" val="3656857634"/>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830997"/>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pPr algn="ctr"/>
            <a:r>
              <a:rPr lang="en-US" sz="4800" dirty="0" smtClean="0">
                <a:solidFill>
                  <a:schemeClr val="bg1"/>
                </a:solidFill>
              </a:rPr>
              <a:t>Colossians 2:9</a:t>
            </a:r>
            <a:endParaRPr lang="en-US" sz="4800" dirty="0" smtClean="0">
              <a:solidFill>
                <a:schemeClr val="bg1"/>
              </a:solidFill>
            </a:endParaRPr>
          </a:p>
        </p:txBody>
      </p:sp>
      <p:sp>
        <p:nvSpPr>
          <p:cNvPr id="10" name="TextBox 9"/>
          <p:cNvSpPr txBox="1"/>
          <p:nvPr/>
        </p:nvSpPr>
        <p:spPr>
          <a:xfrm>
            <a:off x="304800" y="998577"/>
            <a:ext cx="8610600" cy="1446550"/>
          </a:xfrm>
          <a:prstGeom prst="rect">
            <a:avLst/>
          </a:prstGeom>
          <a:noFill/>
        </p:spPr>
        <p:txBody>
          <a:bodyPr wrap="square" rtlCol="0">
            <a:spAutoFit/>
          </a:bodyPr>
          <a:lstStyle/>
          <a:p>
            <a:pPr algn="just"/>
            <a:r>
              <a:rPr lang="en-US" sz="4400" i="1" dirty="0">
                <a:solidFill>
                  <a:schemeClr val="bg1"/>
                </a:solidFill>
              </a:rPr>
              <a:t>“For in Him </a:t>
            </a:r>
            <a:r>
              <a:rPr lang="en-US" sz="4400" i="1" dirty="0" smtClean="0">
                <a:solidFill>
                  <a:schemeClr val="bg1"/>
                </a:solidFill>
              </a:rPr>
              <a:t>[Jesus] all </a:t>
            </a:r>
            <a:r>
              <a:rPr lang="en-US" sz="4400" i="1" dirty="0">
                <a:solidFill>
                  <a:schemeClr val="bg1"/>
                </a:solidFill>
              </a:rPr>
              <a:t>the fullness of Deity dwells in bodily form…”</a:t>
            </a:r>
            <a:r>
              <a:rPr lang="en-US" sz="4400" dirty="0">
                <a:solidFill>
                  <a:schemeClr val="bg1"/>
                </a:solidFill>
              </a:rPr>
              <a:t> </a:t>
            </a:r>
          </a:p>
        </p:txBody>
      </p:sp>
    </p:spTree>
    <p:extLst>
      <p:ext uri="{BB962C8B-B14F-4D97-AF65-F5344CB8AC3E}">
        <p14:creationId xmlns:p14="http://schemas.microsoft.com/office/powerpoint/2010/main" val="3032569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830997"/>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pPr algn="ctr"/>
            <a:r>
              <a:rPr lang="en-US" sz="4800" dirty="0" smtClean="0">
                <a:solidFill>
                  <a:schemeClr val="bg1"/>
                </a:solidFill>
              </a:rPr>
              <a:t>Mark 10:45</a:t>
            </a:r>
          </a:p>
        </p:txBody>
      </p:sp>
      <p:sp>
        <p:nvSpPr>
          <p:cNvPr id="10" name="TextBox 9"/>
          <p:cNvSpPr txBox="1"/>
          <p:nvPr/>
        </p:nvSpPr>
        <p:spPr>
          <a:xfrm>
            <a:off x="304800" y="998577"/>
            <a:ext cx="8610600" cy="2123658"/>
          </a:xfrm>
          <a:prstGeom prst="rect">
            <a:avLst/>
          </a:prstGeom>
          <a:noFill/>
        </p:spPr>
        <p:txBody>
          <a:bodyPr wrap="square" rtlCol="0">
            <a:spAutoFit/>
          </a:bodyPr>
          <a:lstStyle/>
          <a:p>
            <a:pPr algn="just"/>
            <a:r>
              <a:rPr lang="en-US" sz="4400" i="1" dirty="0">
                <a:solidFill>
                  <a:schemeClr val="bg1"/>
                </a:solidFill>
              </a:rPr>
              <a:t>“For even the Son of Man did not come to be served, but to serve, and to give His life a ransom for many.”</a:t>
            </a:r>
            <a:r>
              <a:rPr lang="en-US" sz="4400" dirty="0">
                <a:solidFill>
                  <a:schemeClr val="bg1"/>
                </a:solidFill>
              </a:rPr>
              <a:t> </a:t>
            </a:r>
            <a:endParaRPr lang="en-US" sz="4200" dirty="0">
              <a:solidFill>
                <a:schemeClr val="bg1"/>
              </a:solidFill>
            </a:endParaRPr>
          </a:p>
        </p:txBody>
      </p:sp>
    </p:spTree>
    <p:extLst>
      <p:ext uri="{BB962C8B-B14F-4D97-AF65-F5344CB8AC3E}">
        <p14:creationId xmlns:p14="http://schemas.microsoft.com/office/powerpoint/2010/main" val="3110215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830997"/>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pPr algn="ctr"/>
            <a:r>
              <a:rPr lang="en-US" sz="4800" dirty="0" smtClean="0">
                <a:solidFill>
                  <a:schemeClr val="bg1"/>
                </a:solidFill>
              </a:rPr>
              <a:t>Our Big Idea</a:t>
            </a:r>
          </a:p>
        </p:txBody>
      </p:sp>
      <p:sp>
        <p:nvSpPr>
          <p:cNvPr id="10" name="TextBox 9"/>
          <p:cNvSpPr txBox="1"/>
          <p:nvPr/>
        </p:nvSpPr>
        <p:spPr>
          <a:xfrm>
            <a:off x="304800" y="998577"/>
            <a:ext cx="8610600" cy="4154984"/>
          </a:xfrm>
          <a:prstGeom prst="rect">
            <a:avLst/>
          </a:prstGeom>
          <a:noFill/>
        </p:spPr>
        <p:txBody>
          <a:bodyPr wrap="square" rtlCol="0">
            <a:spAutoFit/>
          </a:bodyPr>
          <a:lstStyle/>
          <a:p>
            <a:pPr algn="just"/>
            <a:r>
              <a:rPr lang="en-US" sz="4400" i="1" dirty="0" smtClean="0">
                <a:solidFill>
                  <a:schemeClr val="bg1"/>
                </a:solidFill>
              </a:rPr>
              <a:t>If </a:t>
            </a:r>
            <a:r>
              <a:rPr lang="en-US" sz="4400" i="1" dirty="0">
                <a:solidFill>
                  <a:schemeClr val="bg1"/>
                </a:solidFill>
              </a:rPr>
              <a:t>we truly desire to deepen our intimacy and our relationship with the living God, it begins with prayer and is experienced more fully as we obediently proclaim and practice the gospel.</a:t>
            </a:r>
            <a:endParaRPr lang="en-US" sz="4400" dirty="0">
              <a:solidFill>
                <a:schemeClr val="bg1"/>
              </a:solidFill>
            </a:endParaRPr>
          </a:p>
        </p:txBody>
      </p:sp>
    </p:spTree>
    <p:extLst>
      <p:ext uri="{BB962C8B-B14F-4D97-AF65-F5344CB8AC3E}">
        <p14:creationId xmlns:p14="http://schemas.microsoft.com/office/powerpoint/2010/main" val="710465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75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830997"/>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pPr algn="ctr"/>
            <a:r>
              <a:rPr lang="en-US" sz="4800" dirty="0" smtClean="0">
                <a:solidFill>
                  <a:schemeClr val="bg1"/>
                </a:solidFill>
              </a:rPr>
              <a:t>John Owen</a:t>
            </a:r>
            <a:endParaRPr lang="en-US" sz="4800" dirty="0" smtClean="0">
              <a:solidFill>
                <a:schemeClr val="bg1"/>
              </a:solidFill>
            </a:endParaRPr>
          </a:p>
        </p:txBody>
      </p:sp>
      <p:sp>
        <p:nvSpPr>
          <p:cNvPr id="10" name="TextBox 9"/>
          <p:cNvSpPr txBox="1"/>
          <p:nvPr/>
        </p:nvSpPr>
        <p:spPr>
          <a:xfrm>
            <a:off x="304800" y="998577"/>
            <a:ext cx="8610600" cy="5324535"/>
          </a:xfrm>
          <a:prstGeom prst="rect">
            <a:avLst/>
          </a:prstGeom>
          <a:noFill/>
        </p:spPr>
        <p:txBody>
          <a:bodyPr wrap="square" rtlCol="0">
            <a:spAutoFit/>
          </a:bodyPr>
          <a:lstStyle/>
          <a:p>
            <a:pPr algn="ctr"/>
            <a:r>
              <a:rPr lang="en-US" sz="3200" i="1" dirty="0" smtClean="0">
                <a:solidFill>
                  <a:schemeClr val="bg1"/>
                </a:solidFill>
              </a:rPr>
              <a:t>Union and Communion</a:t>
            </a:r>
          </a:p>
          <a:p>
            <a:pPr algn="just"/>
            <a:endParaRPr lang="en-US" sz="3200" i="1" dirty="0">
              <a:solidFill>
                <a:schemeClr val="bg1"/>
              </a:solidFill>
            </a:endParaRPr>
          </a:p>
          <a:p>
            <a:pPr algn="just"/>
            <a:r>
              <a:rPr lang="en-US" sz="3200" i="1" dirty="0" smtClean="0">
                <a:solidFill>
                  <a:schemeClr val="bg1"/>
                </a:solidFill>
              </a:rPr>
              <a:t>“</a:t>
            </a:r>
            <a:r>
              <a:rPr lang="en-US" sz="3200" i="1" u="sng" dirty="0" smtClean="0">
                <a:solidFill>
                  <a:schemeClr val="bg1"/>
                </a:solidFill>
              </a:rPr>
              <a:t>union</a:t>
            </a:r>
            <a:r>
              <a:rPr lang="en-US" sz="3200" i="1" dirty="0" smtClean="0">
                <a:solidFill>
                  <a:schemeClr val="bg1"/>
                </a:solidFill>
              </a:rPr>
              <a:t>” - </a:t>
            </a:r>
            <a:r>
              <a:rPr lang="en-US" sz="3200" dirty="0">
                <a:solidFill>
                  <a:schemeClr val="bg1"/>
                </a:solidFill>
              </a:rPr>
              <a:t>our reconciliation with God accomplished by </a:t>
            </a:r>
            <a:r>
              <a:rPr lang="en-US" sz="3200" dirty="0" smtClean="0">
                <a:solidFill>
                  <a:schemeClr val="bg1"/>
                </a:solidFill>
              </a:rPr>
              <a:t>Christ (salvation).</a:t>
            </a:r>
            <a:endParaRPr lang="en-US" sz="1000" dirty="0" smtClean="0">
              <a:solidFill>
                <a:schemeClr val="bg1"/>
              </a:solidFill>
            </a:endParaRPr>
          </a:p>
          <a:p>
            <a:pPr algn="just"/>
            <a:endParaRPr lang="en-US" sz="1000" dirty="0">
              <a:solidFill>
                <a:schemeClr val="bg1"/>
              </a:solidFill>
            </a:endParaRPr>
          </a:p>
          <a:p>
            <a:pPr algn="just"/>
            <a:r>
              <a:rPr lang="en-US" sz="3200" dirty="0" smtClean="0">
                <a:solidFill>
                  <a:schemeClr val="bg1"/>
                </a:solidFill>
              </a:rPr>
              <a:t>“</a:t>
            </a:r>
            <a:r>
              <a:rPr lang="en-US" sz="3200" u="sng" dirty="0" smtClean="0">
                <a:solidFill>
                  <a:schemeClr val="bg1"/>
                </a:solidFill>
              </a:rPr>
              <a:t>communion</a:t>
            </a:r>
            <a:r>
              <a:rPr lang="en-US" sz="3200" dirty="0" smtClean="0">
                <a:solidFill>
                  <a:schemeClr val="bg1"/>
                </a:solidFill>
              </a:rPr>
              <a:t>” - </a:t>
            </a:r>
            <a:r>
              <a:rPr lang="en-US" sz="3200" dirty="0">
                <a:solidFill>
                  <a:schemeClr val="bg1"/>
                </a:solidFill>
              </a:rPr>
              <a:t>now been brought near to God and has a restored relationship with God, intimacy with </a:t>
            </a:r>
            <a:r>
              <a:rPr lang="en-US" sz="3200" dirty="0" smtClean="0">
                <a:solidFill>
                  <a:schemeClr val="bg1"/>
                </a:solidFill>
              </a:rPr>
              <a:t>God (sanctification – Christlikeness)</a:t>
            </a:r>
            <a:endParaRPr lang="en-US" sz="1000" dirty="0" smtClean="0">
              <a:solidFill>
                <a:schemeClr val="bg1"/>
              </a:solidFill>
            </a:endParaRPr>
          </a:p>
          <a:p>
            <a:pPr algn="just"/>
            <a:endParaRPr lang="en-US" sz="1000" dirty="0" smtClean="0">
              <a:solidFill>
                <a:schemeClr val="bg1"/>
              </a:solidFill>
            </a:endParaRPr>
          </a:p>
          <a:p>
            <a:pPr algn="just"/>
            <a:r>
              <a:rPr lang="en-US" sz="3200" i="1" dirty="0" smtClean="0">
                <a:solidFill>
                  <a:schemeClr val="bg1"/>
                </a:solidFill>
              </a:rPr>
              <a:t>Communion with God is experienced through prayer and through obedient proclamation and practice of the gospel.</a:t>
            </a:r>
            <a:endParaRPr lang="en-US" sz="3200" i="1" dirty="0">
              <a:solidFill>
                <a:schemeClr val="bg1"/>
              </a:solidFill>
            </a:endParaRPr>
          </a:p>
        </p:txBody>
      </p:sp>
    </p:spTree>
    <p:extLst>
      <p:ext uri="{BB962C8B-B14F-4D97-AF65-F5344CB8AC3E}">
        <p14:creationId xmlns:p14="http://schemas.microsoft.com/office/powerpoint/2010/main" val="78502932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750"/>
                                        <p:tgtEl>
                                          <p:spTgt spid="10">
                                            <p:txEl>
                                              <p:pRg st="0" end="0"/>
                                            </p:txEl>
                                          </p:spTgt>
                                        </p:tgtEl>
                                      </p:cBhvr>
                                    </p:animEffect>
                                  </p:childTnLst>
                                </p:cTn>
                              </p:par>
                            </p:childTnLst>
                          </p:cTn>
                        </p:par>
                        <p:par>
                          <p:cTn id="8" fill="hold">
                            <p:stCondLst>
                              <p:cond delay="2250"/>
                            </p:stCondLst>
                            <p:childTnLst>
                              <p:par>
                                <p:cTn id="9" presetID="10" presetClass="entr" presetSubtype="0" fill="hold" grpId="0" nodeType="afterEffect">
                                  <p:stCondLst>
                                    <p:cond delay="3750"/>
                                  </p:stCondLst>
                                  <p:childTnLst>
                                    <p:set>
                                      <p:cBhvr>
                                        <p:cTn id="10" dur="1" fill="hold">
                                          <p:stCondLst>
                                            <p:cond delay="0"/>
                                          </p:stCondLst>
                                        </p:cTn>
                                        <p:tgtEl>
                                          <p:spTgt spid="10">
                                            <p:txEl>
                                              <p:pRg st="2" end="2"/>
                                            </p:txEl>
                                          </p:spTgt>
                                        </p:tgtEl>
                                        <p:attrNameLst>
                                          <p:attrName>style.visibility</p:attrName>
                                        </p:attrNameLst>
                                      </p:cBhvr>
                                      <p:to>
                                        <p:strVal val="visible"/>
                                      </p:to>
                                    </p:set>
                                    <p:animEffect transition="in" filter="fade">
                                      <p:cBhvr>
                                        <p:cTn id="11" dur="2250"/>
                                        <p:tgtEl>
                                          <p:spTgt spid="10">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0">
                                            <p:txEl>
                                              <p:pRg st="4" end="4"/>
                                            </p:txEl>
                                          </p:spTgt>
                                        </p:tgtEl>
                                        <p:attrNameLst>
                                          <p:attrName>style.visibility</p:attrName>
                                        </p:attrNameLst>
                                      </p:cBhvr>
                                      <p:to>
                                        <p:strVal val="visible"/>
                                      </p:to>
                                    </p:set>
                                    <p:animEffect transition="in" filter="fade">
                                      <p:cBhvr>
                                        <p:cTn id="16" dur="2250"/>
                                        <p:tgtEl>
                                          <p:spTgt spid="10">
                                            <p:txEl>
                                              <p:pRg st="4" end="4"/>
                                            </p:txEl>
                                          </p:spTgt>
                                        </p:tgtEl>
                                      </p:cBhvr>
                                    </p:animEffect>
                                  </p:childTnLst>
                                </p:cTn>
                              </p:par>
                            </p:childTnLst>
                          </p:cTn>
                        </p:par>
                        <p:par>
                          <p:cTn id="17" fill="hold">
                            <p:stCondLst>
                              <p:cond delay="2250"/>
                            </p:stCondLst>
                            <p:childTnLst>
                              <p:par>
                                <p:cTn id="18" presetID="10" presetClass="entr" presetSubtype="0" fill="hold" grpId="0" nodeType="afterEffect">
                                  <p:stCondLst>
                                    <p:cond delay="3750"/>
                                  </p:stCondLst>
                                  <p:childTnLst>
                                    <p:set>
                                      <p:cBhvr>
                                        <p:cTn id="19" dur="1" fill="hold">
                                          <p:stCondLst>
                                            <p:cond delay="0"/>
                                          </p:stCondLst>
                                        </p:cTn>
                                        <p:tgtEl>
                                          <p:spTgt spid="10">
                                            <p:txEl>
                                              <p:pRg st="6" end="6"/>
                                            </p:txEl>
                                          </p:spTgt>
                                        </p:tgtEl>
                                        <p:attrNameLst>
                                          <p:attrName>style.visibility</p:attrName>
                                        </p:attrNameLst>
                                      </p:cBhvr>
                                      <p:to>
                                        <p:strVal val="visible"/>
                                      </p:to>
                                    </p:set>
                                    <p:animEffect transition="in" filter="fade">
                                      <p:cBhvr>
                                        <p:cTn id="20" dur="2250"/>
                                        <p:tgtEl>
                                          <p:spTgt spid="1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39509</TotalTime>
  <Words>1061</Words>
  <Application>Microsoft Office PowerPoint</Application>
  <PresentationFormat>On-screen Show (4:3)</PresentationFormat>
  <Paragraphs>67</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dc:creator>
  <cp:lastModifiedBy>Ed Godfrey</cp:lastModifiedBy>
  <cp:revision>883</cp:revision>
  <dcterms:created xsi:type="dcterms:W3CDTF">2013-08-08T16:28:40Z</dcterms:created>
  <dcterms:modified xsi:type="dcterms:W3CDTF">2018-05-12T20:26:41Z</dcterms:modified>
</cp:coreProperties>
</file>