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455" r:id="rId2"/>
    <p:sldId id="1674" r:id="rId3"/>
    <p:sldId id="1988" r:id="rId4"/>
    <p:sldId id="1987" r:id="rId5"/>
    <p:sldId id="1989" r:id="rId6"/>
    <p:sldId id="2007" r:id="rId7"/>
    <p:sldId id="2006" r:id="rId8"/>
    <p:sldId id="1933" r:id="rId9"/>
    <p:sldId id="1975" r:id="rId10"/>
    <p:sldId id="2008" r:id="rId11"/>
    <p:sldId id="1951" r:id="rId12"/>
    <p:sldId id="2009" r:id="rId13"/>
    <p:sldId id="2010" r:id="rId14"/>
    <p:sldId id="2011" r:id="rId15"/>
    <p:sldId id="2013" r:id="rId16"/>
    <p:sldId id="2014" r:id="rId17"/>
    <p:sldId id="2012" r:id="rId18"/>
    <p:sldId id="2015" r:id="rId19"/>
    <p:sldId id="1995" r:id="rId20"/>
    <p:sldId id="2016" r:id="rId21"/>
    <p:sldId id="2017" r:id="rId22"/>
    <p:sldId id="2018" r:id="rId23"/>
    <p:sldId id="2019" r:id="rId24"/>
    <p:sldId id="2020" r:id="rId25"/>
    <p:sldId id="2021" r:id="rId26"/>
    <p:sldId id="202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343" autoAdjust="0"/>
  </p:normalViewPr>
  <p:slideViewPr>
    <p:cSldViewPr>
      <p:cViewPr>
        <p:scale>
          <a:sx n="77" d="100"/>
          <a:sy n="77" d="100"/>
        </p:scale>
        <p:origin x="-6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5/5/2018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5/5/2018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a:t>
            </a:r>
            <a:r>
              <a:rPr lang="en-US" sz="3200" dirty="0" smtClean="0">
                <a:solidFill>
                  <a:schemeClr val="bg1"/>
                </a:solidFill>
                <a:latin typeface="Bahnschrift" panose="020B0502040204020203" pitchFamily="34" charset="0"/>
              </a:rPr>
              <a:t>Exclusive Devotion </a:t>
            </a:r>
            <a:r>
              <a:rPr lang="en-US" sz="3200" dirty="0" smtClean="0">
                <a:solidFill>
                  <a:schemeClr val="bg1"/>
                </a:solidFill>
                <a:latin typeface="Bahnschrift" panose="020B0502040204020203" pitchFamily="34" charset="0"/>
              </a:rPr>
              <a:t>of Jesus</a:t>
            </a: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1:35</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Oswald Chambers</a:t>
            </a:r>
            <a:endParaRPr lang="en-US" sz="4800" dirty="0" smtClean="0">
              <a:solidFill>
                <a:schemeClr val="bg1"/>
              </a:solidFill>
            </a:endParaRPr>
          </a:p>
        </p:txBody>
      </p:sp>
      <p:sp>
        <p:nvSpPr>
          <p:cNvPr id="10" name="TextBox 9"/>
          <p:cNvSpPr txBox="1"/>
          <p:nvPr/>
        </p:nvSpPr>
        <p:spPr>
          <a:xfrm>
            <a:off x="304800" y="998577"/>
            <a:ext cx="8610600" cy="1569660"/>
          </a:xfrm>
          <a:prstGeom prst="rect">
            <a:avLst/>
          </a:prstGeom>
          <a:noFill/>
        </p:spPr>
        <p:txBody>
          <a:bodyPr wrap="square" rtlCol="0">
            <a:spAutoFit/>
          </a:bodyPr>
          <a:lstStyle/>
          <a:p>
            <a:pPr algn="ctr"/>
            <a:r>
              <a:rPr lang="en-US" sz="4800" i="1" dirty="0">
                <a:solidFill>
                  <a:schemeClr val="bg1"/>
                </a:solidFill>
              </a:rPr>
              <a:t>“Prayer is not an </a:t>
            </a:r>
            <a:r>
              <a:rPr lang="en-US" sz="4800" i="1" dirty="0" smtClean="0">
                <a:solidFill>
                  <a:schemeClr val="bg1"/>
                </a:solidFill>
              </a:rPr>
              <a:t>exercise.</a:t>
            </a:r>
          </a:p>
          <a:p>
            <a:pPr algn="ctr"/>
            <a:r>
              <a:rPr lang="en-US" sz="4800" i="1" dirty="0" smtClean="0">
                <a:solidFill>
                  <a:schemeClr val="bg1"/>
                </a:solidFill>
              </a:rPr>
              <a:t>It </a:t>
            </a:r>
            <a:r>
              <a:rPr lang="en-US" sz="4800" i="1" dirty="0">
                <a:solidFill>
                  <a:schemeClr val="bg1"/>
                </a:solidFill>
              </a:rPr>
              <a:t>is the life of the saint.”</a:t>
            </a:r>
            <a:r>
              <a:rPr lang="en-US" sz="4400" dirty="0">
                <a:solidFill>
                  <a:schemeClr val="bg1"/>
                </a:solidFill>
              </a:rPr>
              <a:t> </a:t>
            </a:r>
            <a:endParaRPr lang="en-US" sz="3600" i="1" dirty="0">
              <a:solidFill>
                <a:schemeClr val="bg1"/>
              </a:solidFill>
            </a:endParaRPr>
          </a:p>
        </p:txBody>
      </p:sp>
    </p:spTree>
    <p:extLst>
      <p:ext uri="{BB962C8B-B14F-4D97-AF65-F5344CB8AC3E}">
        <p14:creationId xmlns:p14="http://schemas.microsoft.com/office/powerpoint/2010/main" val="78502932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446550"/>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Mark 1:35</a:t>
            </a:r>
          </a:p>
          <a:p>
            <a:pPr algn="ctr"/>
            <a:r>
              <a:rPr lang="en-US" sz="2400" i="1" dirty="0">
                <a:solidFill>
                  <a:schemeClr val="bg1"/>
                </a:solidFill>
              </a:rPr>
              <a:t>In the early morning, while it was still dark, Jesus got up, left the house, and went away to a secluded place, and was praying there. </a:t>
            </a:r>
            <a:endParaRPr lang="en-US" sz="2400" dirty="0">
              <a:solidFill>
                <a:schemeClr val="bg1"/>
              </a:solidFill>
            </a:endParaRPr>
          </a:p>
        </p:txBody>
      </p:sp>
      <p:sp>
        <p:nvSpPr>
          <p:cNvPr id="7" name="TextBox 6"/>
          <p:cNvSpPr txBox="1"/>
          <p:nvPr/>
        </p:nvSpPr>
        <p:spPr>
          <a:xfrm>
            <a:off x="304800" y="1600200"/>
            <a:ext cx="8610600" cy="1200329"/>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Private prayer is to be done FIRST and OFTEN</a:t>
            </a:r>
          </a:p>
        </p:txBody>
      </p:sp>
      <p:sp>
        <p:nvSpPr>
          <p:cNvPr id="5" name="TextBox 4"/>
          <p:cNvSpPr txBox="1"/>
          <p:nvPr/>
        </p:nvSpPr>
        <p:spPr>
          <a:xfrm>
            <a:off x="304800" y="2838271"/>
            <a:ext cx="8610600" cy="1077218"/>
          </a:xfrm>
          <a:prstGeom prst="rect">
            <a:avLst/>
          </a:prstGeom>
          <a:noFill/>
        </p:spPr>
        <p:txBody>
          <a:bodyPr wrap="square" rtlCol="0">
            <a:spAutoFit/>
          </a:bodyPr>
          <a:lstStyle/>
          <a:p>
            <a:pPr algn="ctr"/>
            <a:r>
              <a:rPr lang="en-US" sz="3200" i="1" dirty="0" smtClean="0">
                <a:solidFill>
                  <a:schemeClr val="bg1"/>
                </a:solidFill>
              </a:rPr>
              <a:t>“Jesus </a:t>
            </a:r>
            <a:r>
              <a:rPr lang="en-US" sz="3200" i="1" dirty="0">
                <a:solidFill>
                  <a:schemeClr val="bg1"/>
                </a:solidFill>
              </a:rPr>
              <a:t>needed more refreshment </a:t>
            </a:r>
            <a:endParaRPr lang="en-US" sz="3200" i="1" dirty="0" smtClean="0">
              <a:solidFill>
                <a:schemeClr val="bg1"/>
              </a:solidFill>
            </a:endParaRPr>
          </a:p>
          <a:p>
            <a:pPr algn="ctr"/>
            <a:r>
              <a:rPr lang="en-US" sz="3200" i="1" dirty="0" smtClean="0">
                <a:solidFill>
                  <a:schemeClr val="bg1"/>
                </a:solidFill>
              </a:rPr>
              <a:t>than </a:t>
            </a:r>
            <a:r>
              <a:rPr lang="en-US" sz="3200" i="1" dirty="0">
                <a:solidFill>
                  <a:schemeClr val="bg1"/>
                </a:solidFill>
              </a:rPr>
              <a:t>mere sleep could provide</a:t>
            </a:r>
            <a:r>
              <a:rPr lang="en-US" sz="3200" i="1" dirty="0" smtClean="0">
                <a:solidFill>
                  <a:schemeClr val="bg1"/>
                </a:solidFill>
              </a:rPr>
              <a:t>.”</a:t>
            </a:r>
            <a:endParaRPr lang="en-US" sz="3200" dirty="0" smtClean="0">
              <a:solidFill>
                <a:schemeClr val="bg1"/>
              </a:solidFill>
            </a:endParaRPr>
          </a:p>
        </p:txBody>
      </p:sp>
      <p:sp>
        <p:nvSpPr>
          <p:cNvPr id="6" name="TextBox 5"/>
          <p:cNvSpPr txBox="1"/>
          <p:nvPr/>
        </p:nvSpPr>
        <p:spPr>
          <a:xfrm>
            <a:off x="304800" y="4028182"/>
            <a:ext cx="8610600" cy="1077218"/>
          </a:xfrm>
          <a:prstGeom prst="rect">
            <a:avLst/>
          </a:prstGeom>
          <a:noFill/>
        </p:spPr>
        <p:txBody>
          <a:bodyPr wrap="square" rtlCol="0">
            <a:spAutoFit/>
          </a:bodyPr>
          <a:lstStyle/>
          <a:p>
            <a:pPr algn="just"/>
            <a:r>
              <a:rPr lang="en-US" sz="3200" i="1" dirty="0">
                <a:solidFill>
                  <a:schemeClr val="bg1"/>
                </a:solidFill>
              </a:rPr>
              <a:t>“But Jesus Himself would </a:t>
            </a:r>
            <a:r>
              <a:rPr lang="en-US" sz="3200" i="1" dirty="0" smtClean="0">
                <a:solidFill>
                  <a:schemeClr val="bg1"/>
                </a:solidFill>
              </a:rPr>
              <a:t>OFTEN slip </a:t>
            </a:r>
            <a:r>
              <a:rPr lang="en-US" sz="3200" i="1" dirty="0">
                <a:solidFill>
                  <a:schemeClr val="bg1"/>
                </a:solidFill>
              </a:rPr>
              <a:t>away to the wilderness and pray.” </a:t>
            </a:r>
            <a:r>
              <a:rPr lang="en-US" sz="3200" i="1" dirty="0" smtClean="0">
                <a:solidFill>
                  <a:schemeClr val="bg1"/>
                </a:solidFill>
              </a:rPr>
              <a:t> (Luke 5:16)</a:t>
            </a:r>
            <a:endParaRPr lang="en-US" sz="3200" dirty="0" smtClean="0">
              <a:solidFill>
                <a:schemeClr val="bg1"/>
              </a:solidFill>
            </a:endParaRPr>
          </a:p>
        </p:txBody>
      </p:sp>
    </p:spTree>
    <p:extLst>
      <p:ext uri="{BB962C8B-B14F-4D97-AF65-F5344CB8AC3E}">
        <p14:creationId xmlns:p14="http://schemas.microsoft.com/office/powerpoint/2010/main" val="25378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64633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3600" dirty="0" smtClean="0">
                <a:solidFill>
                  <a:schemeClr val="bg1"/>
                </a:solidFill>
              </a:rPr>
              <a:t>Jesus prays before “key” events in His life</a:t>
            </a:r>
            <a:endParaRPr lang="en-US" sz="3600" dirty="0" smtClean="0">
              <a:solidFill>
                <a:schemeClr val="bg1"/>
              </a:solidFill>
            </a:endParaRPr>
          </a:p>
        </p:txBody>
      </p:sp>
      <p:sp>
        <p:nvSpPr>
          <p:cNvPr id="10" name="TextBox 9"/>
          <p:cNvSpPr txBox="1"/>
          <p:nvPr/>
        </p:nvSpPr>
        <p:spPr>
          <a:xfrm>
            <a:off x="304800" y="998577"/>
            <a:ext cx="8610600" cy="6309420"/>
          </a:xfrm>
          <a:prstGeom prst="rect">
            <a:avLst/>
          </a:prstGeom>
          <a:noFill/>
        </p:spPr>
        <p:txBody>
          <a:bodyPr wrap="square" rtlCol="0">
            <a:spAutoFit/>
          </a:bodyPr>
          <a:lstStyle/>
          <a:p>
            <a:pPr marL="685800" lvl="0" indent="-685800" algn="just">
              <a:buFont typeface="Wingdings" panose="05000000000000000000" pitchFamily="2" charset="2"/>
              <a:buChar char="§"/>
            </a:pPr>
            <a:r>
              <a:rPr lang="en-US" sz="3000" dirty="0">
                <a:solidFill>
                  <a:schemeClr val="bg1"/>
                </a:solidFill>
              </a:rPr>
              <a:t>Jesus prayed before His baptism </a:t>
            </a:r>
            <a:r>
              <a:rPr lang="en-US" sz="3000" baseline="30000" dirty="0">
                <a:solidFill>
                  <a:schemeClr val="bg1"/>
                </a:solidFill>
              </a:rPr>
              <a:t>(Luke 3:21)</a:t>
            </a:r>
          </a:p>
          <a:p>
            <a:pPr marL="685800" lvl="0" indent="-685800" algn="just">
              <a:buFont typeface="Wingdings" panose="05000000000000000000" pitchFamily="2" charset="2"/>
              <a:buChar char="§"/>
            </a:pPr>
            <a:r>
              <a:rPr lang="en-US" sz="3000" dirty="0">
                <a:solidFill>
                  <a:schemeClr val="bg1"/>
                </a:solidFill>
              </a:rPr>
              <a:t>Jesus prayed before </a:t>
            </a:r>
            <a:r>
              <a:rPr lang="en-US" sz="3000" dirty="0" smtClean="0">
                <a:solidFill>
                  <a:schemeClr val="bg1"/>
                </a:solidFill>
              </a:rPr>
              <a:t>the choosing of the </a:t>
            </a:r>
            <a:r>
              <a:rPr lang="en-US" sz="3000" dirty="0">
                <a:solidFill>
                  <a:schemeClr val="bg1"/>
                </a:solidFill>
              </a:rPr>
              <a:t>Twelve </a:t>
            </a:r>
            <a:r>
              <a:rPr lang="en-US" sz="3000" dirty="0" smtClean="0">
                <a:solidFill>
                  <a:schemeClr val="bg1"/>
                </a:solidFill>
              </a:rPr>
              <a:t>disciples </a:t>
            </a:r>
            <a:r>
              <a:rPr lang="en-US" sz="3000" baseline="30000" dirty="0" smtClean="0">
                <a:solidFill>
                  <a:schemeClr val="bg1"/>
                </a:solidFill>
              </a:rPr>
              <a:t>(Luke </a:t>
            </a:r>
            <a:r>
              <a:rPr lang="en-US" sz="3000" baseline="30000" dirty="0">
                <a:solidFill>
                  <a:schemeClr val="bg1"/>
                </a:solidFill>
              </a:rPr>
              <a:t>6:12-13)</a:t>
            </a:r>
          </a:p>
          <a:p>
            <a:pPr marL="685800" lvl="0" indent="-685800" algn="just">
              <a:buFont typeface="Wingdings" panose="05000000000000000000" pitchFamily="2" charset="2"/>
              <a:buChar char="§"/>
            </a:pPr>
            <a:r>
              <a:rPr lang="en-US" sz="3000" dirty="0">
                <a:solidFill>
                  <a:schemeClr val="bg1"/>
                </a:solidFill>
              </a:rPr>
              <a:t>Jesus prayed before His transfiguration </a:t>
            </a:r>
            <a:r>
              <a:rPr lang="en-US" sz="3000" baseline="30000" dirty="0">
                <a:solidFill>
                  <a:schemeClr val="bg1"/>
                </a:solidFill>
              </a:rPr>
              <a:t>(Luke 9:28-29)</a:t>
            </a:r>
          </a:p>
          <a:p>
            <a:pPr marL="685800" lvl="0" indent="-685800" algn="just">
              <a:buFont typeface="Wingdings" panose="05000000000000000000" pitchFamily="2" charset="2"/>
              <a:buChar char="§"/>
            </a:pPr>
            <a:r>
              <a:rPr lang="en-US" sz="3000" dirty="0">
                <a:solidFill>
                  <a:schemeClr val="bg1"/>
                </a:solidFill>
              </a:rPr>
              <a:t>Jesus prayed before </a:t>
            </a:r>
            <a:r>
              <a:rPr lang="en-US" sz="3000" dirty="0" smtClean="0">
                <a:solidFill>
                  <a:schemeClr val="bg1"/>
                </a:solidFill>
              </a:rPr>
              <a:t>the raising of Lazarus </a:t>
            </a:r>
            <a:r>
              <a:rPr lang="en-US" sz="3000" dirty="0">
                <a:solidFill>
                  <a:schemeClr val="bg1"/>
                </a:solidFill>
              </a:rPr>
              <a:t>from the dead </a:t>
            </a:r>
            <a:r>
              <a:rPr lang="en-US" sz="3000" baseline="30000" dirty="0">
                <a:solidFill>
                  <a:schemeClr val="bg1"/>
                </a:solidFill>
              </a:rPr>
              <a:t>(John 11:41-42)</a:t>
            </a:r>
          </a:p>
          <a:p>
            <a:pPr marL="685800" lvl="0" indent="-685800" algn="just">
              <a:buFont typeface="Wingdings" panose="05000000000000000000" pitchFamily="2" charset="2"/>
              <a:buChar char="§"/>
            </a:pPr>
            <a:r>
              <a:rPr lang="en-US" sz="3000" dirty="0">
                <a:solidFill>
                  <a:schemeClr val="bg1"/>
                </a:solidFill>
              </a:rPr>
              <a:t>Jesus prayed in the Upper Room before He went to Gethsemane </a:t>
            </a:r>
            <a:r>
              <a:rPr lang="en-US" sz="3000" baseline="30000" dirty="0">
                <a:solidFill>
                  <a:schemeClr val="bg1"/>
                </a:solidFill>
              </a:rPr>
              <a:t>(Matthew 26:26-27)</a:t>
            </a:r>
          </a:p>
          <a:p>
            <a:pPr marL="685800" lvl="0" indent="-685800" algn="just">
              <a:buFont typeface="Wingdings" panose="05000000000000000000" pitchFamily="2" charset="2"/>
              <a:buChar char="§"/>
            </a:pPr>
            <a:r>
              <a:rPr lang="en-US" sz="3000" dirty="0">
                <a:solidFill>
                  <a:schemeClr val="bg1"/>
                </a:solidFill>
              </a:rPr>
              <a:t>Jesus prayed in Gethsemane before His arrest, trial, and crucifixion </a:t>
            </a:r>
            <a:r>
              <a:rPr lang="en-US" sz="3000" baseline="30000" dirty="0">
                <a:solidFill>
                  <a:schemeClr val="bg1"/>
                </a:solidFill>
              </a:rPr>
              <a:t>(Matthew 26:36-46)</a:t>
            </a:r>
          </a:p>
          <a:p>
            <a:pPr marL="685800" lvl="0" indent="-685800" algn="just">
              <a:buFont typeface="Wingdings" panose="05000000000000000000" pitchFamily="2" charset="2"/>
              <a:buChar char="§"/>
            </a:pPr>
            <a:r>
              <a:rPr lang="en-US" sz="3000" dirty="0">
                <a:solidFill>
                  <a:schemeClr val="bg1"/>
                </a:solidFill>
              </a:rPr>
              <a:t>Jesus </a:t>
            </a:r>
            <a:r>
              <a:rPr lang="en-US" sz="3000" dirty="0" smtClean="0">
                <a:solidFill>
                  <a:schemeClr val="bg1"/>
                </a:solidFill>
              </a:rPr>
              <a:t>prayed </a:t>
            </a:r>
            <a:r>
              <a:rPr lang="en-US" sz="3000" dirty="0">
                <a:solidFill>
                  <a:schemeClr val="bg1"/>
                </a:solidFill>
              </a:rPr>
              <a:t>on the Cross before He gave up His </a:t>
            </a:r>
            <a:r>
              <a:rPr lang="en-US" sz="3000" dirty="0" smtClean="0">
                <a:solidFill>
                  <a:schemeClr val="bg1"/>
                </a:solidFill>
              </a:rPr>
              <a:t>spirit </a:t>
            </a:r>
            <a:r>
              <a:rPr lang="en-US" sz="3000" baseline="30000" dirty="0">
                <a:solidFill>
                  <a:schemeClr val="bg1"/>
                </a:solidFill>
              </a:rPr>
              <a:t>(Matthew 27:46)</a:t>
            </a:r>
          </a:p>
          <a:p>
            <a:pPr algn="ctr"/>
            <a:r>
              <a:rPr lang="en-US" sz="4400" dirty="0">
                <a:solidFill>
                  <a:schemeClr val="bg1"/>
                </a:solidFill>
              </a:rPr>
              <a:t> </a:t>
            </a:r>
            <a:endParaRPr lang="en-US" sz="3600" i="1" dirty="0">
              <a:solidFill>
                <a:schemeClr val="bg1"/>
              </a:solidFill>
            </a:endParaRPr>
          </a:p>
        </p:txBody>
      </p:sp>
    </p:spTree>
    <p:extLst>
      <p:ext uri="{BB962C8B-B14F-4D97-AF65-F5344CB8AC3E}">
        <p14:creationId xmlns:p14="http://schemas.microsoft.com/office/powerpoint/2010/main" val="344383715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250"/>
                                        <p:tgtEl>
                                          <p:spTgt spid="1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250"/>
                                        <p:tgtEl>
                                          <p:spTgt spid="10">
                                            <p:txEl>
                                              <p:pRg st="2" end="2"/>
                                            </p:txEl>
                                          </p:spTgt>
                                        </p:tgtEl>
                                      </p:cBhvr>
                                    </p:animEffect>
                                  </p:childTnLst>
                                </p:cTn>
                              </p:par>
                            </p:childTnLst>
                          </p:cTn>
                        </p:par>
                        <p:par>
                          <p:cTn id="16" fill="hold">
                            <p:stCondLst>
                              <p:cond delay="650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250"/>
                                        <p:tgtEl>
                                          <p:spTgt spid="10">
                                            <p:txEl>
                                              <p:pRg st="3" end="3"/>
                                            </p:txEl>
                                          </p:spTgt>
                                        </p:tgtEl>
                                      </p:cBhvr>
                                    </p:animEffect>
                                  </p:childTnLst>
                                </p:cTn>
                              </p:par>
                            </p:childTnLst>
                          </p:cTn>
                        </p:par>
                        <p:par>
                          <p:cTn id="20" fill="hold">
                            <p:stCondLst>
                              <p:cond delay="9000"/>
                            </p:stCondLst>
                            <p:childTnLst>
                              <p:par>
                                <p:cTn id="21" presetID="10" presetClass="entr" presetSubtype="0" fill="hold" grpId="0" nodeType="after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250"/>
                                        <p:tgtEl>
                                          <p:spTgt spid="10">
                                            <p:txEl>
                                              <p:pRg st="4" end="4"/>
                                            </p:txEl>
                                          </p:spTgt>
                                        </p:tgtEl>
                                      </p:cBhvr>
                                    </p:animEffect>
                                  </p:childTnLst>
                                </p:cTn>
                              </p:par>
                            </p:childTnLst>
                          </p:cTn>
                        </p:par>
                        <p:par>
                          <p:cTn id="24" fill="hold">
                            <p:stCondLst>
                              <p:cond delay="11500"/>
                            </p:stCondLst>
                            <p:childTnLst>
                              <p:par>
                                <p:cTn id="25" presetID="10" presetClass="entr" presetSubtype="0" fill="hold" grpId="0" nodeType="afterEffect">
                                  <p:stCondLst>
                                    <p:cond delay="12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250"/>
                                        <p:tgtEl>
                                          <p:spTgt spid="10">
                                            <p:txEl>
                                              <p:pRg st="5" end="5"/>
                                            </p:txEl>
                                          </p:spTgt>
                                        </p:tgtEl>
                                      </p:cBhvr>
                                    </p:animEffect>
                                  </p:childTnLst>
                                </p:cTn>
                              </p:par>
                            </p:childTnLst>
                          </p:cTn>
                        </p:par>
                        <p:par>
                          <p:cTn id="28" fill="hold">
                            <p:stCondLst>
                              <p:cond delay="14000"/>
                            </p:stCondLst>
                            <p:childTnLst>
                              <p:par>
                                <p:cTn id="29" presetID="10" presetClass="entr" presetSubtype="0" fill="hold" grpId="0" nodeType="afterEffect">
                                  <p:stCondLst>
                                    <p:cond delay="125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2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Bunyan</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ctr"/>
            <a:r>
              <a:rPr lang="en-US" sz="4400" i="1" dirty="0">
                <a:solidFill>
                  <a:schemeClr val="bg1"/>
                </a:solidFill>
              </a:rPr>
              <a:t>“You can do more than </a:t>
            </a:r>
            <a:r>
              <a:rPr lang="en-US" sz="4400" i="1" dirty="0" smtClean="0">
                <a:solidFill>
                  <a:schemeClr val="bg1"/>
                </a:solidFill>
              </a:rPr>
              <a:t>pray</a:t>
            </a:r>
          </a:p>
          <a:p>
            <a:pPr algn="ctr"/>
            <a:r>
              <a:rPr lang="en-US" sz="4400" i="1" dirty="0" smtClean="0">
                <a:solidFill>
                  <a:schemeClr val="bg1"/>
                </a:solidFill>
              </a:rPr>
              <a:t>after </a:t>
            </a:r>
            <a:r>
              <a:rPr lang="en-US" sz="4400" i="1" dirty="0">
                <a:solidFill>
                  <a:schemeClr val="bg1"/>
                </a:solidFill>
              </a:rPr>
              <a:t>you’ve </a:t>
            </a:r>
            <a:r>
              <a:rPr lang="en-US" sz="4400" i="1" dirty="0" smtClean="0">
                <a:solidFill>
                  <a:schemeClr val="bg1"/>
                </a:solidFill>
              </a:rPr>
              <a:t>prayed,</a:t>
            </a:r>
          </a:p>
          <a:p>
            <a:pPr algn="ctr"/>
            <a:r>
              <a:rPr lang="en-US" sz="4400" i="1" dirty="0" smtClean="0">
                <a:solidFill>
                  <a:schemeClr val="bg1"/>
                </a:solidFill>
              </a:rPr>
              <a:t>but </a:t>
            </a:r>
            <a:r>
              <a:rPr lang="en-US" sz="4400" i="1" dirty="0">
                <a:solidFill>
                  <a:schemeClr val="bg1"/>
                </a:solidFill>
              </a:rPr>
              <a:t>you cannot do more than pray until you have prayed.”</a:t>
            </a:r>
            <a:r>
              <a:rPr lang="en-US" sz="4400" dirty="0">
                <a:solidFill>
                  <a:schemeClr val="bg1"/>
                </a:solidFill>
              </a:rPr>
              <a:t>  </a:t>
            </a:r>
            <a:endParaRPr lang="en-US" sz="3600" i="1" dirty="0">
              <a:solidFill>
                <a:schemeClr val="bg1"/>
              </a:solidFill>
            </a:endParaRPr>
          </a:p>
        </p:txBody>
      </p:sp>
    </p:spTree>
    <p:extLst>
      <p:ext uri="{BB962C8B-B14F-4D97-AF65-F5344CB8AC3E}">
        <p14:creationId xmlns:p14="http://schemas.microsoft.com/office/powerpoint/2010/main" val="1945948068"/>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446550"/>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Mark 1:35</a:t>
            </a:r>
          </a:p>
          <a:p>
            <a:pPr algn="ctr"/>
            <a:r>
              <a:rPr lang="en-US" sz="2400" i="1" dirty="0">
                <a:solidFill>
                  <a:schemeClr val="bg1"/>
                </a:solidFill>
              </a:rPr>
              <a:t>In the early morning, while it was still dark, Jesus got up, left the house, and went away to a secluded place, and was praying there. </a:t>
            </a:r>
            <a:endParaRPr lang="en-US" sz="2400" dirty="0">
              <a:solidFill>
                <a:schemeClr val="bg1"/>
              </a:solidFill>
            </a:endParaRPr>
          </a:p>
        </p:txBody>
      </p:sp>
      <p:sp>
        <p:nvSpPr>
          <p:cNvPr id="7" name="TextBox 6"/>
          <p:cNvSpPr txBox="1"/>
          <p:nvPr/>
        </p:nvSpPr>
        <p:spPr>
          <a:xfrm>
            <a:off x="304800" y="1600200"/>
            <a:ext cx="8610600" cy="2923877"/>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Private prayer is to be done FIRST and OFTEN</a:t>
            </a:r>
          </a:p>
          <a:p>
            <a:pPr marL="857250" indent="-857250" algn="just">
              <a:buFont typeface="+mj-lt"/>
              <a:buAutoNum type="romanUcPeriod"/>
            </a:pPr>
            <a:r>
              <a:rPr lang="en-US" sz="3600" dirty="0" smtClean="0">
                <a:solidFill>
                  <a:schemeClr val="bg1"/>
                </a:solidFill>
              </a:rPr>
              <a:t>Private prayer is to be INTENTIONAL and ISOLATED regardless of circumstances</a:t>
            </a:r>
            <a:endParaRPr lang="en-US" sz="3200" dirty="0" smtClean="0">
              <a:solidFill>
                <a:schemeClr val="bg1"/>
              </a:solidFill>
            </a:endParaRPr>
          </a:p>
          <a:p>
            <a:pPr algn="just"/>
            <a:endParaRPr lang="en-US" sz="800" dirty="0">
              <a:solidFill>
                <a:schemeClr val="bg1"/>
              </a:solidFill>
            </a:endParaRPr>
          </a:p>
          <a:p>
            <a:pPr marL="1657350" lvl="2" indent="-742950" algn="just">
              <a:buAutoNum type="alphaUcPeriod"/>
            </a:pPr>
            <a:r>
              <a:rPr lang="en-US" sz="3200" dirty="0" smtClean="0">
                <a:solidFill>
                  <a:schemeClr val="bg1"/>
                </a:solidFill>
              </a:rPr>
              <a:t>Intentional prayer time – </a:t>
            </a:r>
            <a:r>
              <a:rPr lang="en-US" sz="2800" dirty="0" smtClean="0">
                <a:solidFill>
                  <a:schemeClr val="bg1"/>
                </a:solidFill>
              </a:rPr>
              <a:t>“alone with God”</a:t>
            </a:r>
          </a:p>
        </p:txBody>
      </p:sp>
    </p:spTree>
    <p:extLst>
      <p:ext uri="{BB962C8B-B14F-4D97-AF65-F5344CB8AC3E}">
        <p14:creationId xmlns:p14="http://schemas.microsoft.com/office/powerpoint/2010/main" val="415245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750"/>
                                        <p:tgtEl>
                                          <p:spTgt spid="7">
                                            <p:txEl>
                                              <p:pRg st="1" end="1"/>
                                            </p:txEl>
                                          </p:spTgt>
                                        </p:tgtEl>
                                      </p:cBhvr>
                                    </p:animEffect>
                                  </p:childTnLst>
                                </p:cTn>
                              </p:par>
                            </p:childTnLst>
                          </p:cTn>
                        </p:par>
                        <p:par>
                          <p:cTn id="8" fill="hold">
                            <p:stCondLst>
                              <p:cond delay="4000"/>
                            </p:stCondLst>
                            <p:childTnLst>
                              <p:par>
                                <p:cTn id="9" presetID="10" presetClass="entr" presetSubtype="0" fill="hold" grpId="0" nodeType="afterEffect">
                                  <p:stCondLst>
                                    <p:cond delay="725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fade">
                                      <p:cBhvr>
                                        <p:cTn id="11"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David Mathis</a:t>
            </a:r>
            <a:endParaRPr lang="en-US" sz="4800" dirty="0" smtClean="0">
              <a:solidFill>
                <a:schemeClr val="bg1"/>
              </a:solidFill>
            </a:endParaRPr>
          </a:p>
        </p:txBody>
      </p:sp>
      <p:sp>
        <p:nvSpPr>
          <p:cNvPr id="10" name="TextBox 9"/>
          <p:cNvSpPr txBox="1"/>
          <p:nvPr/>
        </p:nvSpPr>
        <p:spPr>
          <a:xfrm>
            <a:off x="304800" y="998577"/>
            <a:ext cx="8610600" cy="2985433"/>
          </a:xfrm>
          <a:prstGeom prst="rect">
            <a:avLst/>
          </a:prstGeom>
          <a:noFill/>
        </p:spPr>
        <p:txBody>
          <a:bodyPr wrap="square" rtlCol="0">
            <a:spAutoFit/>
          </a:bodyPr>
          <a:lstStyle/>
          <a:p>
            <a:pPr algn="ctr"/>
            <a:r>
              <a:rPr lang="en-US" sz="4800" i="1" dirty="0">
                <a:solidFill>
                  <a:schemeClr val="bg1"/>
                </a:solidFill>
              </a:rPr>
              <a:t>“This is the heart of </a:t>
            </a:r>
            <a:r>
              <a:rPr lang="en-US" sz="4800" i="1" dirty="0" smtClean="0">
                <a:solidFill>
                  <a:schemeClr val="bg1"/>
                </a:solidFill>
              </a:rPr>
              <a:t>prayer – </a:t>
            </a:r>
          </a:p>
          <a:p>
            <a:pPr algn="ctr"/>
            <a:r>
              <a:rPr lang="en-US" sz="4800" i="1" dirty="0" smtClean="0">
                <a:solidFill>
                  <a:schemeClr val="bg1"/>
                </a:solidFill>
              </a:rPr>
              <a:t>not </a:t>
            </a:r>
            <a:r>
              <a:rPr lang="en-US" sz="4800" i="1" dirty="0">
                <a:solidFill>
                  <a:schemeClr val="bg1"/>
                </a:solidFill>
              </a:rPr>
              <a:t>getting things from God, </a:t>
            </a:r>
            <a:endParaRPr lang="en-US" sz="4800" i="1" dirty="0" smtClean="0">
              <a:solidFill>
                <a:schemeClr val="bg1"/>
              </a:solidFill>
            </a:endParaRPr>
          </a:p>
          <a:p>
            <a:pPr algn="ctr"/>
            <a:r>
              <a:rPr lang="en-US" sz="4800" i="1" dirty="0" smtClean="0">
                <a:solidFill>
                  <a:schemeClr val="bg1"/>
                </a:solidFill>
              </a:rPr>
              <a:t>but </a:t>
            </a:r>
            <a:r>
              <a:rPr lang="en-US" sz="4800" i="1" dirty="0">
                <a:solidFill>
                  <a:schemeClr val="bg1"/>
                </a:solidFill>
              </a:rPr>
              <a:t>getting God.”</a:t>
            </a:r>
            <a:endParaRPr lang="en-US" sz="4800" dirty="0">
              <a:solidFill>
                <a:schemeClr val="bg1"/>
              </a:solidFill>
            </a:endParaRPr>
          </a:p>
          <a:p>
            <a:pPr algn="ctr"/>
            <a:r>
              <a:rPr lang="en-US" sz="4400" dirty="0">
                <a:solidFill>
                  <a:schemeClr val="bg1"/>
                </a:solidFill>
              </a:rPr>
              <a:t> </a:t>
            </a:r>
            <a:endParaRPr lang="en-US" sz="3600" i="1" dirty="0">
              <a:solidFill>
                <a:schemeClr val="bg1"/>
              </a:solidFill>
            </a:endParaRPr>
          </a:p>
        </p:txBody>
      </p:sp>
    </p:spTree>
    <p:extLst>
      <p:ext uri="{BB962C8B-B14F-4D97-AF65-F5344CB8AC3E}">
        <p14:creationId xmlns:p14="http://schemas.microsoft.com/office/powerpoint/2010/main" val="2898331529"/>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446550"/>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Mark 1:35</a:t>
            </a:r>
          </a:p>
          <a:p>
            <a:pPr algn="ctr"/>
            <a:r>
              <a:rPr lang="en-US" sz="2400" i="1" dirty="0">
                <a:solidFill>
                  <a:schemeClr val="bg1"/>
                </a:solidFill>
              </a:rPr>
              <a:t>In the early morning, while it was still dark, Jesus got up, left the house, and went away to a secluded place, and was praying there. </a:t>
            </a:r>
            <a:endParaRPr lang="en-US" sz="2400" dirty="0">
              <a:solidFill>
                <a:schemeClr val="bg1"/>
              </a:solidFill>
            </a:endParaRPr>
          </a:p>
        </p:txBody>
      </p:sp>
      <p:sp>
        <p:nvSpPr>
          <p:cNvPr id="7" name="TextBox 6"/>
          <p:cNvSpPr txBox="1"/>
          <p:nvPr/>
        </p:nvSpPr>
        <p:spPr>
          <a:xfrm>
            <a:off x="304800" y="1600200"/>
            <a:ext cx="8610600" cy="4401205"/>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Private prayer is to be done FIRST and OFTEN</a:t>
            </a:r>
          </a:p>
          <a:p>
            <a:pPr marL="857250" indent="-857250" algn="just">
              <a:buFont typeface="+mj-lt"/>
              <a:buAutoNum type="romanUcPeriod"/>
            </a:pPr>
            <a:r>
              <a:rPr lang="en-US" sz="3600" dirty="0" smtClean="0">
                <a:solidFill>
                  <a:schemeClr val="bg1"/>
                </a:solidFill>
              </a:rPr>
              <a:t>Private prayer is to be INTENTIONAL and ISOLATED regardless of circumstances</a:t>
            </a:r>
            <a:endParaRPr lang="en-US" sz="3200" dirty="0" smtClean="0">
              <a:solidFill>
                <a:schemeClr val="bg1"/>
              </a:solidFill>
            </a:endParaRPr>
          </a:p>
          <a:p>
            <a:pPr algn="just"/>
            <a:endParaRPr lang="en-US" sz="800" dirty="0">
              <a:solidFill>
                <a:schemeClr val="bg1"/>
              </a:solidFill>
            </a:endParaRPr>
          </a:p>
          <a:p>
            <a:pPr marL="1657350" lvl="2" indent="-742950" algn="just">
              <a:buAutoNum type="alphaUcPeriod"/>
            </a:pPr>
            <a:r>
              <a:rPr lang="en-US" sz="3200" dirty="0" smtClean="0">
                <a:solidFill>
                  <a:schemeClr val="bg1"/>
                </a:solidFill>
              </a:rPr>
              <a:t>Intentional prayer time – </a:t>
            </a:r>
            <a:r>
              <a:rPr lang="en-US" sz="2800" dirty="0" smtClean="0">
                <a:solidFill>
                  <a:schemeClr val="bg1"/>
                </a:solidFill>
              </a:rPr>
              <a:t>“alone with God”</a:t>
            </a:r>
          </a:p>
          <a:p>
            <a:pPr marL="1657350" lvl="2" indent="-742950" algn="just">
              <a:buAutoNum type="alphaUcPeriod"/>
            </a:pPr>
            <a:r>
              <a:rPr lang="en-US" sz="3200" dirty="0" smtClean="0">
                <a:solidFill>
                  <a:schemeClr val="bg1"/>
                </a:solidFill>
              </a:rPr>
              <a:t>Isolated prayer time – </a:t>
            </a:r>
            <a:r>
              <a:rPr lang="en-US" sz="2800" dirty="0" smtClean="0">
                <a:solidFill>
                  <a:schemeClr val="bg1"/>
                </a:solidFill>
              </a:rPr>
              <a:t>guarded/protected communion with God.</a:t>
            </a:r>
          </a:p>
          <a:p>
            <a:pPr marL="742950" indent="-742950" algn="just">
              <a:buAutoNum type="alphaUcPeriod"/>
            </a:pPr>
            <a:endParaRPr lang="en-US" sz="3600" dirty="0" smtClean="0">
              <a:solidFill>
                <a:schemeClr val="bg1"/>
              </a:solidFill>
            </a:endParaRPr>
          </a:p>
        </p:txBody>
      </p:sp>
    </p:spTree>
    <p:extLst>
      <p:ext uri="{BB962C8B-B14F-4D97-AF65-F5344CB8AC3E}">
        <p14:creationId xmlns:p14="http://schemas.microsoft.com/office/powerpoint/2010/main" val="14132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2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Bunyan</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ctr"/>
            <a:r>
              <a:rPr lang="en-US" sz="4400" i="1" dirty="0">
                <a:solidFill>
                  <a:schemeClr val="bg1"/>
                </a:solidFill>
              </a:rPr>
              <a:t>“You can do more than </a:t>
            </a:r>
            <a:r>
              <a:rPr lang="en-US" sz="4400" i="1" dirty="0" smtClean="0">
                <a:solidFill>
                  <a:schemeClr val="bg1"/>
                </a:solidFill>
              </a:rPr>
              <a:t>pray</a:t>
            </a:r>
          </a:p>
          <a:p>
            <a:pPr algn="ctr"/>
            <a:r>
              <a:rPr lang="en-US" sz="4400" i="1" dirty="0" smtClean="0">
                <a:solidFill>
                  <a:schemeClr val="bg1"/>
                </a:solidFill>
              </a:rPr>
              <a:t>after </a:t>
            </a:r>
            <a:r>
              <a:rPr lang="en-US" sz="4400" i="1" dirty="0">
                <a:solidFill>
                  <a:schemeClr val="bg1"/>
                </a:solidFill>
              </a:rPr>
              <a:t>you’ve </a:t>
            </a:r>
            <a:r>
              <a:rPr lang="en-US" sz="4400" i="1" dirty="0" smtClean="0">
                <a:solidFill>
                  <a:schemeClr val="bg1"/>
                </a:solidFill>
              </a:rPr>
              <a:t>prayed,</a:t>
            </a:r>
          </a:p>
          <a:p>
            <a:pPr algn="ctr"/>
            <a:r>
              <a:rPr lang="en-US" sz="4400" i="1" dirty="0" smtClean="0">
                <a:solidFill>
                  <a:schemeClr val="bg1"/>
                </a:solidFill>
              </a:rPr>
              <a:t>but </a:t>
            </a:r>
            <a:r>
              <a:rPr lang="en-US" sz="4400" i="1" dirty="0">
                <a:solidFill>
                  <a:schemeClr val="bg1"/>
                </a:solidFill>
              </a:rPr>
              <a:t>you cannot do more than pray until you have prayed.”</a:t>
            </a:r>
            <a:r>
              <a:rPr lang="en-US" sz="4400" dirty="0">
                <a:solidFill>
                  <a:schemeClr val="bg1"/>
                </a:solidFill>
              </a:rPr>
              <a:t>  </a:t>
            </a:r>
            <a:endParaRPr lang="en-US" sz="3600" i="1" dirty="0">
              <a:solidFill>
                <a:schemeClr val="bg1"/>
              </a:solidFill>
            </a:endParaRPr>
          </a:p>
        </p:txBody>
      </p:sp>
    </p:spTree>
    <p:extLst>
      <p:ext uri="{BB962C8B-B14F-4D97-AF65-F5344CB8AC3E}">
        <p14:creationId xmlns:p14="http://schemas.microsoft.com/office/powerpoint/2010/main" val="2182794983"/>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446550"/>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Mark 1:35</a:t>
            </a:r>
          </a:p>
          <a:p>
            <a:pPr algn="ctr"/>
            <a:r>
              <a:rPr lang="en-US" sz="2400" i="1" dirty="0">
                <a:solidFill>
                  <a:schemeClr val="bg1"/>
                </a:solidFill>
              </a:rPr>
              <a:t>In the early morning, while it was still dark, Jesus got up, left the house, and went away to a secluded place, and was praying there. </a:t>
            </a:r>
            <a:endParaRPr lang="en-US" sz="2400" dirty="0">
              <a:solidFill>
                <a:schemeClr val="bg1"/>
              </a:solidFill>
            </a:endParaRPr>
          </a:p>
        </p:txBody>
      </p:sp>
      <p:sp>
        <p:nvSpPr>
          <p:cNvPr id="7" name="TextBox 6"/>
          <p:cNvSpPr txBox="1"/>
          <p:nvPr/>
        </p:nvSpPr>
        <p:spPr>
          <a:xfrm>
            <a:off x="304800" y="1600200"/>
            <a:ext cx="8610600" cy="4401205"/>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Private prayer is to be done FIRST and OFTEN</a:t>
            </a:r>
          </a:p>
          <a:p>
            <a:pPr marL="857250" indent="-857250" algn="just">
              <a:buFont typeface="+mj-lt"/>
              <a:buAutoNum type="romanUcPeriod"/>
            </a:pPr>
            <a:r>
              <a:rPr lang="en-US" sz="3600" dirty="0" smtClean="0">
                <a:solidFill>
                  <a:schemeClr val="bg1"/>
                </a:solidFill>
              </a:rPr>
              <a:t>Private prayer is to be INTENTIONAL and ISOLATED regardless of circumstances</a:t>
            </a:r>
            <a:endParaRPr lang="en-US" sz="3200" dirty="0" smtClean="0">
              <a:solidFill>
                <a:schemeClr val="bg1"/>
              </a:solidFill>
            </a:endParaRPr>
          </a:p>
          <a:p>
            <a:pPr algn="just"/>
            <a:endParaRPr lang="en-US" sz="800" dirty="0">
              <a:solidFill>
                <a:schemeClr val="bg1"/>
              </a:solidFill>
            </a:endParaRPr>
          </a:p>
          <a:p>
            <a:pPr marL="1657350" lvl="2" indent="-742950" algn="just">
              <a:buAutoNum type="alphaUcPeriod"/>
            </a:pPr>
            <a:r>
              <a:rPr lang="en-US" sz="3200" dirty="0" smtClean="0">
                <a:solidFill>
                  <a:schemeClr val="bg1"/>
                </a:solidFill>
              </a:rPr>
              <a:t>Intentional prayer time – </a:t>
            </a:r>
            <a:r>
              <a:rPr lang="en-US" sz="2800" dirty="0" smtClean="0">
                <a:solidFill>
                  <a:schemeClr val="bg1"/>
                </a:solidFill>
              </a:rPr>
              <a:t>“alone with God”</a:t>
            </a:r>
          </a:p>
          <a:p>
            <a:pPr marL="1657350" lvl="2" indent="-742950" algn="just">
              <a:buAutoNum type="alphaUcPeriod"/>
            </a:pPr>
            <a:r>
              <a:rPr lang="en-US" sz="3200" dirty="0" smtClean="0">
                <a:solidFill>
                  <a:schemeClr val="bg1"/>
                </a:solidFill>
              </a:rPr>
              <a:t>Isolated prayer time – </a:t>
            </a:r>
            <a:r>
              <a:rPr lang="en-US" sz="2800" dirty="0" smtClean="0">
                <a:solidFill>
                  <a:schemeClr val="bg1"/>
                </a:solidFill>
              </a:rPr>
              <a:t>guarded/protected communion with God.</a:t>
            </a:r>
          </a:p>
          <a:p>
            <a:pPr marL="742950" indent="-742950" algn="just">
              <a:buAutoNum type="alphaUcPeriod"/>
            </a:pPr>
            <a:endParaRPr lang="en-US" sz="3600" dirty="0" smtClean="0">
              <a:solidFill>
                <a:schemeClr val="bg1"/>
              </a:solidFill>
            </a:endParaRPr>
          </a:p>
        </p:txBody>
      </p:sp>
    </p:spTree>
    <p:extLst>
      <p:ext uri="{BB962C8B-B14F-4D97-AF65-F5344CB8AC3E}">
        <p14:creationId xmlns:p14="http://schemas.microsoft.com/office/powerpoint/2010/main" val="3245161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14:23</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just"/>
            <a:r>
              <a:rPr lang="en-US" sz="4400" i="1" dirty="0">
                <a:solidFill>
                  <a:schemeClr val="bg1"/>
                </a:solidFill>
              </a:rPr>
              <a:t>“After [Jesus] had sent the crowds away, He went up on the mountain by Himself to pray; and when it was evening, He was there alone.”</a:t>
            </a:r>
            <a:endParaRPr lang="en-US" sz="4400" dirty="0">
              <a:solidFill>
                <a:schemeClr val="bg1"/>
              </a:solidFill>
            </a:endParaRPr>
          </a:p>
        </p:txBody>
      </p:sp>
    </p:spTree>
    <p:extLst>
      <p:ext uri="{BB962C8B-B14F-4D97-AF65-F5344CB8AC3E}">
        <p14:creationId xmlns:p14="http://schemas.microsoft.com/office/powerpoint/2010/main" val="232005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1:29-31</a:t>
            </a:r>
          </a:p>
        </p:txBody>
      </p:sp>
      <p:sp>
        <p:nvSpPr>
          <p:cNvPr id="10" name="TextBox 9"/>
          <p:cNvSpPr txBox="1"/>
          <p:nvPr/>
        </p:nvSpPr>
        <p:spPr>
          <a:xfrm>
            <a:off x="304800" y="998577"/>
            <a:ext cx="8610600" cy="5632311"/>
          </a:xfrm>
          <a:prstGeom prst="rect">
            <a:avLst/>
          </a:prstGeom>
          <a:noFill/>
        </p:spPr>
        <p:txBody>
          <a:bodyPr wrap="square" rtlCol="0">
            <a:spAutoFit/>
          </a:bodyPr>
          <a:lstStyle/>
          <a:p>
            <a:pPr algn="just"/>
            <a:r>
              <a:rPr lang="en-US" sz="4000" i="1" dirty="0">
                <a:solidFill>
                  <a:schemeClr val="bg1"/>
                </a:solidFill>
              </a:rPr>
              <a:t>29 And immediately after they came out of the synagogue, they came into the house of Simon and Andrew, with James and John. 30 Now Simon's mother-in-law was lying sick with a fever; and immediately they spoke to Jesus about her. 31 And He came to her and raised her up, taking her by the hand, and the fever left her, and she waited on them. </a:t>
            </a:r>
            <a:endParaRPr lang="en-US" sz="40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14:23</a:t>
            </a:r>
            <a:endParaRPr lang="en-US" sz="4800" dirty="0" smtClean="0">
              <a:solidFill>
                <a:schemeClr val="bg1"/>
              </a:solidFill>
            </a:endParaRP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a:solidFill>
                  <a:schemeClr val="bg1"/>
                </a:solidFill>
              </a:rPr>
              <a:t>“But you, </a:t>
            </a:r>
            <a:r>
              <a:rPr lang="en-US" sz="4400" i="1" u="sng" dirty="0">
                <a:solidFill>
                  <a:schemeClr val="bg1"/>
                </a:solidFill>
              </a:rPr>
              <a:t>when you </a:t>
            </a:r>
            <a:r>
              <a:rPr lang="en-US" sz="4400" i="1" u="sng" dirty="0" smtClean="0">
                <a:solidFill>
                  <a:schemeClr val="bg1"/>
                </a:solidFill>
              </a:rPr>
              <a:t>pray</a:t>
            </a:r>
            <a:r>
              <a:rPr lang="en-US" sz="4400" i="1" dirty="0">
                <a:solidFill>
                  <a:schemeClr val="bg1"/>
                </a:solidFill>
              </a:rPr>
              <a:t> </a:t>
            </a:r>
            <a:r>
              <a:rPr lang="en-US" sz="4400" i="1" baseline="30000" dirty="0" smtClean="0">
                <a:solidFill>
                  <a:schemeClr val="bg1"/>
                </a:solidFill>
              </a:rPr>
              <a:t>[intentional]</a:t>
            </a:r>
            <a:r>
              <a:rPr lang="en-US" sz="4400" i="1" dirty="0" smtClean="0">
                <a:solidFill>
                  <a:schemeClr val="bg1"/>
                </a:solidFill>
              </a:rPr>
              <a:t> </a:t>
            </a:r>
            <a:r>
              <a:rPr lang="en-US" sz="4400" i="1" dirty="0">
                <a:solidFill>
                  <a:schemeClr val="bg1"/>
                </a:solidFill>
              </a:rPr>
              <a:t>go into your inner room, </a:t>
            </a:r>
            <a:r>
              <a:rPr lang="en-US" sz="4400" i="1" u="sng" dirty="0">
                <a:solidFill>
                  <a:schemeClr val="bg1"/>
                </a:solidFill>
              </a:rPr>
              <a:t>close your door</a:t>
            </a:r>
            <a:r>
              <a:rPr lang="en-US" sz="4400" i="1" dirty="0">
                <a:solidFill>
                  <a:schemeClr val="bg1"/>
                </a:solidFill>
              </a:rPr>
              <a:t> </a:t>
            </a:r>
            <a:r>
              <a:rPr lang="en-US" sz="4400" i="1" baseline="30000" dirty="0" smtClean="0">
                <a:solidFill>
                  <a:schemeClr val="bg1"/>
                </a:solidFill>
              </a:rPr>
              <a:t>[isolated] </a:t>
            </a:r>
            <a:r>
              <a:rPr lang="en-US" sz="4400" i="1" dirty="0" smtClean="0">
                <a:solidFill>
                  <a:schemeClr val="bg1"/>
                </a:solidFill>
              </a:rPr>
              <a:t>and pray </a:t>
            </a:r>
            <a:r>
              <a:rPr lang="en-US" sz="4400" i="1" dirty="0">
                <a:solidFill>
                  <a:schemeClr val="bg1"/>
                </a:solidFill>
              </a:rPr>
              <a:t>to your Father who is in secret, and your Father who sees what is done in secret will reward you.”</a:t>
            </a:r>
            <a:r>
              <a:rPr lang="en-US" sz="4400" dirty="0">
                <a:solidFill>
                  <a:schemeClr val="bg1"/>
                </a:solidFill>
              </a:rPr>
              <a:t> </a:t>
            </a:r>
          </a:p>
        </p:txBody>
      </p:sp>
    </p:spTree>
    <p:extLst>
      <p:ext uri="{BB962C8B-B14F-4D97-AF65-F5344CB8AC3E}">
        <p14:creationId xmlns:p14="http://schemas.microsoft.com/office/powerpoint/2010/main" val="136490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1446550"/>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000" dirty="0" smtClean="0">
                <a:solidFill>
                  <a:schemeClr val="bg1"/>
                </a:solidFill>
              </a:rPr>
              <a:t>Mark 1:35</a:t>
            </a:r>
          </a:p>
          <a:p>
            <a:pPr algn="ctr"/>
            <a:r>
              <a:rPr lang="en-US" sz="2400" i="1" dirty="0">
                <a:solidFill>
                  <a:schemeClr val="bg1"/>
                </a:solidFill>
              </a:rPr>
              <a:t>In the early morning, while it was still dark, Jesus got up, left the house, and went away to a secluded place, and was praying there. </a:t>
            </a:r>
            <a:endParaRPr lang="en-US" sz="2400" dirty="0">
              <a:solidFill>
                <a:schemeClr val="bg1"/>
              </a:solidFill>
            </a:endParaRPr>
          </a:p>
        </p:txBody>
      </p:sp>
      <p:sp>
        <p:nvSpPr>
          <p:cNvPr id="7" name="TextBox 6"/>
          <p:cNvSpPr txBox="1"/>
          <p:nvPr/>
        </p:nvSpPr>
        <p:spPr>
          <a:xfrm>
            <a:off x="304800" y="1600200"/>
            <a:ext cx="8610600" cy="3416320"/>
          </a:xfrm>
          <a:prstGeom prst="rect">
            <a:avLst/>
          </a:prstGeom>
          <a:noFill/>
        </p:spPr>
        <p:txBody>
          <a:bodyPr wrap="square" rtlCol="0">
            <a:spAutoFit/>
          </a:bodyPr>
          <a:lstStyle/>
          <a:p>
            <a:pPr marL="857250" indent="-857250" algn="just">
              <a:buFont typeface="+mj-lt"/>
              <a:buAutoNum type="romanUcPeriod"/>
            </a:pPr>
            <a:r>
              <a:rPr lang="en-US" sz="3600" dirty="0" smtClean="0">
                <a:solidFill>
                  <a:schemeClr val="bg1"/>
                </a:solidFill>
              </a:rPr>
              <a:t>Private prayer is to be done FIRST and OFTEN</a:t>
            </a:r>
          </a:p>
          <a:p>
            <a:pPr marL="857250" indent="-857250" algn="just">
              <a:buFont typeface="+mj-lt"/>
              <a:buAutoNum type="romanUcPeriod"/>
            </a:pPr>
            <a:r>
              <a:rPr lang="en-US" sz="3600" dirty="0" smtClean="0">
                <a:solidFill>
                  <a:schemeClr val="bg1"/>
                </a:solidFill>
              </a:rPr>
              <a:t>Private prayer is to be INTENTIONAL and ISOLATED regardless of circumstances</a:t>
            </a:r>
          </a:p>
          <a:p>
            <a:pPr marL="857250" indent="-857250" algn="just">
              <a:buFont typeface="+mj-lt"/>
              <a:buAutoNum type="romanUcPeriod"/>
            </a:pPr>
            <a:r>
              <a:rPr lang="en-US" sz="3600" dirty="0" smtClean="0">
                <a:solidFill>
                  <a:schemeClr val="bg1"/>
                </a:solidFill>
              </a:rPr>
              <a:t>Private prayer is to be DIRECTED and MEANINGFUL toward God</a:t>
            </a:r>
            <a:endParaRPr lang="en-US" sz="3200" dirty="0">
              <a:solidFill>
                <a:schemeClr val="bg1"/>
              </a:solidFill>
            </a:endParaRPr>
          </a:p>
        </p:txBody>
      </p:sp>
    </p:spTree>
    <p:extLst>
      <p:ext uri="{BB962C8B-B14F-4D97-AF65-F5344CB8AC3E}">
        <p14:creationId xmlns:p14="http://schemas.microsoft.com/office/powerpoint/2010/main" val="225838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2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17:1</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a:solidFill>
                  <a:schemeClr val="bg1"/>
                </a:solidFill>
              </a:rPr>
              <a:t>Jesus spoke these things; and lifting up His eyes to heaven, He said, "Father, the hour has come; glorify Your Son, that the Son may glorify You…”</a:t>
            </a:r>
            <a:r>
              <a:rPr lang="en-US" sz="4400" dirty="0">
                <a:solidFill>
                  <a:schemeClr val="bg1"/>
                </a:solidFill>
              </a:rPr>
              <a:t> </a:t>
            </a:r>
          </a:p>
        </p:txBody>
      </p:sp>
    </p:spTree>
    <p:extLst>
      <p:ext uri="{BB962C8B-B14F-4D97-AF65-F5344CB8AC3E}">
        <p14:creationId xmlns:p14="http://schemas.microsoft.com/office/powerpoint/2010/main" val="69911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6:9-10</a:t>
            </a:r>
            <a:endParaRPr lang="en-US" sz="4800" dirty="0" smtClean="0">
              <a:solidFill>
                <a:schemeClr val="bg1"/>
              </a:solidFill>
            </a:endParaRPr>
          </a:p>
        </p:txBody>
      </p:sp>
      <p:sp>
        <p:nvSpPr>
          <p:cNvPr id="10" name="TextBox 9"/>
          <p:cNvSpPr txBox="1"/>
          <p:nvPr/>
        </p:nvSpPr>
        <p:spPr>
          <a:xfrm>
            <a:off x="304800" y="998577"/>
            <a:ext cx="8610600" cy="3477875"/>
          </a:xfrm>
          <a:prstGeom prst="rect">
            <a:avLst/>
          </a:prstGeom>
          <a:noFill/>
        </p:spPr>
        <p:txBody>
          <a:bodyPr wrap="square" rtlCol="0">
            <a:spAutoFit/>
          </a:bodyPr>
          <a:lstStyle/>
          <a:p>
            <a:pPr algn="just"/>
            <a:r>
              <a:rPr lang="en-US" sz="4400" i="1" dirty="0" smtClean="0">
                <a:solidFill>
                  <a:schemeClr val="bg1"/>
                </a:solidFill>
              </a:rPr>
              <a:t>“9 Pray</a:t>
            </a:r>
            <a:r>
              <a:rPr lang="en-US" sz="4400" i="1" dirty="0">
                <a:solidFill>
                  <a:schemeClr val="bg1"/>
                </a:solidFill>
              </a:rPr>
              <a:t>, then, in this way: 'Our Father who is in heaven, Hallowed be Your name. 10 Your kingdom come. Your will be done, On earth as it is in heaven.”</a:t>
            </a:r>
            <a:endParaRPr lang="en-US" sz="4400" dirty="0">
              <a:solidFill>
                <a:schemeClr val="bg1"/>
              </a:solidFill>
            </a:endParaRPr>
          </a:p>
        </p:txBody>
      </p:sp>
    </p:spTree>
    <p:extLst>
      <p:ext uri="{BB962C8B-B14F-4D97-AF65-F5344CB8AC3E}">
        <p14:creationId xmlns:p14="http://schemas.microsoft.com/office/powerpoint/2010/main" val="107418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Charles Hummel</a:t>
            </a:r>
            <a:endParaRPr lang="en-US" sz="4800" dirty="0" smtClean="0">
              <a:solidFill>
                <a:schemeClr val="bg1"/>
              </a:solidFill>
            </a:endParaRPr>
          </a:p>
        </p:txBody>
      </p:sp>
      <p:sp>
        <p:nvSpPr>
          <p:cNvPr id="10" name="TextBox 9"/>
          <p:cNvSpPr txBox="1"/>
          <p:nvPr/>
        </p:nvSpPr>
        <p:spPr>
          <a:xfrm>
            <a:off x="304800" y="998577"/>
            <a:ext cx="8610600" cy="5016758"/>
          </a:xfrm>
          <a:prstGeom prst="rect">
            <a:avLst/>
          </a:prstGeom>
          <a:noFill/>
        </p:spPr>
        <p:txBody>
          <a:bodyPr wrap="square" rtlCol="0">
            <a:spAutoFit/>
          </a:bodyPr>
          <a:lstStyle/>
          <a:p>
            <a:pPr algn="just"/>
            <a:r>
              <a:rPr lang="en-US" sz="4000" i="1" dirty="0" smtClean="0">
                <a:solidFill>
                  <a:schemeClr val="bg1"/>
                </a:solidFill>
              </a:rPr>
              <a:t>“</a:t>
            </a:r>
            <a:r>
              <a:rPr lang="en-US" sz="4000" i="1" dirty="0">
                <a:solidFill>
                  <a:schemeClr val="bg1"/>
                </a:solidFill>
              </a:rPr>
              <a:t>But the root of all sin is self-sufficiency—independence from the rule of God. When we fail to wait prayerfully for God’s guidance and strength, we are saying with our actions, if not with our words, that we do not need Him. How much of our service is actually a ‘going it alone’?”</a:t>
            </a:r>
            <a:r>
              <a:rPr lang="en-US" sz="4000" dirty="0">
                <a:solidFill>
                  <a:schemeClr val="bg1"/>
                </a:solidFill>
              </a:rPr>
              <a:t> </a:t>
            </a:r>
            <a:endParaRPr lang="en-US" sz="4000" i="1" dirty="0">
              <a:solidFill>
                <a:schemeClr val="bg1"/>
              </a:solidFill>
            </a:endParaRPr>
          </a:p>
        </p:txBody>
      </p:sp>
    </p:spTree>
    <p:extLst>
      <p:ext uri="{BB962C8B-B14F-4D97-AF65-F5344CB8AC3E}">
        <p14:creationId xmlns:p14="http://schemas.microsoft.com/office/powerpoint/2010/main" val="3257673710"/>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Bunyan</a:t>
            </a:r>
            <a:endParaRPr lang="en-US" sz="4800" dirty="0" smtClean="0">
              <a:solidFill>
                <a:schemeClr val="bg1"/>
              </a:solidFill>
            </a:endParaRPr>
          </a:p>
        </p:txBody>
      </p:sp>
      <p:sp>
        <p:nvSpPr>
          <p:cNvPr id="10" name="TextBox 9"/>
          <p:cNvSpPr txBox="1"/>
          <p:nvPr/>
        </p:nvSpPr>
        <p:spPr>
          <a:xfrm>
            <a:off x="304800" y="998577"/>
            <a:ext cx="8610600" cy="2308324"/>
          </a:xfrm>
          <a:prstGeom prst="rect">
            <a:avLst/>
          </a:prstGeom>
          <a:noFill/>
        </p:spPr>
        <p:txBody>
          <a:bodyPr wrap="square" rtlCol="0">
            <a:spAutoFit/>
          </a:bodyPr>
          <a:lstStyle/>
          <a:p>
            <a:pPr algn="just"/>
            <a:r>
              <a:rPr lang="en-US" sz="4800" i="1" dirty="0">
                <a:solidFill>
                  <a:schemeClr val="bg1"/>
                </a:solidFill>
              </a:rPr>
              <a:t>“Prayer will make a man cease from sin, or sin entice a man to cease from prayer.”</a:t>
            </a:r>
            <a:r>
              <a:rPr lang="en-US" sz="4800" dirty="0">
                <a:solidFill>
                  <a:schemeClr val="bg1"/>
                </a:solidFill>
              </a:rPr>
              <a:t> </a:t>
            </a:r>
            <a:endParaRPr lang="en-US" sz="4800" i="1" dirty="0">
              <a:solidFill>
                <a:schemeClr val="bg1"/>
              </a:solidFill>
            </a:endParaRPr>
          </a:p>
        </p:txBody>
      </p:sp>
    </p:spTree>
    <p:extLst>
      <p:ext uri="{BB962C8B-B14F-4D97-AF65-F5344CB8AC3E}">
        <p14:creationId xmlns:p14="http://schemas.microsoft.com/office/powerpoint/2010/main" val="959500027"/>
      </p:ext>
    </p:extLst>
  </p:cSld>
  <p:clrMapOvr>
    <a:masterClrMapping/>
  </p:clrMapOvr>
  <mc:AlternateContent xmlns:mc="http://schemas.openxmlformats.org/markup-compatibility/2006">
    <mc:Choice xmlns:p14="http://schemas.microsoft.com/office/powerpoint/2010/main" Requires="p14">
      <p:transition spd="slow" p14:dur="175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a:t>
            </a:r>
            <a:r>
              <a:rPr lang="en-US" sz="3200" dirty="0" smtClean="0">
                <a:solidFill>
                  <a:schemeClr val="bg1"/>
                </a:solidFill>
                <a:latin typeface="Bahnschrift" panose="020B0502040204020203" pitchFamily="34" charset="0"/>
              </a:rPr>
              <a:t>Exclusive Devotion </a:t>
            </a:r>
            <a:r>
              <a:rPr lang="en-US" sz="3200" dirty="0" smtClean="0">
                <a:solidFill>
                  <a:schemeClr val="bg1"/>
                </a:solidFill>
                <a:latin typeface="Bahnschrift" panose="020B0502040204020203" pitchFamily="34" charset="0"/>
              </a:rPr>
              <a:t>of Jesus</a:t>
            </a: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1:35</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79556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1:32-34</a:t>
            </a:r>
          </a:p>
        </p:txBody>
      </p:sp>
      <p:sp>
        <p:nvSpPr>
          <p:cNvPr id="10" name="TextBox 9"/>
          <p:cNvSpPr txBox="1"/>
          <p:nvPr/>
        </p:nvSpPr>
        <p:spPr>
          <a:xfrm>
            <a:off x="304800" y="998577"/>
            <a:ext cx="8610600" cy="5493812"/>
          </a:xfrm>
          <a:prstGeom prst="rect">
            <a:avLst/>
          </a:prstGeom>
          <a:noFill/>
        </p:spPr>
        <p:txBody>
          <a:bodyPr wrap="square" rtlCol="0">
            <a:spAutoFit/>
          </a:bodyPr>
          <a:lstStyle/>
          <a:p>
            <a:pPr algn="just"/>
            <a:r>
              <a:rPr lang="en-US" sz="3900" i="1" dirty="0">
                <a:solidFill>
                  <a:schemeClr val="bg1"/>
                </a:solidFill>
              </a:rPr>
              <a:t>32 When evening came, after the sun had set, they began bringing to Him all who were ill and those who were demon-possessed. 33 And the whole city had gathered at the door. 34 And He healed many who were ill with various diseases, and cast out many demons; and He was not permitting the demons to speak, because they knew who He was. </a:t>
            </a:r>
            <a:endParaRPr lang="en-US" sz="3900" dirty="0">
              <a:solidFill>
                <a:schemeClr val="bg1"/>
              </a:solidFill>
            </a:endParaRPr>
          </a:p>
        </p:txBody>
      </p:sp>
    </p:spTree>
    <p:extLst>
      <p:ext uri="{BB962C8B-B14F-4D97-AF65-F5344CB8AC3E}">
        <p14:creationId xmlns:p14="http://schemas.microsoft.com/office/powerpoint/2010/main" val="112153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1:35-37</a:t>
            </a: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35 In the early morning, while it was still dark, Jesus got up, left the house, and went away to a secluded place, and was praying there. 36 Simon and his companions searched for Him; 37 they found Him, and said to Him, "Everyone is looking for You." </a:t>
            </a:r>
            <a:endParaRPr lang="en-US" sz="4000" dirty="0">
              <a:solidFill>
                <a:schemeClr val="bg1"/>
              </a:solidFill>
            </a:endParaRPr>
          </a:p>
        </p:txBody>
      </p:sp>
    </p:spTree>
    <p:extLst>
      <p:ext uri="{BB962C8B-B14F-4D97-AF65-F5344CB8AC3E}">
        <p14:creationId xmlns:p14="http://schemas.microsoft.com/office/powerpoint/2010/main" val="208410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1:38-39</a:t>
            </a:r>
          </a:p>
        </p:txBody>
      </p:sp>
      <p:sp>
        <p:nvSpPr>
          <p:cNvPr id="10" name="TextBox 9"/>
          <p:cNvSpPr txBox="1"/>
          <p:nvPr/>
        </p:nvSpPr>
        <p:spPr>
          <a:xfrm>
            <a:off x="304800" y="998577"/>
            <a:ext cx="8610600" cy="3785652"/>
          </a:xfrm>
          <a:prstGeom prst="rect">
            <a:avLst/>
          </a:prstGeom>
          <a:noFill/>
        </p:spPr>
        <p:txBody>
          <a:bodyPr wrap="square" rtlCol="0">
            <a:spAutoFit/>
          </a:bodyPr>
          <a:lstStyle/>
          <a:p>
            <a:pPr algn="just"/>
            <a:r>
              <a:rPr lang="en-US" sz="4000" i="1" dirty="0">
                <a:solidFill>
                  <a:schemeClr val="bg1"/>
                </a:solidFill>
              </a:rPr>
              <a:t>38 He said to them, "Let us go somewhere else to the towns nearby, so that I may preach there also; for that is what I came for." 39 And He went into their synagogues throughout all Galilee, preaching and casting out the demons. </a:t>
            </a:r>
            <a:endParaRPr lang="en-US" sz="4000" dirty="0">
              <a:solidFill>
                <a:schemeClr val="bg1"/>
              </a:solidFill>
            </a:endParaRPr>
          </a:p>
        </p:txBody>
      </p:sp>
    </p:spTree>
    <p:extLst>
      <p:ext uri="{BB962C8B-B14F-4D97-AF65-F5344CB8AC3E}">
        <p14:creationId xmlns:p14="http://schemas.microsoft.com/office/powerpoint/2010/main" val="273132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1 Peter 5:8</a:t>
            </a:r>
            <a:endParaRPr lang="en-US" sz="4800" dirty="0" smtClean="0">
              <a:solidFill>
                <a:schemeClr val="bg1"/>
              </a:solidFill>
            </a:endParaRPr>
          </a:p>
        </p:txBody>
      </p:sp>
      <p:sp>
        <p:nvSpPr>
          <p:cNvPr id="10" name="TextBox 9"/>
          <p:cNvSpPr txBox="1"/>
          <p:nvPr/>
        </p:nvSpPr>
        <p:spPr>
          <a:xfrm>
            <a:off x="304800" y="998577"/>
            <a:ext cx="8610600" cy="2800767"/>
          </a:xfrm>
          <a:prstGeom prst="rect">
            <a:avLst/>
          </a:prstGeom>
          <a:noFill/>
        </p:spPr>
        <p:txBody>
          <a:bodyPr wrap="square" rtlCol="0">
            <a:spAutoFit/>
          </a:bodyPr>
          <a:lstStyle/>
          <a:p>
            <a:pPr algn="just"/>
            <a:r>
              <a:rPr lang="en-US" sz="4400" i="1" dirty="0" smtClean="0">
                <a:solidFill>
                  <a:schemeClr val="bg1"/>
                </a:solidFill>
              </a:rPr>
              <a:t>Be </a:t>
            </a:r>
            <a:r>
              <a:rPr lang="en-US" sz="4400" i="1" dirty="0">
                <a:solidFill>
                  <a:schemeClr val="bg1"/>
                </a:solidFill>
              </a:rPr>
              <a:t>of sober spirit, be on the alert. Your adversary, the devil, prowls around like a roaring lion, seeking someone to devour. </a:t>
            </a:r>
          </a:p>
        </p:txBody>
      </p:sp>
    </p:spTree>
    <p:extLst>
      <p:ext uri="{BB962C8B-B14F-4D97-AF65-F5344CB8AC3E}">
        <p14:creationId xmlns:p14="http://schemas.microsoft.com/office/powerpoint/2010/main" val="355033783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Charles Hummel</a:t>
            </a:r>
            <a:endParaRPr lang="en-US" sz="4800" dirty="0" smtClean="0">
              <a:solidFill>
                <a:schemeClr val="bg1"/>
              </a:solidFill>
            </a:endParaRPr>
          </a:p>
        </p:txBody>
      </p:sp>
      <p:sp>
        <p:nvSpPr>
          <p:cNvPr id="10" name="TextBox 9"/>
          <p:cNvSpPr txBox="1"/>
          <p:nvPr/>
        </p:nvSpPr>
        <p:spPr>
          <a:xfrm>
            <a:off x="304800" y="998577"/>
            <a:ext cx="8610600" cy="2677656"/>
          </a:xfrm>
          <a:prstGeom prst="rect">
            <a:avLst/>
          </a:prstGeom>
          <a:noFill/>
        </p:spPr>
        <p:txBody>
          <a:bodyPr wrap="square" rtlCol="0">
            <a:spAutoFit/>
          </a:bodyPr>
          <a:lstStyle/>
          <a:p>
            <a:pPr algn="just"/>
            <a:r>
              <a:rPr lang="en-US" sz="4400" i="1" dirty="0">
                <a:solidFill>
                  <a:schemeClr val="bg1"/>
                </a:solidFill>
              </a:rPr>
              <a:t>“Your greatest danger is letting the urgent things crowd out the important.” </a:t>
            </a:r>
            <a:endParaRPr lang="en-US" sz="4400" i="1" dirty="0" smtClean="0">
              <a:solidFill>
                <a:schemeClr val="bg1"/>
              </a:solidFill>
            </a:endParaRPr>
          </a:p>
          <a:p>
            <a:pPr algn="r"/>
            <a:r>
              <a:rPr lang="en-US" sz="3600" i="1" dirty="0" smtClean="0">
                <a:solidFill>
                  <a:schemeClr val="bg1"/>
                </a:solidFill>
              </a:rPr>
              <a:t>“Tyranny of the Urgent”</a:t>
            </a:r>
            <a:endParaRPr lang="en-US" sz="3600" i="1" dirty="0">
              <a:solidFill>
                <a:schemeClr val="bg1"/>
              </a:solidFill>
            </a:endParaRPr>
          </a:p>
        </p:txBody>
      </p:sp>
    </p:spTree>
    <p:extLst>
      <p:ext uri="{BB962C8B-B14F-4D97-AF65-F5344CB8AC3E}">
        <p14:creationId xmlns:p14="http://schemas.microsoft.com/office/powerpoint/2010/main" val="303256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10:45</a:t>
            </a: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“For even the Son of Man did not come to be served, but to serve, and to give His life a ransom for many.”</a:t>
            </a:r>
            <a:r>
              <a:rPr lang="en-US" sz="4400" dirty="0">
                <a:solidFill>
                  <a:schemeClr val="bg1"/>
                </a:solidFill>
              </a:rPr>
              <a:t> </a:t>
            </a:r>
            <a:endParaRPr lang="en-US" sz="4200" dirty="0">
              <a:solidFill>
                <a:schemeClr val="bg1"/>
              </a:solidFill>
            </a:endParaRPr>
          </a:p>
        </p:txBody>
      </p:sp>
    </p:spTree>
    <p:extLst>
      <p:ext uri="{BB962C8B-B14F-4D97-AF65-F5344CB8AC3E}">
        <p14:creationId xmlns:p14="http://schemas.microsoft.com/office/powerpoint/2010/main" val="31102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Our Big Idea</a:t>
            </a: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smtClean="0">
                <a:solidFill>
                  <a:schemeClr val="bg1"/>
                </a:solidFill>
              </a:rPr>
              <a:t>Jesus </a:t>
            </a:r>
            <a:r>
              <a:rPr lang="en-US" sz="4400" i="1" dirty="0">
                <a:solidFill>
                  <a:schemeClr val="bg1"/>
                </a:solidFill>
              </a:rPr>
              <a:t>never used busyness as an excuse not to serve others but He used His busyness as the opportunity to serve others in both </a:t>
            </a:r>
            <a:r>
              <a:rPr lang="en-US" sz="4400" i="1" u="sng" dirty="0">
                <a:solidFill>
                  <a:schemeClr val="bg1"/>
                </a:solidFill>
              </a:rPr>
              <a:t>proclaiming</a:t>
            </a:r>
            <a:r>
              <a:rPr lang="en-US" sz="4400" i="1" dirty="0">
                <a:solidFill>
                  <a:schemeClr val="bg1"/>
                </a:solidFill>
              </a:rPr>
              <a:t> and </a:t>
            </a:r>
            <a:r>
              <a:rPr lang="en-US" sz="4400" i="1" u="sng" dirty="0">
                <a:solidFill>
                  <a:schemeClr val="bg1"/>
                </a:solidFill>
              </a:rPr>
              <a:t>practicing</a:t>
            </a:r>
            <a:r>
              <a:rPr lang="en-US" sz="4400" i="1" dirty="0">
                <a:solidFill>
                  <a:schemeClr val="bg1"/>
                </a:solidFill>
              </a:rPr>
              <a:t> gospel priorities to the glory of God. </a:t>
            </a:r>
            <a:r>
              <a:rPr lang="en-US" sz="4400" dirty="0">
                <a:solidFill>
                  <a:schemeClr val="bg1"/>
                </a:solidFill>
              </a:rPr>
              <a:t> </a:t>
            </a:r>
          </a:p>
        </p:txBody>
      </p:sp>
    </p:spTree>
    <p:extLst>
      <p:ext uri="{BB962C8B-B14F-4D97-AF65-F5344CB8AC3E}">
        <p14:creationId xmlns:p14="http://schemas.microsoft.com/office/powerpoint/2010/main" val="7104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39464</TotalTime>
  <Words>1215</Words>
  <Application>Microsoft Office PowerPoint</Application>
  <PresentationFormat>On-screen Show (4:3)</PresentationFormat>
  <Paragraphs>95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878</cp:revision>
  <dcterms:created xsi:type="dcterms:W3CDTF">2013-08-08T16:28:40Z</dcterms:created>
  <dcterms:modified xsi:type="dcterms:W3CDTF">2018-05-05T15:33:48Z</dcterms:modified>
</cp:coreProperties>
</file>