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1455" r:id="rId2"/>
    <p:sldId id="1674" r:id="rId3"/>
    <p:sldId id="1988" r:id="rId4"/>
    <p:sldId id="1987" r:id="rId5"/>
    <p:sldId id="1989" r:id="rId6"/>
    <p:sldId id="1933" r:id="rId7"/>
    <p:sldId id="1975" r:id="rId8"/>
    <p:sldId id="1951" r:id="rId9"/>
    <p:sldId id="1995" r:id="rId10"/>
    <p:sldId id="1996" r:id="rId11"/>
    <p:sldId id="1997" r:id="rId12"/>
    <p:sldId id="1998" r:id="rId13"/>
    <p:sldId id="1999" r:id="rId14"/>
    <p:sldId id="2000" r:id="rId15"/>
    <p:sldId id="2001" r:id="rId16"/>
    <p:sldId id="2002" r:id="rId17"/>
    <p:sldId id="2003" r:id="rId18"/>
    <p:sldId id="2004" r:id="rId19"/>
    <p:sldId id="200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C6AE"/>
    <a:srgbClr val="50B991"/>
    <a:srgbClr val="00FF00"/>
    <a:srgbClr val="40CCCC"/>
    <a:srgbClr val="D7AE85"/>
    <a:srgbClr val="7D5A32"/>
    <a:srgbClr val="966432"/>
    <a:srgbClr val="006F96"/>
    <a:srgbClr val="33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39" autoAdjust="0"/>
    <p:restoredTop sz="94343" autoAdjust="0"/>
  </p:normalViewPr>
  <p:slideViewPr>
    <p:cSldViewPr>
      <p:cViewPr>
        <p:scale>
          <a:sx n="77" d="100"/>
          <a:sy n="77" d="100"/>
        </p:scale>
        <p:origin x="-62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C55510-0E1F-44C6-8AFB-D0F4A4418F2E}" type="datetimeFigureOut">
              <a:rPr lang="en-US" smtClean="0"/>
              <a:t>4/26/2018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C474C-1614-4BFD-840E-B3E3D39068AB}" type="slidenum">
              <a:rPr lang="en-US" smtClean="0"/>
              <a:t>‹#›</a:t>
            </a:fld>
            <a:endParaRPr lang="en-US"/>
          </a:p>
        </p:txBody>
      </p:sp>
    </p:spTree>
    <p:extLst>
      <p:ext uri="{BB962C8B-B14F-4D97-AF65-F5344CB8AC3E}">
        <p14:creationId xmlns:p14="http://schemas.microsoft.com/office/powerpoint/2010/main" val="3582212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4/26/2018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973239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4/26/2018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967128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4/26/2018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738746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4/26/2018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2789283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BD85C9-9387-4AF8-A2FF-EF850E82DB46}" type="datetimeFigureOut">
              <a:rPr lang="en-US" smtClean="0"/>
              <a:t>4/26/2018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919540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BD85C9-9387-4AF8-A2FF-EF850E82DB46}" type="datetimeFigureOut">
              <a:rPr lang="en-US" smtClean="0"/>
              <a:t>4/26/2018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572522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BD85C9-9387-4AF8-A2FF-EF850E82DB46}" type="datetimeFigureOut">
              <a:rPr lang="en-US" smtClean="0"/>
              <a:t>4/26/2018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786926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BD85C9-9387-4AF8-A2FF-EF850E82DB46}" type="datetimeFigureOut">
              <a:rPr lang="en-US" smtClean="0"/>
              <a:t>4/26/2018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2335454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BD85C9-9387-4AF8-A2FF-EF850E82DB46}" type="datetimeFigureOut">
              <a:rPr lang="en-US" smtClean="0"/>
              <a:t>4/26/2018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428828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BD85C9-9387-4AF8-A2FF-EF850E82DB46}" type="datetimeFigureOut">
              <a:rPr lang="en-US" smtClean="0"/>
              <a:t>4/26/2018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779287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BD85C9-9387-4AF8-A2FF-EF850E82DB46}" type="datetimeFigureOut">
              <a:rPr lang="en-US" smtClean="0"/>
              <a:t>4/26/2018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280027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BD85C9-9387-4AF8-A2FF-EF850E82DB46}" type="datetimeFigureOut">
              <a:rPr lang="en-US" smtClean="0"/>
              <a:t>4/26/2018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5B8810-6185-4F03-9AB9-9A1B0505DA80}" type="slidenum">
              <a:rPr lang="en-US" smtClean="0"/>
              <a:t>‹#›</a:t>
            </a:fld>
            <a:endParaRPr lang="en-US"/>
          </a:p>
        </p:txBody>
      </p:sp>
    </p:spTree>
    <p:extLst>
      <p:ext uri="{BB962C8B-B14F-4D97-AF65-F5344CB8AC3E}">
        <p14:creationId xmlns:p14="http://schemas.microsoft.com/office/powerpoint/2010/main" val="2032182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6178" y="1066800"/>
            <a:ext cx="9144000" cy="1200329"/>
          </a:xfrm>
          <a:prstGeom prst="rect">
            <a:avLst/>
          </a:prstGeom>
          <a:noFill/>
        </p:spPr>
        <p:txBody>
          <a:bodyPr wrap="square" rtlCol="0">
            <a:spAutoFit/>
          </a:bodyPr>
          <a:lstStyle/>
          <a:p>
            <a:pPr algn="ctr"/>
            <a:r>
              <a:rPr lang="en-US" sz="7200" dirty="0" smtClean="0">
                <a:solidFill>
                  <a:schemeClr val="bg1"/>
                </a:solidFill>
                <a:latin typeface="+mj-lt"/>
              </a:rPr>
              <a:t>The Gospel of Mark</a:t>
            </a:r>
          </a:p>
        </p:txBody>
      </p:sp>
      <p:sp>
        <p:nvSpPr>
          <p:cNvPr id="6" name="TextBox 5"/>
          <p:cNvSpPr txBox="1"/>
          <p:nvPr/>
        </p:nvSpPr>
        <p:spPr>
          <a:xfrm>
            <a:off x="0" y="2362200"/>
            <a:ext cx="9144000" cy="2554545"/>
          </a:xfrm>
          <a:prstGeom prst="rect">
            <a:avLst/>
          </a:prstGeom>
          <a:noFill/>
        </p:spPr>
        <p:txBody>
          <a:bodyPr wrap="square" rtlCol="0">
            <a:spAutoFit/>
          </a:bodyPr>
          <a:lstStyle/>
          <a:p>
            <a:pPr algn="ctr"/>
            <a:r>
              <a:rPr lang="en-US" sz="3200" dirty="0" smtClean="0">
                <a:solidFill>
                  <a:schemeClr val="bg1"/>
                </a:solidFill>
                <a:latin typeface="Bahnschrift" panose="020B0502040204020203" pitchFamily="34" charset="0"/>
              </a:rPr>
              <a:t>The Action, Authenticity, and Authority of Jesus Christ, the Son of God</a:t>
            </a:r>
          </a:p>
          <a:p>
            <a:pPr algn="ctr"/>
            <a:endParaRPr lang="en-US" sz="3200" dirty="0">
              <a:solidFill>
                <a:schemeClr val="bg1"/>
              </a:solidFill>
              <a:latin typeface="Bahnschrift" panose="020B0502040204020203" pitchFamily="34" charset="0"/>
            </a:endParaRPr>
          </a:p>
          <a:p>
            <a:pPr algn="ctr"/>
            <a:r>
              <a:rPr lang="en-US" sz="3200" dirty="0" smtClean="0">
                <a:solidFill>
                  <a:schemeClr val="bg1"/>
                </a:solidFill>
                <a:latin typeface="Bahnschrift" panose="020B0502040204020203" pitchFamily="34" charset="0"/>
              </a:rPr>
              <a:t>The Enduring Compassion of Jesus</a:t>
            </a:r>
            <a:endParaRPr lang="en-US" sz="3200" dirty="0" smtClean="0">
              <a:solidFill>
                <a:schemeClr val="bg1"/>
              </a:solidFill>
              <a:latin typeface="Bahnschrift" panose="020B0502040204020203" pitchFamily="34" charset="0"/>
            </a:endParaRPr>
          </a:p>
          <a:p>
            <a:pPr algn="ctr"/>
            <a:r>
              <a:rPr lang="en-US" sz="3200" dirty="0" smtClean="0">
                <a:solidFill>
                  <a:schemeClr val="bg1"/>
                </a:solidFill>
                <a:latin typeface="Bahnschrift" panose="020B0502040204020203" pitchFamily="34" charset="0"/>
              </a:rPr>
              <a:t>Mark </a:t>
            </a:r>
            <a:r>
              <a:rPr lang="en-US" sz="3200" dirty="0" smtClean="0">
                <a:solidFill>
                  <a:schemeClr val="bg1"/>
                </a:solidFill>
                <a:latin typeface="Bahnschrift" panose="020B0502040204020203" pitchFamily="34" charset="0"/>
              </a:rPr>
              <a:t>1:29-34</a:t>
            </a:r>
            <a:endParaRPr lang="en-US" sz="3200" dirty="0" smtClean="0">
              <a:solidFill>
                <a:schemeClr val="bg1"/>
              </a:solidFill>
              <a:latin typeface="Bahnschrift" panose="020B0502040204020203" pitchFamily="34" charset="0"/>
            </a:endParaRPr>
          </a:p>
        </p:txBody>
      </p:sp>
    </p:spTree>
    <p:extLst>
      <p:ext uri="{BB962C8B-B14F-4D97-AF65-F5344CB8AC3E}">
        <p14:creationId xmlns:p14="http://schemas.microsoft.com/office/powerpoint/2010/main" val="2069807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75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3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707886"/>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000" dirty="0" smtClean="0">
                <a:solidFill>
                  <a:schemeClr val="bg1"/>
                </a:solidFill>
              </a:rPr>
              <a:t>Mark 1:29-34</a:t>
            </a:r>
            <a:endParaRPr lang="en-US" sz="4000" dirty="0" smtClean="0">
              <a:solidFill>
                <a:schemeClr val="bg1"/>
              </a:solidFill>
            </a:endParaRPr>
          </a:p>
        </p:txBody>
      </p:sp>
      <p:sp>
        <p:nvSpPr>
          <p:cNvPr id="7" name="TextBox 6"/>
          <p:cNvSpPr txBox="1"/>
          <p:nvPr/>
        </p:nvSpPr>
        <p:spPr>
          <a:xfrm>
            <a:off x="304800" y="914400"/>
            <a:ext cx="8610600" cy="2308324"/>
          </a:xfrm>
          <a:prstGeom prst="rect">
            <a:avLst/>
          </a:prstGeom>
          <a:noFill/>
        </p:spPr>
        <p:txBody>
          <a:bodyPr wrap="square" rtlCol="0">
            <a:spAutoFit/>
          </a:bodyPr>
          <a:lstStyle/>
          <a:p>
            <a:pPr marL="857250" indent="-857250" algn="just">
              <a:buFont typeface="+mj-lt"/>
              <a:buAutoNum type="romanUcPeriod"/>
            </a:pPr>
            <a:r>
              <a:rPr lang="en-US" sz="3600" dirty="0" smtClean="0">
                <a:solidFill>
                  <a:schemeClr val="bg1"/>
                </a:solidFill>
              </a:rPr>
              <a:t>The enduring compassion of Jesus toward His companions </a:t>
            </a:r>
            <a:r>
              <a:rPr lang="en-US" sz="3600" baseline="30000" dirty="0" smtClean="0">
                <a:solidFill>
                  <a:schemeClr val="bg1"/>
                </a:solidFill>
              </a:rPr>
              <a:t>(1:29-31)</a:t>
            </a:r>
          </a:p>
          <a:p>
            <a:pPr marL="857250" indent="-857250" algn="just">
              <a:buFont typeface="+mj-lt"/>
              <a:buAutoNum type="romanUcPeriod"/>
            </a:pPr>
            <a:r>
              <a:rPr lang="en-US" sz="3600" dirty="0" smtClean="0">
                <a:solidFill>
                  <a:schemeClr val="bg1"/>
                </a:solidFill>
              </a:rPr>
              <a:t>The enduring compassion of Jesus toward the crowds </a:t>
            </a:r>
            <a:r>
              <a:rPr lang="en-US" sz="3600" baseline="30000" dirty="0" smtClean="0">
                <a:solidFill>
                  <a:schemeClr val="bg1"/>
                </a:solidFill>
              </a:rPr>
              <a:t>(1:32-34)</a:t>
            </a:r>
            <a:endParaRPr lang="en-US" sz="3600" dirty="0" smtClean="0">
              <a:solidFill>
                <a:schemeClr val="bg1"/>
              </a:solidFill>
            </a:endParaRPr>
          </a:p>
        </p:txBody>
      </p:sp>
    </p:spTree>
    <p:extLst>
      <p:ext uri="{BB962C8B-B14F-4D97-AF65-F5344CB8AC3E}">
        <p14:creationId xmlns:p14="http://schemas.microsoft.com/office/powerpoint/2010/main" val="3979587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750"/>
                                        <p:tgtEl>
                                          <p:spTgt spid="7">
                                            <p:txEl>
                                              <p:pRg st="0" end="0"/>
                                            </p:txEl>
                                          </p:spTgt>
                                        </p:tgtEl>
                                      </p:cBhvr>
                                    </p:animEffect>
                                  </p:childTnLst>
                                </p:cTn>
                              </p:par>
                            </p:childTnLst>
                          </p:cTn>
                        </p:par>
                        <p:par>
                          <p:cTn id="8" fill="hold">
                            <p:stCondLst>
                              <p:cond delay="1750"/>
                            </p:stCondLst>
                            <p:childTnLst>
                              <p:par>
                                <p:cTn id="9" presetID="10" presetClass="entr" presetSubtype="0" fill="hold" grpId="0"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fade">
                                      <p:cBhvr>
                                        <p:cTn id="11" dur="175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Parallels to Mark 1:34</a:t>
            </a:r>
            <a:endParaRPr lang="en-US" sz="4800" dirty="0" smtClean="0">
              <a:solidFill>
                <a:schemeClr val="bg1"/>
              </a:solidFill>
            </a:endParaRPr>
          </a:p>
        </p:txBody>
      </p:sp>
      <p:sp>
        <p:nvSpPr>
          <p:cNvPr id="10" name="TextBox 9"/>
          <p:cNvSpPr txBox="1"/>
          <p:nvPr/>
        </p:nvSpPr>
        <p:spPr>
          <a:xfrm>
            <a:off x="304800" y="998577"/>
            <a:ext cx="8610600" cy="5632311"/>
          </a:xfrm>
          <a:prstGeom prst="rect">
            <a:avLst/>
          </a:prstGeom>
          <a:noFill/>
        </p:spPr>
        <p:txBody>
          <a:bodyPr wrap="square" rtlCol="0">
            <a:spAutoFit/>
          </a:bodyPr>
          <a:lstStyle/>
          <a:p>
            <a:pPr algn="just"/>
            <a:r>
              <a:rPr lang="en-US" sz="3600" b="1" i="1" u="sng" dirty="0">
                <a:solidFill>
                  <a:schemeClr val="bg1"/>
                </a:solidFill>
              </a:rPr>
              <a:t>Matthew 8:16</a:t>
            </a:r>
            <a:r>
              <a:rPr lang="en-US" sz="3600" i="1" dirty="0">
                <a:solidFill>
                  <a:schemeClr val="bg1"/>
                </a:solidFill>
              </a:rPr>
              <a:t> - When evening came, they brought to Him many who were demon-possessed; and He cast out the spirits with a word, and </a:t>
            </a:r>
            <a:r>
              <a:rPr lang="en-US" sz="3600" i="1" u="sng" dirty="0">
                <a:solidFill>
                  <a:schemeClr val="bg1"/>
                </a:solidFill>
              </a:rPr>
              <a:t>healed all who were ill</a:t>
            </a:r>
            <a:r>
              <a:rPr lang="en-US" sz="3600" i="1" dirty="0">
                <a:solidFill>
                  <a:schemeClr val="bg1"/>
                </a:solidFill>
              </a:rPr>
              <a:t>. </a:t>
            </a:r>
            <a:endParaRPr lang="en-US" sz="3600" dirty="0">
              <a:solidFill>
                <a:schemeClr val="bg1"/>
              </a:solidFill>
            </a:endParaRPr>
          </a:p>
          <a:p>
            <a:pPr algn="just"/>
            <a:r>
              <a:rPr lang="en-US" sz="3600" b="1" i="1" dirty="0">
                <a:solidFill>
                  <a:schemeClr val="bg1"/>
                </a:solidFill>
              </a:rPr>
              <a:t> </a:t>
            </a:r>
            <a:endParaRPr lang="en-US" sz="3600" dirty="0">
              <a:solidFill>
                <a:schemeClr val="bg1"/>
              </a:solidFill>
            </a:endParaRPr>
          </a:p>
          <a:p>
            <a:pPr algn="just"/>
            <a:r>
              <a:rPr lang="en-US" sz="3600" b="1" i="1" u="sng" dirty="0">
                <a:solidFill>
                  <a:schemeClr val="bg1"/>
                </a:solidFill>
              </a:rPr>
              <a:t>Luke 4:40</a:t>
            </a:r>
            <a:r>
              <a:rPr lang="en-US" sz="3600" i="1" dirty="0">
                <a:solidFill>
                  <a:schemeClr val="bg1"/>
                </a:solidFill>
              </a:rPr>
              <a:t> - While the sun was setting, all those who had any who were sick with various diseases brought them to Him; and laying His hands on </a:t>
            </a:r>
            <a:r>
              <a:rPr lang="en-US" sz="3600" i="1" u="sng" dirty="0">
                <a:solidFill>
                  <a:schemeClr val="bg1"/>
                </a:solidFill>
              </a:rPr>
              <a:t>each one of them</a:t>
            </a:r>
            <a:r>
              <a:rPr lang="en-US" sz="3600" i="1" dirty="0">
                <a:solidFill>
                  <a:schemeClr val="bg1"/>
                </a:solidFill>
              </a:rPr>
              <a:t>, He was healing them. </a:t>
            </a:r>
            <a:endParaRPr lang="en-US" sz="3600" dirty="0">
              <a:solidFill>
                <a:schemeClr val="bg1"/>
              </a:solidFill>
            </a:endParaRPr>
          </a:p>
        </p:txBody>
      </p:sp>
    </p:spTree>
    <p:extLst>
      <p:ext uri="{BB962C8B-B14F-4D97-AF65-F5344CB8AC3E}">
        <p14:creationId xmlns:p14="http://schemas.microsoft.com/office/powerpoint/2010/main" val="29329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John 6:37</a:t>
            </a:r>
            <a:endParaRPr lang="en-US" sz="4800" dirty="0" smtClean="0">
              <a:solidFill>
                <a:schemeClr val="bg1"/>
              </a:solidFill>
            </a:endParaRPr>
          </a:p>
        </p:txBody>
      </p:sp>
      <p:sp>
        <p:nvSpPr>
          <p:cNvPr id="10" name="TextBox 9"/>
          <p:cNvSpPr txBox="1"/>
          <p:nvPr/>
        </p:nvSpPr>
        <p:spPr>
          <a:xfrm>
            <a:off x="304800" y="998577"/>
            <a:ext cx="8610600" cy="2123658"/>
          </a:xfrm>
          <a:prstGeom prst="rect">
            <a:avLst/>
          </a:prstGeom>
          <a:noFill/>
        </p:spPr>
        <p:txBody>
          <a:bodyPr wrap="square" rtlCol="0">
            <a:spAutoFit/>
          </a:bodyPr>
          <a:lstStyle/>
          <a:p>
            <a:pPr algn="just"/>
            <a:r>
              <a:rPr lang="en-US" sz="4400" i="1" dirty="0">
                <a:solidFill>
                  <a:schemeClr val="bg1"/>
                </a:solidFill>
              </a:rPr>
              <a:t>“All that the Father gives Me will come to Me, and the one who comes to Me I will certainly not cast out.”</a:t>
            </a:r>
            <a:endParaRPr lang="en-US" sz="4400" dirty="0">
              <a:solidFill>
                <a:schemeClr val="bg1"/>
              </a:solidFill>
            </a:endParaRPr>
          </a:p>
        </p:txBody>
      </p:sp>
    </p:spTree>
    <p:extLst>
      <p:ext uri="{BB962C8B-B14F-4D97-AF65-F5344CB8AC3E}">
        <p14:creationId xmlns:p14="http://schemas.microsoft.com/office/powerpoint/2010/main" val="3752992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Mark </a:t>
            </a:r>
            <a:r>
              <a:rPr lang="en-US" sz="4800" dirty="0" smtClean="0">
                <a:solidFill>
                  <a:schemeClr val="bg1"/>
                </a:solidFill>
              </a:rPr>
              <a:t>1:32-34</a:t>
            </a:r>
            <a:endParaRPr lang="en-US" sz="4800" dirty="0" smtClean="0">
              <a:solidFill>
                <a:schemeClr val="bg1"/>
              </a:solidFill>
            </a:endParaRPr>
          </a:p>
        </p:txBody>
      </p:sp>
      <p:sp>
        <p:nvSpPr>
          <p:cNvPr id="10" name="TextBox 9"/>
          <p:cNvSpPr txBox="1"/>
          <p:nvPr/>
        </p:nvSpPr>
        <p:spPr>
          <a:xfrm>
            <a:off x="304800" y="998577"/>
            <a:ext cx="8610600" cy="5493812"/>
          </a:xfrm>
          <a:prstGeom prst="rect">
            <a:avLst/>
          </a:prstGeom>
          <a:noFill/>
        </p:spPr>
        <p:txBody>
          <a:bodyPr wrap="square" rtlCol="0">
            <a:spAutoFit/>
          </a:bodyPr>
          <a:lstStyle/>
          <a:p>
            <a:pPr algn="just"/>
            <a:r>
              <a:rPr lang="en-US" sz="3900" i="1" dirty="0">
                <a:solidFill>
                  <a:schemeClr val="bg1"/>
                </a:solidFill>
              </a:rPr>
              <a:t>32 When evening came, after the sun had set, they began bringing to Him all who were ill and those who were demon-possessed. 33 And the whole city had gathered at the door. 34 And He healed many who were ill with various diseases, and cast out many demons; and He was not permitting the demons to speak, because they knew who He was. </a:t>
            </a:r>
            <a:endParaRPr lang="en-US" sz="3900" dirty="0">
              <a:solidFill>
                <a:schemeClr val="bg1"/>
              </a:solidFill>
            </a:endParaRPr>
          </a:p>
        </p:txBody>
      </p:sp>
    </p:spTree>
    <p:extLst>
      <p:ext uri="{BB962C8B-B14F-4D97-AF65-F5344CB8AC3E}">
        <p14:creationId xmlns:p14="http://schemas.microsoft.com/office/powerpoint/2010/main" val="1901025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707886"/>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000" dirty="0" smtClean="0">
                <a:solidFill>
                  <a:schemeClr val="bg1"/>
                </a:solidFill>
              </a:rPr>
              <a:t>Mark 1:29-34</a:t>
            </a:r>
            <a:endParaRPr lang="en-US" sz="4000" dirty="0" smtClean="0">
              <a:solidFill>
                <a:schemeClr val="bg1"/>
              </a:solidFill>
            </a:endParaRPr>
          </a:p>
        </p:txBody>
      </p:sp>
      <p:sp>
        <p:nvSpPr>
          <p:cNvPr id="7" name="TextBox 6"/>
          <p:cNvSpPr txBox="1"/>
          <p:nvPr/>
        </p:nvSpPr>
        <p:spPr>
          <a:xfrm>
            <a:off x="304800" y="914400"/>
            <a:ext cx="8610600" cy="3416320"/>
          </a:xfrm>
          <a:prstGeom prst="rect">
            <a:avLst/>
          </a:prstGeom>
          <a:noFill/>
        </p:spPr>
        <p:txBody>
          <a:bodyPr wrap="square" rtlCol="0">
            <a:spAutoFit/>
          </a:bodyPr>
          <a:lstStyle/>
          <a:p>
            <a:pPr marL="857250" indent="-857250" algn="just">
              <a:buFont typeface="+mj-lt"/>
              <a:buAutoNum type="romanUcPeriod"/>
            </a:pPr>
            <a:r>
              <a:rPr lang="en-US" sz="3600" dirty="0" smtClean="0">
                <a:solidFill>
                  <a:schemeClr val="bg1"/>
                </a:solidFill>
              </a:rPr>
              <a:t>The enduring compassion of Jesus toward His companions </a:t>
            </a:r>
            <a:r>
              <a:rPr lang="en-US" sz="3600" baseline="30000" dirty="0" smtClean="0">
                <a:solidFill>
                  <a:schemeClr val="bg1"/>
                </a:solidFill>
              </a:rPr>
              <a:t>(1:29-31)</a:t>
            </a:r>
          </a:p>
          <a:p>
            <a:pPr marL="857250" indent="-857250" algn="just">
              <a:buFont typeface="+mj-lt"/>
              <a:buAutoNum type="romanUcPeriod"/>
            </a:pPr>
            <a:r>
              <a:rPr lang="en-US" sz="3600" dirty="0" smtClean="0">
                <a:solidFill>
                  <a:schemeClr val="bg1"/>
                </a:solidFill>
              </a:rPr>
              <a:t>The enduring compassion of Jesus toward the crowds </a:t>
            </a:r>
            <a:r>
              <a:rPr lang="en-US" sz="3600" baseline="30000" dirty="0" smtClean="0">
                <a:solidFill>
                  <a:schemeClr val="bg1"/>
                </a:solidFill>
              </a:rPr>
              <a:t>(1:32-34)</a:t>
            </a:r>
          </a:p>
          <a:p>
            <a:pPr marL="857250" indent="-857250" algn="just">
              <a:buFont typeface="+mj-lt"/>
              <a:buAutoNum type="romanUcPeriod"/>
            </a:pPr>
            <a:r>
              <a:rPr lang="en-US" sz="3600" dirty="0" smtClean="0">
                <a:solidFill>
                  <a:schemeClr val="bg1"/>
                </a:solidFill>
              </a:rPr>
              <a:t>The enduring compassion of Jesus – a personal commitment </a:t>
            </a:r>
            <a:endParaRPr lang="en-US" sz="3600" dirty="0" smtClean="0">
              <a:solidFill>
                <a:schemeClr val="bg1"/>
              </a:solidFill>
            </a:endParaRPr>
          </a:p>
        </p:txBody>
      </p:sp>
    </p:spTree>
    <p:extLst>
      <p:ext uri="{BB962C8B-B14F-4D97-AF65-F5344CB8AC3E}">
        <p14:creationId xmlns:p14="http://schemas.microsoft.com/office/powerpoint/2010/main" val="1534896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750"/>
                                        <p:tgtEl>
                                          <p:spTgt spid="7">
                                            <p:txEl>
                                              <p:pRg st="0" end="0"/>
                                            </p:txEl>
                                          </p:spTgt>
                                        </p:tgtEl>
                                      </p:cBhvr>
                                    </p:animEffect>
                                  </p:childTnLst>
                                </p:cTn>
                              </p:par>
                            </p:childTnLst>
                          </p:cTn>
                        </p:par>
                        <p:par>
                          <p:cTn id="8" fill="hold">
                            <p:stCondLst>
                              <p:cond delay="1750"/>
                            </p:stCondLst>
                            <p:childTnLst>
                              <p:par>
                                <p:cTn id="9" presetID="10" presetClass="entr" presetSubtype="0" fill="hold" grpId="0"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fade">
                                      <p:cBhvr>
                                        <p:cTn id="11" dur="1750"/>
                                        <p:tgtEl>
                                          <p:spTgt spid="7">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xEl>
                                              <p:pRg st="2" end="2"/>
                                            </p:txEl>
                                          </p:spTgt>
                                        </p:tgtEl>
                                        <p:attrNameLst>
                                          <p:attrName>style.visibility</p:attrName>
                                        </p:attrNameLst>
                                      </p:cBhvr>
                                      <p:to>
                                        <p:strVal val="visible"/>
                                      </p:to>
                                    </p:set>
                                    <p:animEffect transition="in" filter="fade">
                                      <p:cBhvr>
                                        <p:cTn id="16" dur="175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Matthew 11:28-30</a:t>
            </a:r>
            <a:endParaRPr lang="en-US" sz="4800" dirty="0" smtClean="0">
              <a:solidFill>
                <a:schemeClr val="bg1"/>
              </a:solidFill>
            </a:endParaRPr>
          </a:p>
        </p:txBody>
      </p:sp>
      <p:sp>
        <p:nvSpPr>
          <p:cNvPr id="10" name="TextBox 9"/>
          <p:cNvSpPr txBox="1"/>
          <p:nvPr/>
        </p:nvSpPr>
        <p:spPr>
          <a:xfrm>
            <a:off x="304800" y="998577"/>
            <a:ext cx="8610600" cy="4832092"/>
          </a:xfrm>
          <a:prstGeom prst="rect">
            <a:avLst/>
          </a:prstGeom>
          <a:noFill/>
        </p:spPr>
        <p:txBody>
          <a:bodyPr wrap="square" rtlCol="0">
            <a:spAutoFit/>
          </a:bodyPr>
          <a:lstStyle/>
          <a:p>
            <a:pPr algn="just"/>
            <a:r>
              <a:rPr lang="en-US" sz="4400" i="1" dirty="0">
                <a:solidFill>
                  <a:schemeClr val="bg1"/>
                </a:solidFill>
              </a:rPr>
              <a:t>28 Come to Me, all who are weary and heavy-laden, and I will give you rest. 29 Take My yoke upon you and learn from Me, for I am gentle and humble in heart, and YOU WILL FIND REST FOR YOUR SOULS. 30 For My yoke is easy and My burden is light.”</a:t>
            </a:r>
            <a:r>
              <a:rPr lang="en-US" sz="4400" dirty="0">
                <a:solidFill>
                  <a:schemeClr val="bg1"/>
                </a:solidFill>
              </a:rPr>
              <a:t> </a:t>
            </a:r>
            <a:endParaRPr lang="en-US" sz="4400" dirty="0">
              <a:solidFill>
                <a:schemeClr val="bg1"/>
              </a:solidFill>
            </a:endParaRPr>
          </a:p>
        </p:txBody>
      </p:sp>
    </p:spTree>
    <p:extLst>
      <p:ext uri="{BB962C8B-B14F-4D97-AF65-F5344CB8AC3E}">
        <p14:creationId xmlns:p14="http://schemas.microsoft.com/office/powerpoint/2010/main" val="2398044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Ponding Jesus</a:t>
            </a:r>
            <a:endParaRPr lang="en-US" sz="4800" dirty="0" smtClean="0">
              <a:solidFill>
                <a:schemeClr val="bg1"/>
              </a:solidFill>
            </a:endParaRPr>
          </a:p>
        </p:txBody>
      </p:sp>
      <p:sp>
        <p:nvSpPr>
          <p:cNvPr id="10" name="TextBox 9"/>
          <p:cNvSpPr txBox="1"/>
          <p:nvPr/>
        </p:nvSpPr>
        <p:spPr>
          <a:xfrm>
            <a:off x="304800" y="998577"/>
            <a:ext cx="8610600" cy="769441"/>
          </a:xfrm>
          <a:prstGeom prst="rect">
            <a:avLst/>
          </a:prstGeom>
          <a:noFill/>
        </p:spPr>
        <p:txBody>
          <a:bodyPr wrap="square" rtlCol="0">
            <a:spAutoFit/>
          </a:bodyPr>
          <a:lstStyle/>
          <a:p>
            <a:pPr algn="ctr"/>
            <a:r>
              <a:rPr lang="en-US" sz="4400" i="1" dirty="0" smtClean="0">
                <a:solidFill>
                  <a:schemeClr val="bg1"/>
                </a:solidFill>
              </a:rPr>
              <a:t>Who do you say that Jesus is?</a:t>
            </a:r>
            <a:endParaRPr lang="en-US" sz="4400" dirty="0">
              <a:solidFill>
                <a:schemeClr val="bg1"/>
              </a:solidFill>
            </a:endParaRPr>
          </a:p>
        </p:txBody>
      </p:sp>
    </p:spTree>
    <p:extLst>
      <p:ext uri="{BB962C8B-B14F-4D97-AF65-F5344CB8AC3E}">
        <p14:creationId xmlns:p14="http://schemas.microsoft.com/office/powerpoint/2010/main" val="3006785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Ponding Jesus</a:t>
            </a:r>
            <a:endParaRPr lang="en-US" sz="4800" dirty="0" smtClean="0">
              <a:solidFill>
                <a:schemeClr val="bg1"/>
              </a:solidFill>
            </a:endParaRPr>
          </a:p>
        </p:txBody>
      </p:sp>
      <p:sp>
        <p:nvSpPr>
          <p:cNvPr id="10" name="TextBox 9"/>
          <p:cNvSpPr txBox="1"/>
          <p:nvPr/>
        </p:nvSpPr>
        <p:spPr>
          <a:xfrm>
            <a:off x="304800" y="998577"/>
            <a:ext cx="8610600" cy="1446550"/>
          </a:xfrm>
          <a:prstGeom prst="rect">
            <a:avLst/>
          </a:prstGeom>
          <a:noFill/>
        </p:spPr>
        <p:txBody>
          <a:bodyPr wrap="square" rtlCol="0">
            <a:spAutoFit/>
          </a:bodyPr>
          <a:lstStyle/>
          <a:p>
            <a:pPr algn="ctr"/>
            <a:r>
              <a:rPr lang="en-US" sz="4400" i="1" dirty="0" smtClean="0">
                <a:solidFill>
                  <a:schemeClr val="bg1"/>
                </a:solidFill>
              </a:rPr>
              <a:t>Do you practice the enduring compassion of Jesus?</a:t>
            </a:r>
            <a:endParaRPr lang="en-US" sz="4400" dirty="0">
              <a:solidFill>
                <a:schemeClr val="bg1"/>
              </a:solidFill>
            </a:endParaRPr>
          </a:p>
        </p:txBody>
      </p:sp>
    </p:spTree>
    <p:extLst>
      <p:ext uri="{BB962C8B-B14F-4D97-AF65-F5344CB8AC3E}">
        <p14:creationId xmlns:p14="http://schemas.microsoft.com/office/powerpoint/2010/main" val="2516976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Our Big Idea</a:t>
            </a:r>
          </a:p>
        </p:txBody>
      </p:sp>
      <p:sp>
        <p:nvSpPr>
          <p:cNvPr id="10" name="TextBox 9"/>
          <p:cNvSpPr txBox="1"/>
          <p:nvPr/>
        </p:nvSpPr>
        <p:spPr>
          <a:xfrm>
            <a:off x="304800" y="998577"/>
            <a:ext cx="8610600" cy="4832092"/>
          </a:xfrm>
          <a:prstGeom prst="rect">
            <a:avLst/>
          </a:prstGeom>
          <a:noFill/>
        </p:spPr>
        <p:txBody>
          <a:bodyPr wrap="square" rtlCol="0">
            <a:spAutoFit/>
          </a:bodyPr>
          <a:lstStyle/>
          <a:p>
            <a:pPr algn="just"/>
            <a:r>
              <a:rPr lang="en-US" sz="4400" i="1" dirty="0">
                <a:solidFill>
                  <a:schemeClr val="bg1"/>
                </a:solidFill>
              </a:rPr>
              <a:t>Revealing an enduring compassion for people; Jesus never used busyness as an excuse not to serve others but as the opportunity to serve others in both proclaiming and performing the gospel to the glory of God.</a:t>
            </a:r>
            <a:endParaRPr lang="en-US" sz="4400" dirty="0">
              <a:solidFill>
                <a:schemeClr val="bg1"/>
              </a:solidFill>
            </a:endParaRPr>
          </a:p>
        </p:txBody>
      </p:sp>
    </p:spTree>
    <p:extLst>
      <p:ext uri="{BB962C8B-B14F-4D97-AF65-F5344CB8AC3E}">
        <p14:creationId xmlns:p14="http://schemas.microsoft.com/office/powerpoint/2010/main" val="1248131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75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6178" y="1066800"/>
            <a:ext cx="9144000" cy="1200329"/>
          </a:xfrm>
          <a:prstGeom prst="rect">
            <a:avLst/>
          </a:prstGeom>
          <a:noFill/>
        </p:spPr>
        <p:txBody>
          <a:bodyPr wrap="square" rtlCol="0">
            <a:spAutoFit/>
          </a:bodyPr>
          <a:lstStyle/>
          <a:p>
            <a:pPr algn="ctr"/>
            <a:r>
              <a:rPr lang="en-US" sz="7200" dirty="0" smtClean="0">
                <a:solidFill>
                  <a:schemeClr val="bg1"/>
                </a:solidFill>
                <a:latin typeface="+mj-lt"/>
              </a:rPr>
              <a:t>The Gospel of Mark</a:t>
            </a:r>
          </a:p>
        </p:txBody>
      </p:sp>
      <p:sp>
        <p:nvSpPr>
          <p:cNvPr id="6" name="TextBox 5"/>
          <p:cNvSpPr txBox="1"/>
          <p:nvPr/>
        </p:nvSpPr>
        <p:spPr>
          <a:xfrm>
            <a:off x="0" y="2362200"/>
            <a:ext cx="9144000" cy="2554545"/>
          </a:xfrm>
          <a:prstGeom prst="rect">
            <a:avLst/>
          </a:prstGeom>
          <a:noFill/>
        </p:spPr>
        <p:txBody>
          <a:bodyPr wrap="square" rtlCol="0">
            <a:spAutoFit/>
          </a:bodyPr>
          <a:lstStyle/>
          <a:p>
            <a:pPr algn="ctr"/>
            <a:r>
              <a:rPr lang="en-US" sz="3200" dirty="0" smtClean="0">
                <a:solidFill>
                  <a:schemeClr val="bg1"/>
                </a:solidFill>
                <a:latin typeface="Bahnschrift" panose="020B0502040204020203" pitchFamily="34" charset="0"/>
              </a:rPr>
              <a:t>The Action, Authenticity, and Authority of Jesus Christ, the Son of God</a:t>
            </a:r>
          </a:p>
          <a:p>
            <a:pPr algn="ctr"/>
            <a:endParaRPr lang="en-US" sz="3200" dirty="0">
              <a:solidFill>
                <a:schemeClr val="bg1"/>
              </a:solidFill>
              <a:latin typeface="Bahnschrift" panose="020B0502040204020203" pitchFamily="34" charset="0"/>
            </a:endParaRPr>
          </a:p>
          <a:p>
            <a:pPr algn="ctr"/>
            <a:r>
              <a:rPr lang="en-US" sz="3200" dirty="0" smtClean="0">
                <a:solidFill>
                  <a:schemeClr val="bg1"/>
                </a:solidFill>
                <a:latin typeface="Bahnschrift" panose="020B0502040204020203" pitchFamily="34" charset="0"/>
              </a:rPr>
              <a:t>The Enduring Compassion of Jesus</a:t>
            </a:r>
            <a:endParaRPr lang="en-US" sz="3200" dirty="0" smtClean="0">
              <a:solidFill>
                <a:schemeClr val="bg1"/>
              </a:solidFill>
              <a:latin typeface="Bahnschrift" panose="020B0502040204020203" pitchFamily="34" charset="0"/>
            </a:endParaRPr>
          </a:p>
          <a:p>
            <a:pPr algn="ctr"/>
            <a:r>
              <a:rPr lang="en-US" sz="3200" dirty="0" smtClean="0">
                <a:solidFill>
                  <a:schemeClr val="bg1"/>
                </a:solidFill>
                <a:latin typeface="Bahnschrift" panose="020B0502040204020203" pitchFamily="34" charset="0"/>
              </a:rPr>
              <a:t>Mark </a:t>
            </a:r>
            <a:r>
              <a:rPr lang="en-US" sz="3200" dirty="0" smtClean="0">
                <a:solidFill>
                  <a:schemeClr val="bg1"/>
                </a:solidFill>
                <a:latin typeface="Bahnschrift" panose="020B0502040204020203" pitchFamily="34" charset="0"/>
              </a:rPr>
              <a:t>1:29-34</a:t>
            </a:r>
            <a:endParaRPr lang="en-US" sz="3200" dirty="0" smtClean="0">
              <a:solidFill>
                <a:schemeClr val="bg1"/>
              </a:solidFill>
              <a:latin typeface="Bahnschrift" panose="020B0502040204020203" pitchFamily="34" charset="0"/>
            </a:endParaRPr>
          </a:p>
        </p:txBody>
      </p:sp>
    </p:spTree>
    <p:extLst>
      <p:ext uri="{BB962C8B-B14F-4D97-AF65-F5344CB8AC3E}">
        <p14:creationId xmlns:p14="http://schemas.microsoft.com/office/powerpoint/2010/main" val="4005670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75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3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Mark </a:t>
            </a:r>
            <a:r>
              <a:rPr lang="en-US" sz="4800" dirty="0" smtClean="0">
                <a:solidFill>
                  <a:schemeClr val="bg1"/>
                </a:solidFill>
              </a:rPr>
              <a:t>1:29-31</a:t>
            </a:r>
            <a:endParaRPr lang="en-US" sz="4800" dirty="0" smtClean="0">
              <a:solidFill>
                <a:schemeClr val="bg1"/>
              </a:solidFill>
            </a:endParaRPr>
          </a:p>
        </p:txBody>
      </p:sp>
      <p:sp>
        <p:nvSpPr>
          <p:cNvPr id="10" name="TextBox 9"/>
          <p:cNvSpPr txBox="1"/>
          <p:nvPr/>
        </p:nvSpPr>
        <p:spPr>
          <a:xfrm>
            <a:off x="304800" y="998577"/>
            <a:ext cx="8610600" cy="5632311"/>
          </a:xfrm>
          <a:prstGeom prst="rect">
            <a:avLst/>
          </a:prstGeom>
          <a:noFill/>
        </p:spPr>
        <p:txBody>
          <a:bodyPr wrap="square" rtlCol="0">
            <a:spAutoFit/>
          </a:bodyPr>
          <a:lstStyle/>
          <a:p>
            <a:pPr algn="just"/>
            <a:r>
              <a:rPr lang="en-US" sz="4000" i="1" dirty="0">
                <a:solidFill>
                  <a:schemeClr val="bg1"/>
                </a:solidFill>
              </a:rPr>
              <a:t>29 And immediately after they came out of the synagogue, they came into the house of Simon and Andrew, with James and John. 30 Now Simon's mother-in-law was lying sick with a fever; and immediately they spoke to Jesus about her. 31 And He came to her and raised her up, taking her by the hand, and the fever left her, and she waited on them. </a:t>
            </a:r>
            <a:endParaRPr lang="en-US" sz="4000" dirty="0">
              <a:solidFill>
                <a:schemeClr val="bg1"/>
              </a:solidFill>
            </a:endParaRPr>
          </a:p>
        </p:txBody>
      </p:sp>
    </p:spTree>
    <p:extLst>
      <p:ext uri="{BB962C8B-B14F-4D97-AF65-F5344CB8AC3E}">
        <p14:creationId xmlns:p14="http://schemas.microsoft.com/office/powerpoint/2010/main" val="2085112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Mark </a:t>
            </a:r>
            <a:r>
              <a:rPr lang="en-US" sz="4800" dirty="0" smtClean="0">
                <a:solidFill>
                  <a:schemeClr val="bg1"/>
                </a:solidFill>
              </a:rPr>
              <a:t>1:32-34</a:t>
            </a:r>
            <a:endParaRPr lang="en-US" sz="4800" dirty="0" smtClean="0">
              <a:solidFill>
                <a:schemeClr val="bg1"/>
              </a:solidFill>
            </a:endParaRPr>
          </a:p>
        </p:txBody>
      </p:sp>
      <p:sp>
        <p:nvSpPr>
          <p:cNvPr id="10" name="TextBox 9"/>
          <p:cNvSpPr txBox="1"/>
          <p:nvPr/>
        </p:nvSpPr>
        <p:spPr>
          <a:xfrm>
            <a:off x="304800" y="998577"/>
            <a:ext cx="8610600" cy="5493812"/>
          </a:xfrm>
          <a:prstGeom prst="rect">
            <a:avLst/>
          </a:prstGeom>
          <a:noFill/>
        </p:spPr>
        <p:txBody>
          <a:bodyPr wrap="square" rtlCol="0">
            <a:spAutoFit/>
          </a:bodyPr>
          <a:lstStyle/>
          <a:p>
            <a:pPr algn="just"/>
            <a:r>
              <a:rPr lang="en-US" sz="3900" i="1" dirty="0">
                <a:solidFill>
                  <a:schemeClr val="bg1"/>
                </a:solidFill>
              </a:rPr>
              <a:t>32 When evening came, after the sun had set, they began bringing to Him all who were ill and those who were demon-possessed. 33 And the whole city had gathered at the door. 34 And He healed many who were ill with various diseases, and cast out many demons; and He was not permitting the demons to speak, because they knew who He was. </a:t>
            </a:r>
            <a:endParaRPr lang="en-US" sz="3900" dirty="0">
              <a:solidFill>
                <a:schemeClr val="bg1"/>
              </a:solidFill>
            </a:endParaRPr>
          </a:p>
        </p:txBody>
      </p:sp>
    </p:spTree>
    <p:extLst>
      <p:ext uri="{BB962C8B-B14F-4D97-AF65-F5344CB8AC3E}">
        <p14:creationId xmlns:p14="http://schemas.microsoft.com/office/powerpoint/2010/main" val="112153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Mark </a:t>
            </a:r>
            <a:r>
              <a:rPr lang="en-US" sz="4800" dirty="0" smtClean="0">
                <a:solidFill>
                  <a:schemeClr val="bg1"/>
                </a:solidFill>
              </a:rPr>
              <a:t>1:35-37</a:t>
            </a:r>
            <a:endParaRPr lang="en-US" sz="4800" dirty="0" smtClean="0">
              <a:solidFill>
                <a:schemeClr val="bg1"/>
              </a:solidFill>
            </a:endParaRPr>
          </a:p>
        </p:txBody>
      </p:sp>
      <p:sp>
        <p:nvSpPr>
          <p:cNvPr id="10" name="TextBox 9"/>
          <p:cNvSpPr txBox="1"/>
          <p:nvPr/>
        </p:nvSpPr>
        <p:spPr>
          <a:xfrm>
            <a:off x="304800" y="998577"/>
            <a:ext cx="8610600" cy="4401205"/>
          </a:xfrm>
          <a:prstGeom prst="rect">
            <a:avLst/>
          </a:prstGeom>
          <a:noFill/>
        </p:spPr>
        <p:txBody>
          <a:bodyPr wrap="square" rtlCol="0">
            <a:spAutoFit/>
          </a:bodyPr>
          <a:lstStyle/>
          <a:p>
            <a:pPr algn="just"/>
            <a:r>
              <a:rPr lang="en-US" sz="4000" i="1" dirty="0">
                <a:solidFill>
                  <a:schemeClr val="bg1"/>
                </a:solidFill>
              </a:rPr>
              <a:t>35 In the early morning, while it was still dark, Jesus got up, left the house, and went away to a secluded place, and was praying there. 36 Simon and his companions searched for Him; 37 they found Him, and said to Him, "Everyone is looking for You." </a:t>
            </a:r>
            <a:endParaRPr lang="en-US" sz="4000" dirty="0">
              <a:solidFill>
                <a:schemeClr val="bg1"/>
              </a:solidFill>
            </a:endParaRPr>
          </a:p>
        </p:txBody>
      </p:sp>
    </p:spTree>
    <p:extLst>
      <p:ext uri="{BB962C8B-B14F-4D97-AF65-F5344CB8AC3E}">
        <p14:creationId xmlns:p14="http://schemas.microsoft.com/office/powerpoint/2010/main" val="2084108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Mark </a:t>
            </a:r>
            <a:r>
              <a:rPr lang="en-US" sz="4800" dirty="0" smtClean="0">
                <a:solidFill>
                  <a:schemeClr val="bg1"/>
                </a:solidFill>
              </a:rPr>
              <a:t>1:38-39</a:t>
            </a:r>
            <a:endParaRPr lang="en-US" sz="4800" dirty="0" smtClean="0">
              <a:solidFill>
                <a:schemeClr val="bg1"/>
              </a:solidFill>
            </a:endParaRPr>
          </a:p>
        </p:txBody>
      </p:sp>
      <p:sp>
        <p:nvSpPr>
          <p:cNvPr id="10" name="TextBox 9"/>
          <p:cNvSpPr txBox="1"/>
          <p:nvPr/>
        </p:nvSpPr>
        <p:spPr>
          <a:xfrm>
            <a:off x="304800" y="998577"/>
            <a:ext cx="8610600" cy="3785652"/>
          </a:xfrm>
          <a:prstGeom prst="rect">
            <a:avLst/>
          </a:prstGeom>
          <a:noFill/>
        </p:spPr>
        <p:txBody>
          <a:bodyPr wrap="square" rtlCol="0">
            <a:spAutoFit/>
          </a:bodyPr>
          <a:lstStyle/>
          <a:p>
            <a:pPr algn="just"/>
            <a:r>
              <a:rPr lang="en-US" sz="4000" i="1" dirty="0">
                <a:solidFill>
                  <a:schemeClr val="bg1"/>
                </a:solidFill>
              </a:rPr>
              <a:t>38 He said to them, "Let us go somewhere else to the towns nearby, so that I may preach there also; for that is what I came for." 39 And He went into their synagogues throughout all Galilee, preaching and casting out the demons. </a:t>
            </a:r>
            <a:endParaRPr lang="en-US" sz="4000" dirty="0">
              <a:solidFill>
                <a:schemeClr val="bg1"/>
              </a:solidFill>
            </a:endParaRPr>
          </a:p>
        </p:txBody>
      </p:sp>
    </p:spTree>
    <p:extLst>
      <p:ext uri="{BB962C8B-B14F-4D97-AF65-F5344CB8AC3E}">
        <p14:creationId xmlns:p14="http://schemas.microsoft.com/office/powerpoint/2010/main" val="273132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Mark 10:45</a:t>
            </a:r>
          </a:p>
        </p:txBody>
      </p:sp>
      <p:sp>
        <p:nvSpPr>
          <p:cNvPr id="10" name="TextBox 9"/>
          <p:cNvSpPr txBox="1"/>
          <p:nvPr/>
        </p:nvSpPr>
        <p:spPr>
          <a:xfrm>
            <a:off x="304800" y="998577"/>
            <a:ext cx="8610600" cy="2123658"/>
          </a:xfrm>
          <a:prstGeom prst="rect">
            <a:avLst/>
          </a:prstGeom>
          <a:noFill/>
        </p:spPr>
        <p:txBody>
          <a:bodyPr wrap="square" rtlCol="0">
            <a:spAutoFit/>
          </a:bodyPr>
          <a:lstStyle/>
          <a:p>
            <a:pPr algn="just"/>
            <a:r>
              <a:rPr lang="en-US" sz="4400" i="1" dirty="0">
                <a:solidFill>
                  <a:schemeClr val="bg1"/>
                </a:solidFill>
              </a:rPr>
              <a:t>“For even the Son of Man did not come to be served, but to serve, and to give His life a ransom for many.”</a:t>
            </a:r>
            <a:r>
              <a:rPr lang="en-US" sz="4400" dirty="0">
                <a:solidFill>
                  <a:schemeClr val="bg1"/>
                </a:solidFill>
              </a:rPr>
              <a:t> </a:t>
            </a:r>
            <a:endParaRPr lang="en-US" sz="4200" dirty="0">
              <a:solidFill>
                <a:schemeClr val="bg1"/>
              </a:solidFill>
            </a:endParaRPr>
          </a:p>
        </p:txBody>
      </p:sp>
    </p:spTree>
    <p:extLst>
      <p:ext uri="{BB962C8B-B14F-4D97-AF65-F5344CB8AC3E}">
        <p14:creationId xmlns:p14="http://schemas.microsoft.com/office/powerpoint/2010/main" val="3110215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Our Big Idea</a:t>
            </a:r>
          </a:p>
        </p:txBody>
      </p:sp>
      <p:sp>
        <p:nvSpPr>
          <p:cNvPr id="10" name="TextBox 9"/>
          <p:cNvSpPr txBox="1"/>
          <p:nvPr/>
        </p:nvSpPr>
        <p:spPr>
          <a:xfrm>
            <a:off x="304800" y="998577"/>
            <a:ext cx="8610600" cy="4832092"/>
          </a:xfrm>
          <a:prstGeom prst="rect">
            <a:avLst/>
          </a:prstGeom>
          <a:noFill/>
        </p:spPr>
        <p:txBody>
          <a:bodyPr wrap="square" rtlCol="0">
            <a:spAutoFit/>
          </a:bodyPr>
          <a:lstStyle/>
          <a:p>
            <a:pPr algn="just"/>
            <a:r>
              <a:rPr lang="en-US" sz="4400" i="1" dirty="0">
                <a:solidFill>
                  <a:schemeClr val="bg1"/>
                </a:solidFill>
              </a:rPr>
              <a:t>Revealing an enduring compassion for people; Jesus never used busyness as an excuse not to serve others but as the opportunity to serve others in both proclaiming and performing the gospel to the glory of God.</a:t>
            </a:r>
            <a:endParaRPr lang="en-US" sz="4400" dirty="0">
              <a:solidFill>
                <a:schemeClr val="bg1"/>
              </a:solidFill>
            </a:endParaRPr>
          </a:p>
        </p:txBody>
      </p:sp>
    </p:spTree>
    <p:extLst>
      <p:ext uri="{BB962C8B-B14F-4D97-AF65-F5344CB8AC3E}">
        <p14:creationId xmlns:p14="http://schemas.microsoft.com/office/powerpoint/2010/main" val="710465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75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707886"/>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000" dirty="0">
                <a:solidFill>
                  <a:schemeClr val="bg1"/>
                </a:solidFill>
              </a:rPr>
              <a:t>Mark 1:29-34</a:t>
            </a:r>
          </a:p>
        </p:txBody>
      </p:sp>
      <p:sp>
        <p:nvSpPr>
          <p:cNvPr id="7" name="TextBox 6"/>
          <p:cNvSpPr txBox="1"/>
          <p:nvPr/>
        </p:nvSpPr>
        <p:spPr>
          <a:xfrm>
            <a:off x="304800" y="914400"/>
            <a:ext cx="8610600" cy="1200329"/>
          </a:xfrm>
          <a:prstGeom prst="rect">
            <a:avLst/>
          </a:prstGeom>
          <a:noFill/>
        </p:spPr>
        <p:txBody>
          <a:bodyPr wrap="square" rtlCol="0">
            <a:spAutoFit/>
          </a:bodyPr>
          <a:lstStyle/>
          <a:p>
            <a:pPr marL="857250" indent="-857250" algn="just">
              <a:buFont typeface="+mj-lt"/>
              <a:buAutoNum type="romanUcPeriod"/>
            </a:pPr>
            <a:r>
              <a:rPr lang="en-US" sz="3600" dirty="0" smtClean="0">
                <a:solidFill>
                  <a:schemeClr val="bg1"/>
                </a:solidFill>
              </a:rPr>
              <a:t>The enduring compassion of Jesus toward His companions </a:t>
            </a:r>
            <a:r>
              <a:rPr lang="en-US" sz="3600" baseline="30000" dirty="0" smtClean="0">
                <a:solidFill>
                  <a:schemeClr val="bg1"/>
                </a:solidFill>
              </a:rPr>
              <a:t>(1:29-31)</a:t>
            </a:r>
            <a:endParaRPr lang="en-US" sz="3600" baseline="30000" dirty="0" smtClean="0">
              <a:solidFill>
                <a:schemeClr val="bg1"/>
              </a:solidFill>
            </a:endParaRPr>
          </a:p>
        </p:txBody>
      </p:sp>
    </p:spTree>
    <p:extLst>
      <p:ext uri="{BB962C8B-B14F-4D97-AF65-F5344CB8AC3E}">
        <p14:creationId xmlns:p14="http://schemas.microsoft.com/office/powerpoint/2010/main" val="2537835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1 Peter 4:10-11</a:t>
            </a:r>
            <a:endParaRPr lang="en-US" sz="4800" dirty="0" smtClean="0">
              <a:solidFill>
                <a:schemeClr val="bg1"/>
              </a:solidFill>
            </a:endParaRPr>
          </a:p>
        </p:txBody>
      </p:sp>
      <p:sp>
        <p:nvSpPr>
          <p:cNvPr id="10" name="TextBox 9"/>
          <p:cNvSpPr txBox="1"/>
          <p:nvPr/>
        </p:nvSpPr>
        <p:spPr>
          <a:xfrm>
            <a:off x="304800" y="998577"/>
            <a:ext cx="8610600" cy="5632311"/>
          </a:xfrm>
          <a:prstGeom prst="rect">
            <a:avLst/>
          </a:prstGeom>
          <a:noFill/>
        </p:spPr>
        <p:txBody>
          <a:bodyPr wrap="square" rtlCol="0">
            <a:spAutoFit/>
          </a:bodyPr>
          <a:lstStyle/>
          <a:p>
            <a:pPr algn="just"/>
            <a:r>
              <a:rPr lang="en-US" sz="3600" i="1" dirty="0" smtClean="0">
                <a:solidFill>
                  <a:schemeClr val="bg1"/>
                </a:solidFill>
              </a:rPr>
              <a:t>“10 As </a:t>
            </a:r>
            <a:r>
              <a:rPr lang="en-US" sz="3600" i="1" dirty="0">
                <a:solidFill>
                  <a:schemeClr val="bg1"/>
                </a:solidFill>
              </a:rPr>
              <a:t>each one has received a special gift, </a:t>
            </a:r>
            <a:r>
              <a:rPr lang="en-US" sz="3600" i="1" dirty="0" smtClean="0">
                <a:solidFill>
                  <a:schemeClr val="bg1"/>
                </a:solidFill>
              </a:rPr>
              <a:t>employ it </a:t>
            </a:r>
            <a:r>
              <a:rPr lang="en-US" sz="3600" i="1" dirty="0">
                <a:solidFill>
                  <a:schemeClr val="bg1"/>
                </a:solidFill>
              </a:rPr>
              <a:t>in serving one another as good stewards of the manifold grace of God. 11 Whoever speaks, is to do so as one who is speaking the utterances of </a:t>
            </a:r>
            <a:r>
              <a:rPr lang="en-US" sz="3600" i="1" dirty="0" smtClean="0">
                <a:solidFill>
                  <a:schemeClr val="bg1"/>
                </a:solidFill>
              </a:rPr>
              <a:t>God; </a:t>
            </a:r>
            <a:r>
              <a:rPr lang="en-US" sz="3600" i="1" dirty="0">
                <a:solidFill>
                  <a:schemeClr val="bg1"/>
                </a:solidFill>
              </a:rPr>
              <a:t>whoever serves is to do so as one who is serving by the strength which God </a:t>
            </a:r>
            <a:r>
              <a:rPr lang="en-US" sz="3600" i="1" dirty="0" smtClean="0">
                <a:solidFill>
                  <a:schemeClr val="bg1"/>
                </a:solidFill>
              </a:rPr>
              <a:t>supplies; </a:t>
            </a:r>
            <a:r>
              <a:rPr lang="en-US" sz="3600" i="1" dirty="0">
                <a:solidFill>
                  <a:schemeClr val="bg1"/>
                </a:solidFill>
              </a:rPr>
              <a:t>so that in all things God may be glorified through Jesus Christ, to whom belongs the glory and dominion forever and ever. Amen.”</a:t>
            </a:r>
            <a:r>
              <a:rPr lang="en-US" sz="3600" dirty="0">
                <a:solidFill>
                  <a:schemeClr val="bg1"/>
                </a:solidFill>
              </a:rPr>
              <a:t> </a:t>
            </a:r>
            <a:endParaRPr lang="en-US" sz="3600" dirty="0">
              <a:solidFill>
                <a:schemeClr val="bg1"/>
              </a:solidFill>
            </a:endParaRPr>
          </a:p>
        </p:txBody>
      </p:sp>
    </p:spTree>
    <p:extLst>
      <p:ext uri="{BB962C8B-B14F-4D97-AF65-F5344CB8AC3E}">
        <p14:creationId xmlns:p14="http://schemas.microsoft.com/office/powerpoint/2010/main" val="232005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39399</TotalTime>
  <Words>813</Words>
  <Application>Microsoft Office PowerPoint</Application>
  <PresentationFormat>On-screen Show (4:3)</PresentationFormat>
  <Paragraphs>49</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dc:creator>
  <cp:lastModifiedBy>Ed Godfrey</cp:lastModifiedBy>
  <cp:revision>872</cp:revision>
  <dcterms:created xsi:type="dcterms:W3CDTF">2013-08-08T16:28:40Z</dcterms:created>
  <dcterms:modified xsi:type="dcterms:W3CDTF">2018-04-28T16:18:26Z</dcterms:modified>
</cp:coreProperties>
</file>