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1455" r:id="rId2"/>
    <p:sldId id="1674" r:id="rId3"/>
    <p:sldId id="1933" r:id="rId4"/>
    <p:sldId id="1934" r:id="rId5"/>
    <p:sldId id="1949" r:id="rId6"/>
    <p:sldId id="1975" r:id="rId7"/>
    <p:sldId id="1976" r:id="rId8"/>
    <p:sldId id="1977" r:id="rId9"/>
    <p:sldId id="1978" r:id="rId10"/>
    <p:sldId id="1951" r:id="rId11"/>
    <p:sldId id="1979" r:id="rId12"/>
    <p:sldId id="1981" r:id="rId13"/>
    <p:sldId id="1980" r:id="rId14"/>
    <p:sldId id="1955" r:id="rId15"/>
    <p:sldId id="1956" r:id="rId16"/>
    <p:sldId id="1982" r:id="rId17"/>
    <p:sldId id="1957" r:id="rId18"/>
    <p:sldId id="1983" r:id="rId19"/>
    <p:sldId id="1984" r:id="rId20"/>
    <p:sldId id="1985" r:id="rId21"/>
    <p:sldId id="198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C6AE"/>
    <a:srgbClr val="50B991"/>
    <a:srgbClr val="00FF00"/>
    <a:srgbClr val="40CCCC"/>
    <a:srgbClr val="D7AE85"/>
    <a:srgbClr val="7D5A32"/>
    <a:srgbClr val="966432"/>
    <a:srgbClr val="006F96"/>
    <a:srgbClr val="33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9" autoAdjust="0"/>
    <p:restoredTop sz="94343" autoAdjust="0"/>
  </p:normalViewPr>
  <p:slideViewPr>
    <p:cSldViewPr>
      <p:cViewPr>
        <p:scale>
          <a:sx n="77" d="100"/>
          <a:sy n="77" d="100"/>
        </p:scale>
        <p:origin x="-624" y="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55510-0E1F-44C6-8AFB-D0F4A4418F2E}" type="datetimeFigureOut">
              <a:rPr lang="en-US" smtClean="0"/>
              <a:t>4/7/2018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C474C-1614-4BFD-840E-B3E3D39068AB}" type="slidenum">
              <a:rPr lang="en-US" smtClean="0"/>
              <a:t>‹#›</a:t>
            </a:fld>
            <a:endParaRPr lang="en-US"/>
          </a:p>
        </p:txBody>
      </p:sp>
    </p:spTree>
    <p:extLst>
      <p:ext uri="{BB962C8B-B14F-4D97-AF65-F5344CB8AC3E}">
        <p14:creationId xmlns:p14="http://schemas.microsoft.com/office/powerpoint/2010/main" val="358221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7323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6712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3874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78928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BD85C9-9387-4AF8-A2FF-EF850E82DB46}"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91954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BD85C9-9387-4AF8-A2FF-EF850E82DB46}"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5725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BD85C9-9387-4AF8-A2FF-EF850E82DB46}" type="datetimeFigureOut">
              <a:rPr lang="en-US" smtClean="0"/>
              <a:t>4/7/2018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78692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BD85C9-9387-4AF8-A2FF-EF850E82DB46}" type="datetimeFigureOut">
              <a:rPr lang="en-US" smtClean="0"/>
              <a:t>4/7/2018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33545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D85C9-9387-4AF8-A2FF-EF850E82DB46}" type="datetimeFigureOut">
              <a:rPr lang="en-US" smtClean="0"/>
              <a:t>4/7/2018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42882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7928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28002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D85C9-9387-4AF8-A2FF-EF850E82DB46}" type="datetimeFigureOut">
              <a:rPr lang="en-US" smtClean="0"/>
              <a:t>4/7/2018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B8810-6185-4F03-9AB9-9A1B0505DA80}" type="slidenum">
              <a:rPr lang="en-US" smtClean="0"/>
              <a:t>‹#›</a:t>
            </a:fld>
            <a:endParaRPr lang="en-US"/>
          </a:p>
        </p:txBody>
      </p:sp>
    </p:spTree>
    <p:extLst>
      <p:ext uri="{BB962C8B-B14F-4D97-AF65-F5344CB8AC3E}">
        <p14:creationId xmlns:p14="http://schemas.microsoft.com/office/powerpoint/2010/main" val="203218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6178" y="1066800"/>
            <a:ext cx="9144000" cy="1200329"/>
          </a:xfrm>
          <a:prstGeom prst="rect">
            <a:avLst/>
          </a:prstGeom>
          <a:noFill/>
        </p:spPr>
        <p:txBody>
          <a:bodyPr wrap="square" rtlCol="0">
            <a:spAutoFit/>
          </a:bodyPr>
          <a:lstStyle/>
          <a:p>
            <a:pPr algn="ctr"/>
            <a:r>
              <a:rPr lang="en-US" sz="7200" dirty="0" smtClean="0">
                <a:solidFill>
                  <a:schemeClr val="bg1"/>
                </a:solidFill>
                <a:latin typeface="+mj-lt"/>
              </a:rPr>
              <a:t>The Gospel of Mark</a:t>
            </a:r>
          </a:p>
        </p:txBody>
      </p:sp>
      <p:sp>
        <p:nvSpPr>
          <p:cNvPr id="6" name="TextBox 5"/>
          <p:cNvSpPr txBox="1"/>
          <p:nvPr/>
        </p:nvSpPr>
        <p:spPr>
          <a:xfrm>
            <a:off x="0" y="2362200"/>
            <a:ext cx="9144000" cy="3046988"/>
          </a:xfrm>
          <a:prstGeom prst="rect">
            <a:avLst/>
          </a:prstGeom>
          <a:noFill/>
        </p:spPr>
        <p:txBody>
          <a:bodyPr wrap="square" rtlCol="0">
            <a:spAutoFit/>
          </a:bodyPr>
          <a:lstStyle/>
          <a:p>
            <a:pPr algn="ctr"/>
            <a:r>
              <a:rPr lang="en-US" sz="3200" dirty="0" smtClean="0">
                <a:solidFill>
                  <a:schemeClr val="bg1"/>
                </a:solidFill>
                <a:latin typeface="Bahnschrift" panose="020B0502040204020203" pitchFamily="34" charset="0"/>
              </a:rPr>
              <a:t>The Action, Authenticity, and Authority of Jesus Christ, the Son of God</a:t>
            </a:r>
          </a:p>
          <a:p>
            <a:pPr algn="ctr"/>
            <a:endParaRPr lang="en-US" sz="3200" dirty="0">
              <a:solidFill>
                <a:schemeClr val="bg1"/>
              </a:solidFill>
              <a:latin typeface="Bahnschrift" panose="020B0502040204020203" pitchFamily="34" charset="0"/>
            </a:endParaRPr>
          </a:p>
          <a:p>
            <a:pPr algn="ctr"/>
            <a:r>
              <a:rPr lang="en-US" sz="3200" dirty="0" smtClean="0">
                <a:solidFill>
                  <a:schemeClr val="bg1"/>
                </a:solidFill>
                <a:latin typeface="Bahnschrift" panose="020B0502040204020203" pitchFamily="34" charset="0"/>
              </a:rPr>
              <a:t>The Calling of His Followers (Part </a:t>
            </a:r>
            <a:r>
              <a:rPr lang="en-US" sz="3200" dirty="0">
                <a:solidFill>
                  <a:schemeClr val="bg1"/>
                </a:solidFill>
                <a:latin typeface="Bahnschrift" panose="020B0502040204020203" pitchFamily="34" charset="0"/>
              </a:rPr>
              <a:t>3</a:t>
            </a:r>
            <a:r>
              <a:rPr lang="en-US" sz="3200" dirty="0" smtClean="0">
                <a:solidFill>
                  <a:schemeClr val="bg1"/>
                </a:solidFill>
                <a:latin typeface="Bahnschrift" panose="020B0502040204020203" pitchFamily="34" charset="0"/>
              </a:rPr>
              <a:t>)</a:t>
            </a:r>
            <a:endParaRPr lang="en-US" sz="3200" dirty="0" smtClean="0">
              <a:solidFill>
                <a:schemeClr val="bg1"/>
              </a:solidFill>
              <a:latin typeface="Bahnschrift" panose="020B0502040204020203" pitchFamily="34" charset="0"/>
            </a:endParaRPr>
          </a:p>
          <a:p>
            <a:pPr algn="ctr"/>
            <a:r>
              <a:rPr lang="en-US" sz="3200" dirty="0" smtClean="0">
                <a:solidFill>
                  <a:schemeClr val="bg1"/>
                </a:solidFill>
                <a:latin typeface="Bahnschrift" panose="020B0502040204020203" pitchFamily="34" charset="0"/>
              </a:rPr>
              <a:t>Mark </a:t>
            </a:r>
            <a:r>
              <a:rPr lang="en-US" sz="3200" dirty="0" smtClean="0">
                <a:solidFill>
                  <a:schemeClr val="bg1"/>
                </a:solidFill>
                <a:latin typeface="Bahnschrift" panose="020B0502040204020203" pitchFamily="34" charset="0"/>
              </a:rPr>
              <a:t>1:16-20</a:t>
            </a:r>
          </a:p>
          <a:p>
            <a:pPr algn="ctr"/>
            <a:r>
              <a:rPr lang="en-US" sz="3200" dirty="0" smtClean="0">
                <a:solidFill>
                  <a:schemeClr val="bg1"/>
                </a:solidFill>
                <a:latin typeface="Bahnschrift" panose="020B0502040204020203" pitchFamily="34" charset="0"/>
              </a:rPr>
              <a:t>The Supremacy of Christ</a:t>
            </a:r>
            <a:endParaRPr lang="en-US" sz="3200" dirty="0" smtClean="0">
              <a:solidFill>
                <a:schemeClr val="bg1"/>
              </a:solidFill>
              <a:latin typeface="Bahnschrift" panose="020B0502040204020203" pitchFamily="34" charset="0"/>
            </a:endParaRPr>
          </a:p>
        </p:txBody>
      </p:sp>
    </p:spTree>
    <p:extLst>
      <p:ext uri="{BB962C8B-B14F-4D97-AF65-F5344CB8AC3E}">
        <p14:creationId xmlns:p14="http://schemas.microsoft.com/office/powerpoint/2010/main" val="206980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75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3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07886"/>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r>
              <a:rPr lang="en-US" sz="4000" dirty="0" smtClean="0">
                <a:solidFill>
                  <a:schemeClr val="bg1"/>
                </a:solidFill>
              </a:rPr>
              <a:t>The Supremacy of Christ in one’s life…</a:t>
            </a:r>
            <a:endParaRPr lang="en-US" sz="4000" dirty="0" smtClean="0">
              <a:solidFill>
                <a:schemeClr val="bg1"/>
              </a:solidFill>
            </a:endParaRPr>
          </a:p>
        </p:txBody>
      </p:sp>
      <p:sp>
        <p:nvSpPr>
          <p:cNvPr id="7" name="TextBox 6"/>
          <p:cNvSpPr txBox="1"/>
          <p:nvPr/>
        </p:nvSpPr>
        <p:spPr>
          <a:xfrm>
            <a:off x="304800" y="914400"/>
            <a:ext cx="8610600" cy="646331"/>
          </a:xfrm>
          <a:prstGeom prst="rect">
            <a:avLst/>
          </a:prstGeom>
          <a:noFill/>
        </p:spPr>
        <p:txBody>
          <a:bodyPr wrap="square" rtlCol="0">
            <a:spAutoFit/>
          </a:bodyPr>
          <a:lstStyle/>
          <a:p>
            <a:pPr marL="857250" indent="-857250" algn="just">
              <a:buAutoNum type="romanUcPeriod"/>
            </a:pPr>
            <a:r>
              <a:rPr lang="en-US" sz="3600" dirty="0" smtClean="0">
                <a:solidFill>
                  <a:schemeClr val="bg1"/>
                </a:solidFill>
              </a:rPr>
              <a:t>Results in listening to His voice</a:t>
            </a:r>
          </a:p>
        </p:txBody>
      </p:sp>
      <p:sp>
        <p:nvSpPr>
          <p:cNvPr id="4" name="TextBox 3"/>
          <p:cNvSpPr txBox="1"/>
          <p:nvPr/>
        </p:nvSpPr>
        <p:spPr>
          <a:xfrm>
            <a:off x="304800" y="1600200"/>
            <a:ext cx="8610600" cy="954107"/>
          </a:xfrm>
          <a:prstGeom prst="rect">
            <a:avLst/>
          </a:prstGeom>
          <a:noFill/>
        </p:spPr>
        <p:txBody>
          <a:bodyPr wrap="square" rtlCol="0">
            <a:spAutoFit/>
          </a:bodyPr>
          <a:lstStyle/>
          <a:p>
            <a:pPr algn="just"/>
            <a:r>
              <a:rPr lang="en-US" sz="2800" i="1" dirty="0">
                <a:solidFill>
                  <a:schemeClr val="bg1"/>
                </a:solidFill>
              </a:rPr>
              <a:t>And Jesus said to them, "Follow Me, and I will make you become fishers of men</a:t>
            </a:r>
            <a:r>
              <a:rPr lang="en-US" sz="2800" i="1" dirty="0" smtClean="0">
                <a:solidFill>
                  <a:schemeClr val="bg1"/>
                </a:solidFill>
              </a:rPr>
              <a:t>."</a:t>
            </a:r>
            <a:endParaRPr lang="en-US" sz="2800" dirty="0">
              <a:solidFill>
                <a:schemeClr val="bg1"/>
              </a:solidFill>
            </a:endParaRPr>
          </a:p>
        </p:txBody>
      </p:sp>
      <p:sp>
        <p:nvSpPr>
          <p:cNvPr id="5" name="TextBox 4"/>
          <p:cNvSpPr txBox="1"/>
          <p:nvPr/>
        </p:nvSpPr>
        <p:spPr>
          <a:xfrm>
            <a:off x="304800" y="2819400"/>
            <a:ext cx="8610600" cy="1077218"/>
          </a:xfrm>
          <a:prstGeom prst="rect">
            <a:avLst/>
          </a:prstGeom>
          <a:noFill/>
        </p:spPr>
        <p:txBody>
          <a:bodyPr wrap="square" rtlCol="0">
            <a:spAutoFit/>
          </a:bodyPr>
          <a:lstStyle/>
          <a:p>
            <a:pPr algn="just"/>
            <a:r>
              <a:rPr lang="en-US" sz="3200" dirty="0">
                <a:solidFill>
                  <a:schemeClr val="bg1"/>
                </a:solidFill>
              </a:rPr>
              <a:t>How do these men perceive that Jesus is worth listening to?</a:t>
            </a:r>
          </a:p>
        </p:txBody>
      </p:sp>
      <p:sp>
        <p:nvSpPr>
          <p:cNvPr id="6" name="TextBox 5"/>
          <p:cNvSpPr txBox="1"/>
          <p:nvPr/>
        </p:nvSpPr>
        <p:spPr>
          <a:xfrm>
            <a:off x="381000" y="4267200"/>
            <a:ext cx="8610600" cy="2062103"/>
          </a:xfrm>
          <a:prstGeom prst="rect">
            <a:avLst/>
          </a:prstGeom>
          <a:noFill/>
        </p:spPr>
        <p:txBody>
          <a:bodyPr wrap="square" rtlCol="0">
            <a:spAutoFit/>
          </a:bodyPr>
          <a:lstStyle/>
          <a:p>
            <a:pPr marL="457200" indent="-457200" algn="just">
              <a:buFont typeface="Wingdings" panose="05000000000000000000" pitchFamily="2" charset="2"/>
              <a:buChar char="§"/>
            </a:pPr>
            <a:r>
              <a:rPr lang="en-US" sz="3200" dirty="0" smtClean="0">
                <a:solidFill>
                  <a:schemeClr val="bg1"/>
                </a:solidFill>
              </a:rPr>
              <a:t>Turn to Matthew 16:13-17</a:t>
            </a:r>
          </a:p>
          <a:p>
            <a:pPr marL="457200" indent="-457200" algn="just">
              <a:buFont typeface="Wingdings" panose="05000000000000000000" pitchFamily="2" charset="2"/>
              <a:buChar char="§"/>
            </a:pPr>
            <a:r>
              <a:rPr lang="en-US" sz="3200" dirty="0" smtClean="0">
                <a:solidFill>
                  <a:schemeClr val="bg1"/>
                </a:solidFill>
              </a:rPr>
              <a:t>Turn to John 6:65-68</a:t>
            </a:r>
          </a:p>
          <a:p>
            <a:pPr marL="457200" indent="-457200" algn="just">
              <a:buFont typeface="Wingdings" panose="05000000000000000000" pitchFamily="2" charset="2"/>
              <a:buChar char="§"/>
            </a:pPr>
            <a:r>
              <a:rPr lang="en-US" sz="3200" dirty="0" smtClean="0">
                <a:solidFill>
                  <a:schemeClr val="bg1"/>
                </a:solidFill>
              </a:rPr>
              <a:t>Turn to John 10:27-28</a:t>
            </a:r>
          </a:p>
          <a:p>
            <a:pPr marL="457200" indent="-457200" algn="just">
              <a:buFont typeface="Wingdings" panose="05000000000000000000" pitchFamily="2" charset="2"/>
              <a:buChar char="§"/>
            </a:pPr>
            <a:r>
              <a:rPr lang="en-US" sz="3200" dirty="0" smtClean="0">
                <a:solidFill>
                  <a:schemeClr val="bg1"/>
                </a:solidFill>
              </a:rPr>
              <a:t>Acts 16:14</a:t>
            </a:r>
            <a:endParaRPr lang="en-US" sz="3200" dirty="0">
              <a:solidFill>
                <a:schemeClr val="bg1"/>
              </a:solidFill>
            </a:endParaRPr>
          </a:p>
        </p:txBody>
      </p:sp>
    </p:spTree>
    <p:extLst>
      <p:ext uri="{BB962C8B-B14F-4D97-AF65-F5344CB8AC3E}">
        <p14:creationId xmlns:p14="http://schemas.microsoft.com/office/powerpoint/2010/main" val="253783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750"/>
                                        <p:tgtEl>
                                          <p:spTgt spid="7"/>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750"/>
                                        <p:tgtEl>
                                          <p:spTgt spid="4"/>
                                        </p:tgtEl>
                                      </p:cBhvr>
                                    </p:animEffect>
                                  </p:childTnLst>
                                </p:cTn>
                              </p:par>
                            </p:childTnLst>
                          </p:cTn>
                        </p:par>
                        <p:par>
                          <p:cTn id="12" fill="hold">
                            <p:stCondLst>
                              <p:cond delay="3500"/>
                            </p:stCondLst>
                            <p:childTnLst>
                              <p:par>
                                <p:cTn id="13" presetID="10" presetClass="entr" presetSubtype="0" fill="hold" grpId="0" nodeType="afterEffect">
                                  <p:stCondLst>
                                    <p:cond delay="525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75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175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175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fade">
                                      <p:cBhvr>
                                        <p:cTn id="30" dur="175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175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07886"/>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r>
              <a:rPr lang="en-US" sz="4000" dirty="0" smtClean="0">
                <a:solidFill>
                  <a:schemeClr val="bg1"/>
                </a:solidFill>
              </a:rPr>
              <a:t>The Supremacy of Christ in one’s life…</a:t>
            </a:r>
            <a:endParaRPr lang="en-US" sz="4000" dirty="0" smtClean="0">
              <a:solidFill>
                <a:schemeClr val="bg1"/>
              </a:solidFill>
            </a:endParaRPr>
          </a:p>
        </p:txBody>
      </p:sp>
      <p:sp>
        <p:nvSpPr>
          <p:cNvPr id="7" name="TextBox 6"/>
          <p:cNvSpPr txBox="1"/>
          <p:nvPr/>
        </p:nvSpPr>
        <p:spPr>
          <a:xfrm>
            <a:off x="304800" y="914400"/>
            <a:ext cx="8610600" cy="1200329"/>
          </a:xfrm>
          <a:prstGeom prst="rect">
            <a:avLst/>
          </a:prstGeom>
          <a:noFill/>
        </p:spPr>
        <p:txBody>
          <a:bodyPr wrap="square" rtlCol="0">
            <a:spAutoFit/>
          </a:bodyPr>
          <a:lstStyle/>
          <a:p>
            <a:pPr marL="857250" indent="-857250" algn="just">
              <a:buFont typeface="+mj-lt"/>
              <a:buAutoNum type="romanUcPeriod" startAt="2"/>
            </a:pPr>
            <a:r>
              <a:rPr lang="en-US" sz="3600" dirty="0" smtClean="0">
                <a:solidFill>
                  <a:schemeClr val="bg1"/>
                </a:solidFill>
              </a:rPr>
              <a:t>Results in immediate obedience to Christ</a:t>
            </a:r>
          </a:p>
        </p:txBody>
      </p:sp>
      <p:sp>
        <p:nvSpPr>
          <p:cNvPr id="4" name="TextBox 3"/>
          <p:cNvSpPr txBox="1"/>
          <p:nvPr/>
        </p:nvSpPr>
        <p:spPr>
          <a:xfrm>
            <a:off x="304800" y="2093893"/>
            <a:ext cx="8610600" cy="1815882"/>
          </a:xfrm>
          <a:prstGeom prst="rect">
            <a:avLst/>
          </a:prstGeom>
          <a:noFill/>
        </p:spPr>
        <p:txBody>
          <a:bodyPr wrap="square" rtlCol="0">
            <a:spAutoFit/>
          </a:bodyPr>
          <a:lstStyle/>
          <a:p>
            <a:pPr algn="just"/>
            <a:r>
              <a:rPr lang="en-US" sz="2800" i="1" dirty="0">
                <a:solidFill>
                  <a:schemeClr val="bg1"/>
                </a:solidFill>
              </a:rPr>
              <a:t>18 </a:t>
            </a:r>
            <a:r>
              <a:rPr lang="en-US" sz="2800" i="1" u="sng" dirty="0">
                <a:solidFill>
                  <a:schemeClr val="bg1"/>
                </a:solidFill>
              </a:rPr>
              <a:t>Immediately they left </a:t>
            </a:r>
            <a:r>
              <a:rPr lang="en-US" sz="2800" i="1" dirty="0">
                <a:solidFill>
                  <a:schemeClr val="bg1"/>
                </a:solidFill>
              </a:rPr>
              <a:t>their nets and followed Him…20 </a:t>
            </a:r>
            <a:r>
              <a:rPr lang="en-US" sz="2800" i="1" u="sng" dirty="0">
                <a:solidFill>
                  <a:schemeClr val="bg1"/>
                </a:solidFill>
              </a:rPr>
              <a:t>Immediately He called them; and they left </a:t>
            </a:r>
            <a:r>
              <a:rPr lang="en-US" sz="2800" i="1" dirty="0">
                <a:solidFill>
                  <a:schemeClr val="bg1"/>
                </a:solidFill>
              </a:rPr>
              <a:t>their father Zebedee in the boat with the hired servants, and went away to follow Him. </a:t>
            </a:r>
            <a:endParaRPr lang="en-US" sz="2800" dirty="0">
              <a:solidFill>
                <a:schemeClr val="bg1"/>
              </a:solidFill>
            </a:endParaRPr>
          </a:p>
        </p:txBody>
      </p:sp>
      <p:sp>
        <p:nvSpPr>
          <p:cNvPr id="6" name="TextBox 5"/>
          <p:cNvSpPr txBox="1"/>
          <p:nvPr/>
        </p:nvSpPr>
        <p:spPr>
          <a:xfrm>
            <a:off x="381000" y="4267200"/>
            <a:ext cx="8610600" cy="1569660"/>
          </a:xfrm>
          <a:prstGeom prst="rect">
            <a:avLst/>
          </a:prstGeom>
          <a:noFill/>
        </p:spPr>
        <p:txBody>
          <a:bodyPr wrap="square" rtlCol="0">
            <a:spAutoFit/>
          </a:bodyPr>
          <a:lstStyle/>
          <a:p>
            <a:pPr algn="just"/>
            <a:r>
              <a:rPr lang="en-US" sz="3200" dirty="0" smtClean="0">
                <a:solidFill>
                  <a:schemeClr val="bg1"/>
                </a:solidFill>
              </a:rPr>
              <a:t>“Our </a:t>
            </a:r>
            <a:r>
              <a:rPr lang="en-US" sz="3200" dirty="0">
                <a:solidFill>
                  <a:schemeClr val="bg1"/>
                </a:solidFill>
              </a:rPr>
              <a:t>obedience to words of Christ is the confirmation of the supremacy of Christ in our lives</a:t>
            </a:r>
            <a:r>
              <a:rPr lang="en-US" sz="3200" dirty="0" smtClean="0">
                <a:solidFill>
                  <a:schemeClr val="bg1"/>
                </a:solidFill>
              </a:rPr>
              <a:t>.”</a:t>
            </a:r>
            <a:endParaRPr lang="en-US" sz="3200" dirty="0">
              <a:solidFill>
                <a:schemeClr val="bg1"/>
              </a:solidFill>
            </a:endParaRPr>
          </a:p>
        </p:txBody>
      </p:sp>
    </p:spTree>
    <p:extLst>
      <p:ext uri="{BB962C8B-B14F-4D97-AF65-F5344CB8AC3E}">
        <p14:creationId xmlns:p14="http://schemas.microsoft.com/office/powerpoint/2010/main" val="269538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750"/>
                                        <p:tgtEl>
                                          <p:spTgt spid="7"/>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750"/>
                                        <p:tgtEl>
                                          <p:spTgt spid="4"/>
                                        </p:tgtEl>
                                      </p:cBhvr>
                                    </p:animEffect>
                                  </p:childTnLst>
                                </p:cTn>
                              </p:par>
                            </p:childTnLst>
                          </p:cTn>
                        </p:par>
                        <p:par>
                          <p:cTn id="12" fill="hold">
                            <p:stCondLst>
                              <p:cond delay="3500"/>
                            </p:stCondLst>
                            <p:childTnLst>
                              <p:par>
                                <p:cTn id="13" presetID="10" presetClass="entr" presetSubtype="0" fill="hold" nodeType="afterEffect">
                                  <p:stCondLst>
                                    <p:cond delay="525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17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Do you obey “immediately”?</a:t>
            </a:r>
            <a:endParaRPr lang="en-US" sz="4800" dirty="0" smtClean="0">
              <a:solidFill>
                <a:schemeClr val="bg1"/>
              </a:solidFill>
            </a:endParaRPr>
          </a:p>
        </p:txBody>
      </p:sp>
      <p:sp>
        <p:nvSpPr>
          <p:cNvPr id="10" name="TextBox 9"/>
          <p:cNvSpPr txBox="1"/>
          <p:nvPr/>
        </p:nvSpPr>
        <p:spPr>
          <a:xfrm>
            <a:off x="304800" y="914400"/>
            <a:ext cx="8610600" cy="3539430"/>
          </a:xfrm>
          <a:prstGeom prst="rect">
            <a:avLst/>
          </a:prstGeom>
          <a:noFill/>
        </p:spPr>
        <p:txBody>
          <a:bodyPr wrap="square" rtlCol="0">
            <a:spAutoFit/>
          </a:bodyPr>
          <a:lstStyle/>
          <a:p>
            <a:pPr marL="571500" indent="-571500" algn="just">
              <a:buFont typeface="Wingdings" panose="05000000000000000000" pitchFamily="2" charset="2"/>
              <a:buChar char="§"/>
            </a:pPr>
            <a:r>
              <a:rPr lang="en-US" sz="3200" i="1" dirty="0" smtClean="0">
                <a:solidFill>
                  <a:schemeClr val="bg1"/>
                </a:solidFill>
              </a:rPr>
              <a:t>A </a:t>
            </a:r>
            <a:r>
              <a:rPr lang="en-US" sz="3200" i="1" dirty="0">
                <a:solidFill>
                  <a:schemeClr val="bg1"/>
                </a:solidFill>
              </a:rPr>
              <a:t>new commandment I give to you, that you love one another, even as I have loved you, that you also love one another</a:t>
            </a:r>
            <a:r>
              <a:rPr lang="en-US" sz="3200" i="1" dirty="0" smtClean="0">
                <a:solidFill>
                  <a:schemeClr val="bg1"/>
                </a:solidFill>
              </a:rPr>
              <a:t>. (</a:t>
            </a:r>
            <a:r>
              <a:rPr lang="en-US" sz="3200" i="1" dirty="0">
                <a:solidFill>
                  <a:schemeClr val="bg1"/>
                </a:solidFill>
              </a:rPr>
              <a:t>John </a:t>
            </a:r>
            <a:r>
              <a:rPr lang="en-US" sz="3200" i="1" dirty="0" smtClean="0">
                <a:solidFill>
                  <a:schemeClr val="bg1"/>
                </a:solidFill>
              </a:rPr>
              <a:t>13:34)</a:t>
            </a:r>
          </a:p>
          <a:p>
            <a:pPr marL="571500" indent="-571500" algn="just">
              <a:buFont typeface="Wingdings" panose="05000000000000000000" pitchFamily="2" charset="2"/>
              <a:buChar char="§"/>
            </a:pPr>
            <a:r>
              <a:rPr lang="en-US" sz="3200" i="1" dirty="0" smtClean="0">
                <a:solidFill>
                  <a:schemeClr val="bg1"/>
                </a:solidFill>
              </a:rPr>
              <a:t>Let </a:t>
            </a:r>
            <a:r>
              <a:rPr lang="en-US" sz="3200" i="1" dirty="0">
                <a:solidFill>
                  <a:schemeClr val="bg1"/>
                </a:solidFill>
              </a:rPr>
              <a:t>the word of Christ richly dwell within </a:t>
            </a:r>
            <a:r>
              <a:rPr lang="en-US" sz="3200" i="1" dirty="0" smtClean="0">
                <a:solidFill>
                  <a:schemeClr val="bg1"/>
                </a:solidFill>
              </a:rPr>
              <a:t>you…(</a:t>
            </a:r>
            <a:r>
              <a:rPr lang="en-US" sz="3200" i="1" dirty="0">
                <a:solidFill>
                  <a:schemeClr val="bg1"/>
                </a:solidFill>
              </a:rPr>
              <a:t>Colossians </a:t>
            </a:r>
            <a:r>
              <a:rPr lang="en-US" sz="3200" i="1" dirty="0" smtClean="0">
                <a:solidFill>
                  <a:schemeClr val="bg1"/>
                </a:solidFill>
              </a:rPr>
              <a:t>3:16)</a:t>
            </a:r>
          </a:p>
          <a:p>
            <a:pPr marL="571500" indent="-571500" algn="just">
              <a:buFont typeface="Wingdings" panose="05000000000000000000" pitchFamily="2" charset="2"/>
              <a:buChar char="§"/>
            </a:pPr>
            <a:r>
              <a:rPr lang="en-US" sz="3200" i="1" dirty="0">
                <a:solidFill>
                  <a:schemeClr val="bg1"/>
                </a:solidFill>
              </a:rPr>
              <a:t>pray without ceasing (1 Thessalonians 5:18)</a:t>
            </a:r>
            <a:endParaRPr lang="en-US" sz="3200" i="1" dirty="0">
              <a:solidFill>
                <a:schemeClr val="bg1"/>
              </a:solidFill>
            </a:endParaRPr>
          </a:p>
          <a:p>
            <a:pPr marL="571500" indent="-571500" algn="just">
              <a:buFont typeface="Wingdings" panose="05000000000000000000" pitchFamily="2" charset="2"/>
              <a:buChar char="§"/>
            </a:pPr>
            <a:endParaRPr lang="en-US" sz="3200" i="1" dirty="0">
              <a:solidFill>
                <a:schemeClr val="bg1"/>
              </a:solidFill>
            </a:endParaRPr>
          </a:p>
        </p:txBody>
      </p:sp>
    </p:spTree>
    <p:extLst>
      <p:ext uri="{BB962C8B-B14F-4D97-AF65-F5344CB8AC3E}">
        <p14:creationId xmlns:p14="http://schemas.microsoft.com/office/powerpoint/2010/main" val="424022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75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175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07886"/>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r>
              <a:rPr lang="en-US" sz="4000" dirty="0" smtClean="0">
                <a:solidFill>
                  <a:schemeClr val="bg1"/>
                </a:solidFill>
              </a:rPr>
              <a:t>The Supremacy of Christ in one’s life…</a:t>
            </a:r>
            <a:endParaRPr lang="en-US" sz="4000" dirty="0" smtClean="0">
              <a:solidFill>
                <a:schemeClr val="bg1"/>
              </a:solidFill>
            </a:endParaRPr>
          </a:p>
        </p:txBody>
      </p:sp>
      <p:sp>
        <p:nvSpPr>
          <p:cNvPr id="7" name="TextBox 6"/>
          <p:cNvSpPr txBox="1"/>
          <p:nvPr/>
        </p:nvSpPr>
        <p:spPr>
          <a:xfrm>
            <a:off x="304800" y="914400"/>
            <a:ext cx="8610600" cy="1200329"/>
          </a:xfrm>
          <a:prstGeom prst="rect">
            <a:avLst/>
          </a:prstGeom>
          <a:noFill/>
        </p:spPr>
        <p:txBody>
          <a:bodyPr wrap="square" rtlCol="0">
            <a:spAutoFit/>
          </a:bodyPr>
          <a:lstStyle/>
          <a:p>
            <a:pPr marL="857250" indent="-857250" algn="just">
              <a:buFont typeface="+mj-lt"/>
              <a:buAutoNum type="romanUcPeriod" startAt="3"/>
            </a:pPr>
            <a:r>
              <a:rPr lang="en-US" sz="3600" dirty="0" smtClean="0">
                <a:solidFill>
                  <a:schemeClr val="bg1"/>
                </a:solidFill>
              </a:rPr>
              <a:t>Results in willingness to sacrifice for Christ</a:t>
            </a:r>
          </a:p>
        </p:txBody>
      </p:sp>
      <p:sp>
        <p:nvSpPr>
          <p:cNvPr id="4" name="TextBox 3"/>
          <p:cNvSpPr txBox="1"/>
          <p:nvPr/>
        </p:nvSpPr>
        <p:spPr>
          <a:xfrm>
            <a:off x="304800" y="2093893"/>
            <a:ext cx="8610600" cy="1815882"/>
          </a:xfrm>
          <a:prstGeom prst="rect">
            <a:avLst/>
          </a:prstGeom>
          <a:noFill/>
        </p:spPr>
        <p:txBody>
          <a:bodyPr wrap="square" rtlCol="0">
            <a:spAutoFit/>
          </a:bodyPr>
          <a:lstStyle/>
          <a:p>
            <a:pPr algn="just"/>
            <a:r>
              <a:rPr lang="en-US" sz="2800" i="1" dirty="0">
                <a:solidFill>
                  <a:schemeClr val="bg1"/>
                </a:solidFill>
              </a:rPr>
              <a:t>18 Immediately </a:t>
            </a:r>
            <a:r>
              <a:rPr lang="en-US" sz="2800" i="1" u="sng" dirty="0">
                <a:solidFill>
                  <a:schemeClr val="bg1"/>
                </a:solidFill>
              </a:rPr>
              <a:t>they left their nets</a:t>
            </a:r>
            <a:r>
              <a:rPr lang="en-US" sz="2800" i="1" dirty="0">
                <a:solidFill>
                  <a:schemeClr val="bg1"/>
                </a:solidFill>
              </a:rPr>
              <a:t> and followed Him…20 Immediately He called them; and </a:t>
            </a:r>
            <a:r>
              <a:rPr lang="en-US" sz="2800" i="1" u="sng" dirty="0">
                <a:solidFill>
                  <a:schemeClr val="bg1"/>
                </a:solidFill>
              </a:rPr>
              <a:t>they left their father </a:t>
            </a:r>
            <a:r>
              <a:rPr lang="en-US" sz="2800" i="1" dirty="0">
                <a:solidFill>
                  <a:schemeClr val="bg1"/>
                </a:solidFill>
              </a:rPr>
              <a:t>Zebedee in the boat with the hired servants, and went away to follow Him. </a:t>
            </a:r>
            <a:endParaRPr lang="en-US" sz="2800" dirty="0">
              <a:solidFill>
                <a:schemeClr val="bg1"/>
              </a:solidFill>
            </a:endParaRPr>
          </a:p>
        </p:txBody>
      </p:sp>
      <p:sp>
        <p:nvSpPr>
          <p:cNvPr id="6" name="TextBox 5"/>
          <p:cNvSpPr txBox="1"/>
          <p:nvPr/>
        </p:nvSpPr>
        <p:spPr>
          <a:xfrm>
            <a:off x="381000" y="4267200"/>
            <a:ext cx="8610600" cy="1569660"/>
          </a:xfrm>
          <a:prstGeom prst="rect">
            <a:avLst/>
          </a:prstGeom>
          <a:noFill/>
        </p:spPr>
        <p:txBody>
          <a:bodyPr wrap="square" rtlCol="0">
            <a:spAutoFit/>
          </a:bodyPr>
          <a:lstStyle/>
          <a:p>
            <a:pPr algn="just"/>
            <a:r>
              <a:rPr lang="en-US" sz="3200" dirty="0" smtClean="0">
                <a:solidFill>
                  <a:schemeClr val="bg1"/>
                </a:solidFill>
              </a:rPr>
              <a:t>They left…</a:t>
            </a:r>
          </a:p>
          <a:p>
            <a:pPr marL="457200" indent="-457200" algn="just">
              <a:buFont typeface="Wingdings" panose="05000000000000000000" pitchFamily="2" charset="2"/>
              <a:buChar char="§"/>
            </a:pPr>
            <a:r>
              <a:rPr lang="en-US" sz="3200" dirty="0" smtClean="0">
                <a:solidFill>
                  <a:schemeClr val="bg1"/>
                </a:solidFill>
              </a:rPr>
              <a:t>Business/livelihood</a:t>
            </a:r>
          </a:p>
          <a:p>
            <a:pPr marL="457200" indent="-457200" algn="just">
              <a:buFont typeface="Wingdings" panose="05000000000000000000" pitchFamily="2" charset="2"/>
              <a:buChar char="§"/>
            </a:pPr>
            <a:r>
              <a:rPr lang="en-US" sz="3200" dirty="0" smtClean="0">
                <a:solidFill>
                  <a:schemeClr val="bg1"/>
                </a:solidFill>
              </a:rPr>
              <a:t>Family</a:t>
            </a:r>
          </a:p>
        </p:txBody>
      </p:sp>
    </p:spTree>
    <p:extLst>
      <p:ext uri="{BB962C8B-B14F-4D97-AF65-F5344CB8AC3E}">
        <p14:creationId xmlns:p14="http://schemas.microsoft.com/office/powerpoint/2010/main" val="31444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750"/>
                                        <p:tgtEl>
                                          <p:spTgt spid="7"/>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75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1750"/>
                                        <p:tgtEl>
                                          <p:spTgt spid="6">
                                            <p:txEl>
                                              <p:pRg st="0" end="0"/>
                                            </p:txEl>
                                          </p:spTgt>
                                        </p:tgtEl>
                                      </p:cBhvr>
                                    </p:animEffect>
                                  </p:childTnLst>
                                </p:cTn>
                              </p:par>
                            </p:childTnLst>
                          </p:cTn>
                        </p:par>
                        <p:par>
                          <p:cTn id="17" fill="hold">
                            <p:stCondLst>
                              <p:cond delay="1750"/>
                            </p:stCondLst>
                            <p:childTnLst>
                              <p:par>
                                <p:cTn id="18" presetID="10" presetClass="entr" presetSubtype="0" fill="hold" nodeType="after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1750"/>
                                        <p:tgtEl>
                                          <p:spTgt spid="6">
                                            <p:txEl>
                                              <p:pRg st="1" end="1"/>
                                            </p:txEl>
                                          </p:spTgt>
                                        </p:tgtEl>
                                      </p:cBhvr>
                                    </p:animEffect>
                                  </p:childTnLst>
                                </p:cTn>
                              </p:par>
                            </p:childTnLst>
                          </p:cTn>
                        </p:par>
                        <p:par>
                          <p:cTn id="21" fill="hold">
                            <p:stCondLst>
                              <p:cond delay="3500"/>
                            </p:stCondLst>
                            <p:childTnLst>
                              <p:par>
                                <p:cTn id="22" presetID="10" presetClass="entr" presetSubtype="0" fill="hold" nodeType="afterEffect">
                                  <p:stCondLst>
                                    <p:cond delay="425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175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Matthew 10:37-38</a:t>
            </a:r>
            <a:endParaRPr lang="en-US" sz="4800" dirty="0" smtClean="0">
              <a:solidFill>
                <a:schemeClr val="bg1"/>
              </a:solidFill>
            </a:endParaRPr>
          </a:p>
        </p:txBody>
      </p:sp>
      <p:sp>
        <p:nvSpPr>
          <p:cNvPr id="10" name="TextBox 9"/>
          <p:cNvSpPr txBox="1"/>
          <p:nvPr/>
        </p:nvSpPr>
        <p:spPr>
          <a:xfrm>
            <a:off x="304800" y="998577"/>
            <a:ext cx="8610600" cy="4832092"/>
          </a:xfrm>
          <a:prstGeom prst="rect">
            <a:avLst/>
          </a:prstGeom>
          <a:noFill/>
        </p:spPr>
        <p:txBody>
          <a:bodyPr wrap="square" rtlCol="0">
            <a:spAutoFit/>
          </a:bodyPr>
          <a:lstStyle/>
          <a:p>
            <a:pPr algn="just"/>
            <a:r>
              <a:rPr lang="en-US" sz="4400" i="1" dirty="0">
                <a:solidFill>
                  <a:schemeClr val="bg1"/>
                </a:solidFill>
              </a:rPr>
              <a:t>“37 He who loves father or mother more than Me is not worthy of Me; and he who loves son or daughter more than Me is not worthy of Me. 38 And he who does not take his cross and follow after Me is not worthy of Me.”</a:t>
            </a:r>
            <a:r>
              <a:rPr lang="en-US" sz="4400" dirty="0">
                <a:solidFill>
                  <a:schemeClr val="bg1"/>
                </a:solidFill>
              </a:rPr>
              <a:t> </a:t>
            </a:r>
            <a:endParaRPr lang="en-US" sz="4400" dirty="0">
              <a:solidFill>
                <a:schemeClr val="bg1"/>
              </a:solidFill>
            </a:endParaRPr>
          </a:p>
        </p:txBody>
      </p:sp>
    </p:spTree>
    <p:extLst>
      <p:ext uri="{BB962C8B-B14F-4D97-AF65-F5344CB8AC3E}">
        <p14:creationId xmlns:p14="http://schemas.microsoft.com/office/powerpoint/2010/main" val="400416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Howard Guinness</a:t>
            </a:r>
            <a:endParaRPr lang="en-US" sz="4800" dirty="0" smtClean="0">
              <a:solidFill>
                <a:schemeClr val="bg1"/>
              </a:solidFill>
            </a:endParaRPr>
          </a:p>
        </p:txBody>
      </p:sp>
      <p:sp>
        <p:nvSpPr>
          <p:cNvPr id="10" name="TextBox 9"/>
          <p:cNvSpPr txBox="1"/>
          <p:nvPr/>
        </p:nvSpPr>
        <p:spPr>
          <a:xfrm>
            <a:off x="304800" y="998577"/>
            <a:ext cx="8610600" cy="2862322"/>
          </a:xfrm>
          <a:prstGeom prst="rect">
            <a:avLst/>
          </a:prstGeom>
          <a:noFill/>
        </p:spPr>
        <p:txBody>
          <a:bodyPr wrap="square" rtlCol="0">
            <a:spAutoFit/>
          </a:bodyPr>
          <a:lstStyle/>
          <a:p>
            <a:pPr algn="just"/>
            <a:r>
              <a:rPr lang="en-US" sz="3600" i="1" dirty="0">
                <a:solidFill>
                  <a:schemeClr val="bg1"/>
                </a:solidFill>
              </a:rPr>
              <a:t>Where are the young men and women of this generation who will hold their lives cheap, and be faithful even unto death, who will lose their lives for Christ’s, flinging them away for love of Him? </a:t>
            </a:r>
            <a:endParaRPr lang="en-US" sz="3600" i="1" dirty="0">
              <a:solidFill>
                <a:schemeClr val="bg1"/>
              </a:solidFill>
            </a:endParaRPr>
          </a:p>
        </p:txBody>
      </p:sp>
    </p:spTree>
    <p:extLst>
      <p:ext uri="{BB962C8B-B14F-4D97-AF65-F5344CB8AC3E}">
        <p14:creationId xmlns:p14="http://schemas.microsoft.com/office/powerpoint/2010/main" val="404255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Howard Guinness</a:t>
            </a:r>
            <a:endParaRPr lang="en-US" sz="4800" dirty="0" smtClean="0">
              <a:solidFill>
                <a:schemeClr val="bg1"/>
              </a:solidFill>
            </a:endParaRPr>
          </a:p>
        </p:txBody>
      </p:sp>
      <p:sp>
        <p:nvSpPr>
          <p:cNvPr id="10" name="TextBox 9"/>
          <p:cNvSpPr txBox="1"/>
          <p:nvPr/>
        </p:nvSpPr>
        <p:spPr>
          <a:xfrm>
            <a:off x="304800" y="998577"/>
            <a:ext cx="8610600" cy="5078313"/>
          </a:xfrm>
          <a:prstGeom prst="rect">
            <a:avLst/>
          </a:prstGeom>
          <a:noFill/>
        </p:spPr>
        <p:txBody>
          <a:bodyPr wrap="square" rtlCol="0">
            <a:spAutoFit/>
          </a:bodyPr>
          <a:lstStyle/>
          <a:p>
            <a:pPr algn="just"/>
            <a:r>
              <a:rPr lang="en-US" sz="3600" i="1" dirty="0">
                <a:solidFill>
                  <a:schemeClr val="bg1"/>
                </a:solidFill>
              </a:rPr>
              <a:t>Where are those who will live dangerously, and be reckless in this service? Where are the men of prayer? Where are the men who count God’s Word of more importance to them than their daily food? Where are the men who, like Moses of old, commune with God face to face as a man speaks with his friend? Where are God’s men in this day of God’s power? </a:t>
            </a:r>
            <a:endParaRPr lang="en-US" sz="3600" dirty="0">
              <a:solidFill>
                <a:schemeClr val="bg1"/>
              </a:solidFill>
            </a:endParaRPr>
          </a:p>
        </p:txBody>
      </p:sp>
    </p:spTree>
    <p:extLst>
      <p:ext uri="{BB962C8B-B14F-4D97-AF65-F5344CB8AC3E}">
        <p14:creationId xmlns:p14="http://schemas.microsoft.com/office/powerpoint/2010/main" val="120251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Where are you?</a:t>
            </a:r>
            <a:endParaRPr lang="en-US" sz="4800" dirty="0" smtClean="0">
              <a:solidFill>
                <a:schemeClr val="bg1"/>
              </a:solidFill>
            </a:endParaRPr>
          </a:p>
        </p:txBody>
      </p:sp>
      <p:sp>
        <p:nvSpPr>
          <p:cNvPr id="10" name="TextBox 9"/>
          <p:cNvSpPr txBox="1"/>
          <p:nvPr/>
        </p:nvSpPr>
        <p:spPr>
          <a:xfrm>
            <a:off x="304800" y="998577"/>
            <a:ext cx="8610600" cy="4401205"/>
          </a:xfrm>
          <a:prstGeom prst="rect">
            <a:avLst/>
          </a:prstGeom>
          <a:noFill/>
        </p:spPr>
        <p:txBody>
          <a:bodyPr wrap="square" rtlCol="0">
            <a:spAutoFit/>
          </a:bodyPr>
          <a:lstStyle/>
          <a:p>
            <a:pPr algn="just"/>
            <a:r>
              <a:rPr lang="en-US" sz="4000" dirty="0">
                <a:solidFill>
                  <a:schemeClr val="bg1"/>
                </a:solidFill>
              </a:rPr>
              <a:t>Where are the imitators of Paul who will say with Paul, </a:t>
            </a:r>
            <a:r>
              <a:rPr lang="en-US" sz="4000" i="1" dirty="0">
                <a:solidFill>
                  <a:schemeClr val="bg1"/>
                </a:solidFill>
              </a:rPr>
              <a:t>“But I do not consider my life of any account as dear to myself, so that I may finish my course and the ministry which I received from the Lord Jesus, to testify solemnly of the gospel of the grace of God” (Acts 20:24). </a:t>
            </a:r>
            <a:endParaRPr lang="en-US" sz="4000" i="1" dirty="0">
              <a:solidFill>
                <a:schemeClr val="bg1"/>
              </a:solidFill>
            </a:endParaRPr>
          </a:p>
        </p:txBody>
      </p:sp>
    </p:spTree>
    <p:extLst>
      <p:ext uri="{BB962C8B-B14F-4D97-AF65-F5344CB8AC3E}">
        <p14:creationId xmlns:p14="http://schemas.microsoft.com/office/powerpoint/2010/main" val="104177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Where are you?</a:t>
            </a:r>
            <a:endParaRPr lang="en-US" sz="4800" dirty="0" smtClean="0">
              <a:solidFill>
                <a:schemeClr val="bg1"/>
              </a:solidFill>
            </a:endParaRPr>
          </a:p>
        </p:txBody>
      </p:sp>
      <p:sp>
        <p:nvSpPr>
          <p:cNvPr id="10" name="TextBox 9"/>
          <p:cNvSpPr txBox="1"/>
          <p:nvPr/>
        </p:nvSpPr>
        <p:spPr>
          <a:xfrm>
            <a:off x="304800" y="998577"/>
            <a:ext cx="8610600" cy="4401205"/>
          </a:xfrm>
          <a:prstGeom prst="rect">
            <a:avLst/>
          </a:prstGeom>
          <a:noFill/>
        </p:spPr>
        <p:txBody>
          <a:bodyPr wrap="square" rtlCol="0">
            <a:spAutoFit/>
          </a:bodyPr>
          <a:lstStyle/>
          <a:p>
            <a:pPr algn="just"/>
            <a:r>
              <a:rPr lang="en-US" sz="4000" dirty="0">
                <a:solidFill>
                  <a:schemeClr val="bg1"/>
                </a:solidFill>
              </a:rPr>
              <a:t>Where are the faithful women, single or married, who like Esther, even when the life of her people hung in the balance and was asked to risk her own life, will say, </a:t>
            </a:r>
            <a:r>
              <a:rPr lang="en-US" sz="4000" i="1" dirty="0">
                <a:solidFill>
                  <a:schemeClr val="bg1"/>
                </a:solidFill>
              </a:rPr>
              <a:t>“And thus I will go in to the king, which is not according to the law; and if I perish, I perish”</a:t>
            </a:r>
            <a:r>
              <a:rPr lang="en-US" sz="4000" dirty="0">
                <a:solidFill>
                  <a:schemeClr val="bg1"/>
                </a:solidFill>
              </a:rPr>
              <a:t> (Esther 4:16). </a:t>
            </a:r>
            <a:endParaRPr lang="en-US" sz="4000" i="1" dirty="0">
              <a:solidFill>
                <a:schemeClr val="bg1"/>
              </a:solidFill>
            </a:endParaRPr>
          </a:p>
        </p:txBody>
      </p:sp>
    </p:spTree>
    <p:extLst>
      <p:ext uri="{BB962C8B-B14F-4D97-AF65-F5344CB8AC3E}">
        <p14:creationId xmlns:p14="http://schemas.microsoft.com/office/powerpoint/2010/main" val="42676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Where are you?</a:t>
            </a:r>
            <a:endParaRPr lang="en-US" sz="4800" dirty="0" smtClean="0">
              <a:solidFill>
                <a:schemeClr val="bg1"/>
              </a:solidFill>
            </a:endParaRPr>
          </a:p>
        </p:txBody>
      </p:sp>
      <p:sp>
        <p:nvSpPr>
          <p:cNvPr id="10" name="TextBox 9"/>
          <p:cNvSpPr txBox="1"/>
          <p:nvPr/>
        </p:nvSpPr>
        <p:spPr>
          <a:xfrm>
            <a:off x="304800" y="998577"/>
            <a:ext cx="8610600" cy="5078313"/>
          </a:xfrm>
          <a:prstGeom prst="rect">
            <a:avLst/>
          </a:prstGeom>
          <a:noFill/>
        </p:spPr>
        <p:txBody>
          <a:bodyPr wrap="square" rtlCol="0">
            <a:spAutoFit/>
          </a:bodyPr>
          <a:lstStyle/>
          <a:p>
            <a:pPr algn="just"/>
            <a:r>
              <a:rPr lang="en-US" sz="3600" dirty="0">
                <a:solidFill>
                  <a:schemeClr val="bg1"/>
                </a:solidFill>
              </a:rPr>
              <a:t>Where are the followers of Christ who will say with Paul, </a:t>
            </a:r>
            <a:r>
              <a:rPr lang="en-US" sz="3600" i="1" dirty="0">
                <a:solidFill>
                  <a:schemeClr val="bg1"/>
                </a:solidFill>
              </a:rPr>
              <a:t>“7 But whatever things were gain to me, those things I have counted as loss for the sake of Christ. 8 More than that, I count all things to be loss in view of the surpassing value of knowing Christ Jesus my Lord, for whom I have suffered the loss of all things, and count them but rubbish so that I may gain Christ…” </a:t>
            </a:r>
            <a:r>
              <a:rPr lang="en-US" sz="3600" dirty="0">
                <a:solidFill>
                  <a:schemeClr val="bg1"/>
                </a:solidFill>
              </a:rPr>
              <a:t> </a:t>
            </a:r>
          </a:p>
        </p:txBody>
      </p:sp>
    </p:spTree>
    <p:extLst>
      <p:ext uri="{BB962C8B-B14F-4D97-AF65-F5344CB8AC3E}">
        <p14:creationId xmlns:p14="http://schemas.microsoft.com/office/powerpoint/2010/main" val="181011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Mark 1:16-18</a:t>
            </a:r>
          </a:p>
        </p:txBody>
      </p:sp>
      <p:sp>
        <p:nvSpPr>
          <p:cNvPr id="10" name="TextBox 9"/>
          <p:cNvSpPr txBox="1"/>
          <p:nvPr/>
        </p:nvSpPr>
        <p:spPr>
          <a:xfrm>
            <a:off x="304800" y="998577"/>
            <a:ext cx="8610600" cy="5262979"/>
          </a:xfrm>
          <a:prstGeom prst="rect">
            <a:avLst/>
          </a:prstGeom>
          <a:noFill/>
        </p:spPr>
        <p:txBody>
          <a:bodyPr wrap="square" rtlCol="0">
            <a:spAutoFit/>
          </a:bodyPr>
          <a:lstStyle/>
          <a:p>
            <a:pPr algn="just"/>
            <a:r>
              <a:rPr lang="en-US" sz="4200" i="1" dirty="0">
                <a:solidFill>
                  <a:schemeClr val="bg1"/>
                </a:solidFill>
              </a:rPr>
              <a:t>16 As He was going along by the Sea of Galilee, He saw Simon and Andrew, the brother of Simon, casting a net in the sea; for they were fishermen. 17 And Jesus said to them, "Follow Me, and I will make you become fishers of men." 18 Immediately they left their nets and followed Him. </a:t>
            </a:r>
            <a:endParaRPr lang="en-US" sz="4200" dirty="0">
              <a:solidFill>
                <a:schemeClr val="bg1"/>
              </a:solidFill>
            </a:endParaRPr>
          </a:p>
        </p:txBody>
      </p:sp>
    </p:spTree>
    <p:extLst>
      <p:ext uri="{BB962C8B-B14F-4D97-AF65-F5344CB8AC3E}">
        <p14:creationId xmlns:p14="http://schemas.microsoft.com/office/powerpoint/2010/main" val="208511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Our Big Idea</a:t>
            </a:r>
            <a:endParaRPr lang="en-US" sz="4800" dirty="0" smtClean="0">
              <a:solidFill>
                <a:schemeClr val="bg1"/>
              </a:solidFill>
            </a:endParaRPr>
          </a:p>
        </p:txBody>
      </p:sp>
      <p:sp>
        <p:nvSpPr>
          <p:cNvPr id="10" name="TextBox 9"/>
          <p:cNvSpPr txBox="1"/>
          <p:nvPr/>
        </p:nvSpPr>
        <p:spPr>
          <a:xfrm>
            <a:off x="304800" y="998577"/>
            <a:ext cx="8610600" cy="4324261"/>
          </a:xfrm>
          <a:prstGeom prst="rect">
            <a:avLst/>
          </a:prstGeom>
          <a:noFill/>
        </p:spPr>
        <p:txBody>
          <a:bodyPr wrap="square" rtlCol="0">
            <a:spAutoFit/>
          </a:bodyPr>
          <a:lstStyle/>
          <a:p>
            <a:pPr algn="just"/>
            <a:r>
              <a:rPr lang="en-US" sz="4400" i="1" dirty="0">
                <a:solidFill>
                  <a:schemeClr val="bg1"/>
                </a:solidFill>
              </a:rPr>
              <a:t>When Jesus is of first importance (supreme) in our lives, it results </a:t>
            </a:r>
            <a:r>
              <a:rPr lang="en-US" sz="4400" i="1" dirty="0" smtClean="0">
                <a:solidFill>
                  <a:schemeClr val="bg1"/>
                </a:solidFill>
              </a:rPr>
              <a:t>in… </a:t>
            </a:r>
            <a:endParaRPr lang="en-US" sz="1100" i="1" dirty="0" smtClean="0">
              <a:solidFill>
                <a:schemeClr val="bg1"/>
              </a:solidFill>
            </a:endParaRPr>
          </a:p>
          <a:p>
            <a:pPr algn="just"/>
            <a:endParaRPr lang="en-US" sz="1100" i="1" dirty="0">
              <a:solidFill>
                <a:schemeClr val="bg1"/>
              </a:solidFill>
            </a:endParaRPr>
          </a:p>
          <a:p>
            <a:pPr marL="571500" indent="-571500" algn="just">
              <a:buFont typeface="Wingdings" panose="05000000000000000000" pitchFamily="2" charset="2"/>
              <a:buChar char="§"/>
            </a:pPr>
            <a:r>
              <a:rPr lang="en-US" sz="4400" i="1" dirty="0" smtClean="0">
                <a:solidFill>
                  <a:schemeClr val="bg1"/>
                </a:solidFill>
              </a:rPr>
              <a:t>listening </a:t>
            </a:r>
            <a:r>
              <a:rPr lang="en-US" sz="4400" i="1" dirty="0">
                <a:solidFill>
                  <a:schemeClr val="bg1"/>
                </a:solidFill>
              </a:rPr>
              <a:t>to the voice of </a:t>
            </a:r>
            <a:r>
              <a:rPr lang="en-US" sz="4400" i="1" dirty="0" smtClean="0">
                <a:solidFill>
                  <a:schemeClr val="bg1"/>
                </a:solidFill>
              </a:rPr>
              <a:t>Christ;</a:t>
            </a:r>
          </a:p>
          <a:p>
            <a:pPr marL="571500" indent="-571500" algn="just">
              <a:buFont typeface="Wingdings" panose="05000000000000000000" pitchFamily="2" charset="2"/>
              <a:buChar char="§"/>
            </a:pPr>
            <a:r>
              <a:rPr lang="en-US" sz="4400" i="1" dirty="0" smtClean="0">
                <a:solidFill>
                  <a:schemeClr val="bg1"/>
                </a:solidFill>
              </a:rPr>
              <a:t>immediate </a:t>
            </a:r>
            <a:r>
              <a:rPr lang="en-US" sz="4400" i="1" dirty="0">
                <a:solidFill>
                  <a:schemeClr val="bg1"/>
                </a:solidFill>
              </a:rPr>
              <a:t>obedience to </a:t>
            </a:r>
            <a:r>
              <a:rPr lang="en-US" sz="4400" i="1" dirty="0" smtClean="0">
                <a:solidFill>
                  <a:schemeClr val="bg1"/>
                </a:solidFill>
              </a:rPr>
              <a:t>Christ;</a:t>
            </a:r>
          </a:p>
          <a:p>
            <a:pPr marL="571500" indent="-571500" algn="just">
              <a:buFont typeface="Wingdings" panose="05000000000000000000" pitchFamily="2" charset="2"/>
              <a:buChar char="§"/>
            </a:pPr>
            <a:r>
              <a:rPr lang="en-US" sz="4400" i="1" dirty="0" smtClean="0">
                <a:solidFill>
                  <a:schemeClr val="bg1"/>
                </a:solidFill>
              </a:rPr>
              <a:t>and </a:t>
            </a:r>
            <a:r>
              <a:rPr lang="en-US" sz="4400" i="1" dirty="0">
                <a:solidFill>
                  <a:schemeClr val="bg1"/>
                </a:solidFill>
              </a:rPr>
              <a:t>willingness to sacrifice for Christ.</a:t>
            </a:r>
            <a:endParaRPr lang="en-US" sz="4400" dirty="0">
              <a:solidFill>
                <a:schemeClr val="bg1"/>
              </a:solidFill>
            </a:endParaRPr>
          </a:p>
        </p:txBody>
      </p:sp>
    </p:spTree>
    <p:extLst>
      <p:ext uri="{BB962C8B-B14F-4D97-AF65-F5344CB8AC3E}">
        <p14:creationId xmlns:p14="http://schemas.microsoft.com/office/powerpoint/2010/main" val="100487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250"/>
                                  </p:stCondLst>
                                  <p:childTnLst>
                                    <p:set>
                                      <p:cBhvr>
                                        <p:cTn id="10" dur="1" fill="hold">
                                          <p:stCondLst>
                                            <p:cond delay="0"/>
                                          </p:stCondLst>
                                        </p:cTn>
                                        <p:tgtEl>
                                          <p:spTgt spid="10">
                                            <p:txEl>
                                              <p:pRg st="2" end="2"/>
                                            </p:txEl>
                                          </p:spTgt>
                                        </p:tgtEl>
                                        <p:attrNameLst>
                                          <p:attrName>style.visibility</p:attrName>
                                        </p:attrNameLst>
                                      </p:cBhvr>
                                      <p:to>
                                        <p:strVal val="visible"/>
                                      </p:to>
                                    </p:set>
                                    <p:animEffect transition="in" filter="fade">
                                      <p:cBhvr>
                                        <p:cTn id="11" dur="1750"/>
                                        <p:tgtEl>
                                          <p:spTgt spid="10">
                                            <p:txEl>
                                              <p:pRg st="2" end="2"/>
                                            </p:txEl>
                                          </p:spTgt>
                                        </p:tgtEl>
                                      </p:cBhvr>
                                    </p:animEffect>
                                  </p:childTnLst>
                                </p:cTn>
                              </p:par>
                            </p:childTnLst>
                          </p:cTn>
                        </p:par>
                        <p:par>
                          <p:cTn id="12" fill="hold">
                            <p:stCondLst>
                              <p:cond delay="4000"/>
                            </p:stCondLst>
                            <p:childTnLst>
                              <p:par>
                                <p:cTn id="13" presetID="10" presetClass="entr" presetSubtype="0" fill="hold" grpId="0" nodeType="afterEffect">
                                  <p:stCondLst>
                                    <p:cond delay="25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fade">
                                      <p:cBhvr>
                                        <p:cTn id="15" dur="1750"/>
                                        <p:tgtEl>
                                          <p:spTgt spid="10">
                                            <p:txEl>
                                              <p:pRg st="3" end="3"/>
                                            </p:txEl>
                                          </p:spTgt>
                                        </p:tgtEl>
                                      </p:cBhvr>
                                    </p:animEffect>
                                  </p:childTnLst>
                                </p:cTn>
                              </p:par>
                            </p:childTnLst>
                          </p:cTn>
                        </p:par>
                        <p:par>
                          <p:cTn id="16" fill="hold">
                            <p:stCondLst>
                              <p:cond delay="6000"/>
                            </p:stCondLst>
                            <p:childTnLst>
                              <p:par>
                                <p:cTn id="17" presetID="10" presetClass="entr" presetSubtype="0" fill="hold" grpId="0" nodeType="afterEffect">
                                  <p:stCondLst>
                                    <p:cond delay="25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fade">
                                      <p:cBhvr>
                                        <p:cTn id="19" dur="175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6178" y="1066800"/>
            <a:ext cx="9144000" cy="1200329"/>
          </a:xfrm>
          <a:prstGeom prst="rect">
            <a:avLst/>
          </a:prstGeom>
          <a:noFill/>
        </p:spPr>
        <p:txBody>
          <a:bodyPr wrap="square" rtlCol="0">
            <a:spAutoFit/>
          </a:bodyPr>
          <a:lstStyle/>
          <a:p>
            <a:pPr algn="ctr"/>
            <a:r>
              <a:rPr lang="en-US" sz="7200" dirty="0" smtClean="0">
                <a:solidFill>
                  <a:schemeClr val="bg1"/>
                </a:solidFill>
                <a:latin typeface="+mj-lt"/>
              </a:rPr>
              <a:t>The Gospel of Mark</a:t>
            </a:r>
          </a:p>
        </p:txBody>
      </p:sp>
      <p:sp>
        <p:nvSpPr>
          <p:cNvPr id="6" name="TextBox 5"/>
          <p:cNvSpPr txBox="1"/>
          <p:nvPr/>
        </p:nvSpPr>
        <p:spPr>
          <a:xfrm>
            <a:off x="0" y="2362200"/>
            <a:ext cx="9144000" cy="3046988"/>
          </a:xfrm>
          <a:prstGeom prst="rect">
            <a:avLst/>
          </a:prstGeom>
          <a:noFill/>
        </p:spPr>
        <p:txBody>
          <a:bodyPr wrap="square" rtlCol="0">
            <a:spAutoFit/>
          </a:bodyPr>
          <a:lstStyle/>
          <a:p>
            <a:pPr algn="ctr"/>
            <a:r>
              <a:rPr lang="en-US" sz="3200" dirty="0" smtClean="0">
                <a:solidFill>
                  <a:schemeClr val="bg1"/>
                </a:solidFill>
                <a:latin typeface="Bahnschrift" panose="020B0502040204020203" pitchFamily="34" charset="0"/>
              </a:rPr>
              <a:t>The Action, Authenticity, and Authority of Jesus Christ, the Son of God</a:t>
            </a:r>
          </a:p>
          <a:p>
            <a:pPr algn="ctr"/>
            <a:endParaRPr lang="en-US" sz="3200" dirty="0">
              <a:solidFill>
                <a:schemeClr val="bg1"/>
              </a:solidFill>
              <a:latin typeface="Bahnschrift" panose="020B0502040204020203" pitchFamily="34" charset="0"/>
            </a:endParaRPr>
          </a:p>
          <a:p>
            <a:pPr algn="ctr"/>
            <a:r>
              <a:rPr lang="en-US" sz="3200" dirty="0" smtClean="0">
                <a:solidFill>
                  <a:schemeClr val="bg1"/>
                </a:solidFill>
                <a:latin typeface="Bahnschrift" panose="020B0502040204020203" pitchFamily="34" charset="0"/>
              </a:rPr>
              <a:t>The Calling of His Followers (Part </a:t>
            </a:r>
            <a:r>
              <a:rPr lang="en-US" sz="3200" dirty="0">
                <a:solidFill>
                  <a:schemeClr val="bg1"/>
                </a:solidFill>
                <a:latin typeface="Bahnschrift" panose="020B0502040204020203" pitchFamily="34" charset="0"/>
              </a:rPr>
              <a:t>3</a:t>
            </a:r>
            <a:r>
              <a:rPr lang="en-US" sz="3200" dirty="0" smtClean="0">
                <a:solidFill>
                  <a:schemeClr val="bg1"/>
                </a:solidFill>
                <a:latin typeface="Bahnschrift" panose="020B0502040204020203" pitchFamily="34" charset="0"/>
              </a:rPr>
              <a:t>)</a:t>
            </a:r>
            <a:endParaRPr lang="en-US" sz="3200" dirty="0" smtClean="0">
              <a:solidFill>
                <a:schemeClr val="bg1"/>
              </a:solidFill>
              <a:latin typeface="Bahnschrift" panose="020B0502040204020203" pitchFamily="34" charset="0"/>
            </a:endParaRPr>
          </a:p>
          <a:p>
            <a:pPr algn="ctr"/>
            <a:r>
              <a:rPr lang="en-US" sz="3200" dirty="0" smtClean="0">
                <a:solidFill>
                  <a:schemeClr val="bg1"/>
                </a:solidFill>
                <a:latin typeface="Bahnschrift" panose="020B0502040204020203" pitchFamily="34" charset="0"/>
              </a:rPr>
              <a:t>Mark </a:t>
            </a:r>
            <a:r>
              <a:rPr lang="en-US" sz="3200" dirty="0" smtClean="0">
                <a:solidFill>
                  <a:schemeClr val="bg1"/>
                </a:solidFill>
                <a:latin typeface="Bahnschrift" panose="020B0502040204020203" pitchFamily="34" charset="0"/>
              </a:rPr>
              <a:t>1:16-20</a:t>
            </a:r>
          </a:p>
          <a:p>
            <a:pPr algn="ctr"/>
            <a:r>
              <a:rPr lang="en-US" sz="3200" dirty="0" smtClean="0">
                <a:solidFill>
                  <a:schemeClr val="bg1"/>
                </a:solidFill>
                <a:latin typeface="Bahnschrift" panose="020B0502040204020203" pitchFamily="34" charset="0"/>
              </a:rPr>
              <a:t>The Supremacy of Christ</a:t>
            </a:r>
            <a:endParaRPr lang="en-US" sz="3200" dirty="0" smtClean="0">
              <a:solidFill>
                <a:schemeClr val="bg1"/>
              </a:solidFill>
              <a:latin typeface="Bahnschrift" panose="020B0502040204020203" pitchFamily="34" charset="0"/>
            </a:endParaRPr>
          </a:p>
        </p:txBody>
      </p:sp>
    </p:spTree>
    <p:extLst>
      <p:ext uri="{BB962C8B-B14F-4D97-AF65-F5344CB8AC3E}">
        <p14:creationId xmlns:p14="http://schemas.microsoft.com/office/powerpoint/2010/main" val="43281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75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3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Mark 1:19-20</a:t>
            </a:r>
          </a:p>
        </p:txBody>
      </p:sp>
      <p:sp>
        <p:nvSpPr>
          <p:cNvPr id="10" name="TextBox 9"/>
          <p:cNvSpPr txBox="1"/>
          <p:nvPr/>
        </p:nvSpPr>
        <p:spPr>
          <a:xfrm>
            <a:off x="304800" y="998577"/>
            <a:ext cx="8610600" cy="5262979"/>
          </a:xfrm>
          <a:prstGeom prst="rect">
            <a:avLst/>
          </a:prstGeom>
          <a:noFill/>
        </p:spPr>
        <p:txBody>
          <a:bodyPr wrap="square" rtlCol="0">
            <a:spAutoFit/>
          </a:bodyPr>
          <a:lstStyle/>
          <a:p>
            <a:pPr algn="just"/>
            <a:r>
              <a:rPr lang="en-US" sz="4200" i="1" dirty="0" smtClean="0">
                <a:solidFill>
                  <a:schemeClr val="bg1"/>
                </a:solidFill>
              </a:rPr>
              <a:t>19 </a:t>
            </a:r>
            <a:r>
              <a:rPr lang="en-US" sz="4200" i="1" dirty="0">
                <a:solidFill>
                  <a:schemeClr val="bg1"/>
                </a:solidFill>
              </a:rPr>
              <a:t>Going on a little farther, He saw James the son of Zebedee, and John his brother, who were also in the boat mending the nets. 20 Immediately He called them; and they left their father Zebedee in the boat with the hired servants, and went away to follow Him. </a:t>
            </a:r>
            <a:endParaRPr lang="en-US" sz="4200" dirty="0">
              <a:solidFill>
                <a:schemeClr val="bg1"/>
              </a:solidFill>
            </a:endParaRPr>
          </a:p>
        </p:txBody>
      </p:sp>
    </p:spTree>
    <p:extLst>
      <p:ext uri="{BB962C8B-B14F-4D97-AF65-F5344CB8AC3E}">
        <p14:creationId xmlns:p14="http://schemas.microsoft.com/office/powerpoint/2010/main" val="311021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Jesus’s Mission</a:t>
            </a:r>
          </a:p>
        </p:txBody>
      </p:sp>
      <p:sp>
        <p:nvSpPr>
          <p:cNvPr id="10" name="TextBox 9"/>
          <p:cNvSpPr txBox="1"/>
          <p:nvPr/>
        </p:nvSpPr>
        <p:spPr>
          <a:xfrm>
            <a:off x="304800" y="998577"/>
            <a:ext cx="8610600" cy="3785652"/>
          </a:xfrm>
          <a:prstGeom prst="rect">
            <a:avLst/>
          </a:prstGeom>
          <a:noFill/>
        </p:spPr>
        <p:txBody>
          <a:bodyPr wrap="square" rtlCol="0">
            <a:spAutoFit/>
          </a:bodyPr>
          <a:lstStyle/>
          <a:p>
            <a:pPr algn="just"/>
            <a:r>
              <a:rPr lang="en-US" sz="4000" i="1" dirty="0" smtClean="0">
                <a:solidFill>
                  <a:schemeClr val="bg1"/>
                </a:solidFill>
              </a:rPr>
              <a:t>Jesus’ mission was not only to secure salvation; and not only to preach and teach the Word of God; it was also to train and prepare the men He would use to establish His church. (see Matthew 16:18)</a:t>
            </a:r>
            <a:endParaRPr lang="en-US" sz="4000" dirty="0">
              <a:solidFill>
                <a:schemeClr val="bg1"/>
              </a:solidFill>
            </a:endParaRPr>
          </a:p>
        </p:txBody>
      </p:sp>
    </p:spTree>
    <p:extLst>
      <p:ext uri="{BB962C8B-B14F-4D97-AF65-F5344CB8AC3E}">
        <p14:creationId xmlns:p14="http://schemas.microsoft.com/office/powerpoint/2010/main" val="139753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Our Examination of Mark 1:16-20</a:t>
            </a:r>
            <a:endParaRPr lang="en-US" sz="4800" dirty="0" smtClean="0">
              <a:solidFill>
                <a:schemeClr val="bg1"/>
              </a:solidFill>
            </a:endParaRPr>
          </a:p>
        </p:txBody>
      </p:sp>
      <p:sp>
        <p:nvSpPr>
          <p:cNvPr id="10" name="TextBox 9"/>
          <p:cNvSpPr txBox="1"/>
          <p:nvPr/>
        </p:nvSpPr>
        <p:spPr>
          <a:xfrm>
            <a:off x="304800" y="998577"/>
            <a:ext cx="8610600" cy="5078313"/>
          </a:xfrm>
          <a:prstGeom prst="rect">
            <a:avLst/>
          </a:prstGeom>
          <a:noFill/>
        </p:spPr>
        <p:txBody>
          <a:bodyPr wrap="square" rtlCol="0">
            <a:spAutoFit/>
          </a:bodyPr>
          <a:lstStyle/>
          <a:p>
            <a:pPr algn="just"/>
            <a:r>
              <a:rPr lang="en-US" sz="4400" dirty="0">
                <a:solidFill>
                  <a:schemeClr val="bg1"/>
                </a:solidFill>
              </a:rPr>
              <a:t>T</a:t>
            </a:r>
            <a:r>
              <a:rPr lang="en-US" sz="4400" dirty="0" smtClean="0">
                <a:solidFill>
                  <a:schemeClr val="bg1"/>
                </a:solidFill>
              </a:rPr>
              <a:t>he </a:t>
            </a:r>
            <a:r>
              <a:rPr lang="en-US" sz="4400" dirty="0">
                <a:solidFill>
                  <a:schemeClr val="bg1"/>
                </a:solidFill>
              </a:rPr>
              <a:t>calling of the first disciples puts the authority of Jesus Christ on display, revealing Him to </a:t>
            </a:r>
            <a:r>
              <a:rPr lang="en-US" sz="4400" dirty="0" smtClean="0">
                <a:solidFill>
                  <a:schemeClr val="bg1"/>
                </a:solidFill>
              </a:rPr>
              <a:t>be…</a:t>
            </a:r>
            <a:endParaRPr lang="en-US" sz="1600" dirty="0">
              <a:solidFill>
                <a:schemeClr val="bg1"/>
              </a:solidFill>
            </a:endParaRPr>
          </a:p>
          <a:p>
            <a:pPr algn="just"/>
            <a:r>
              <a:rPr lang="en-US" sz="1600" dirty="0">
                <a:solidFill>
                  <a:schemeClr val="bg1"/>
                </a:solidFill>
              </a:rPr>
              <a:t> </a:t>
            </a:r>
          </a:p>
          <a:p>
            <a:pPr marL="1028700" lvl="1" indent="-571500" algn="just">
              <a:buFont typeface="Wingdings" panose="05000000000000000000" pitchFamily="2" charset="2"/>
              <a:buChar char="§"/>
            </a:pPr>
            <a:r>
              <a:rPr lang="en-US" sz="4400" dirty="0">
                <a:solidFill>
                  <a:schemeClr val="bg1"/>
                </a:solidFill>
              </a:rPr>
              <a:t>Sovereign</a:t>
            </a:r>
          </a:p>
          <a:p>
            <a:pPr marL="1028700" lvl="1" indent="-571500" algn="just">
              <a:buFont typeface="Wingdings" panose="05000000000000000000" pitchFamily="2" charset="2"/>
              <a:buChar char="§"/>
            </a:pPr>
            <a:r>
              <a:rPr lang="en-US" sz="4400" dirty="0">
                <a:solidFill>
                  <a:schemeClr val="bg1"/>
                </a:solidFill>
              </a:rPr>
              <a:t>Sufficient</a:t>
            </a:r>
          </a:p>
          <a:p>
            <a:pPr marL="1028700" lvl="1" indent="-571500" algn="just">
              <a:buFont typeface="Wingdings" panose="05000000000000000000" pitchFamily="2" charset="2"/>
              <a:buChar char="§"/>
            </a:pPr>
            <a:r>
              <a:rPr lang="en-US" sz="4400" dirty="0">
                <a:solidFill>
                  <a:schemeClr val="bg1"/>
                </a:solidFill>
              </a:rPr>
              <a:t>Supreme</a:t>
            </a:r>
          </a:p>
          <a:p>
            <a:pPr marL="1028700" lvl="1" indent="-571500" algn="just">
              <a:buFont typeface="Wingdings" panose="05000000000000000000" pitchFamily="2" charset="2"/>
              <a:buChar char="§"/>
            </a:pPr>
            <a:r>
              <a:rPr lang="en-US" sz="4400" dirty="0">
                <a:solidFill>
                  <a:schemeClr val="bg1"/>
                </a:solidFill>
              </a:rPr>
              <a:t>Sympathetic</a:t>
            </a:r>
          </a:p>
        </p:txBody>
      </p:sp>
    </p:spTree>
    <p:extLst>
      <p:ext uri="{BB962C8B-B14F-4D97-AF65-F5344CB8AC3E}">
        <p14:creationId xmlns:p14="http://schemas.microsoft.com/office/powerpoint/2010/main" val="180994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3250"/>
                                  </p:stCondLst>
                                  <p:childTnLst>
                                    <p:set>
                                      <p:cBhvr>
                                        <p:cTn id="10" dur="1" fill="hold">
                                          <p:stCondLst>
                                            <p:cond delay="0"/>
                                          </p:stCondLst>
                                        </p:cTn>
                                        <p:tgtEl>
                                          <p:spTgt spid="10">
                                            <p:txEl>
                                              <p:pRg st="2" end="2"/>
                                            </p:txEl>
                                          </p:spTgt>
                                        </p:tgtEl>
                                        <p:attrNameLst>
                                          <p:attrName>style.visibility</p:attrName>
                                        </p:attrNameLst>
                                      </p:cBhvr>
                                      <p:to>
                                        <p:strVal val="visible"/>
                                      </p:to>
                                    </p:set>
                                    <p:animEffect transition="in" filter="fade">
                                      <p:cBhvr>
                                        <p:cTn id="11" dur="1750"/>
                                        <p:tgtEl>
                                          <p:spTgt spid="10">
                                            <p:txEl>
                                              <p:pRg st="2" end="2"/>
                                            </p:txEl>
                                          </p:spTgt>
                                        </p:tgtEl>
                                      </p:cBhvr>
                                    </p:animEffect>
                                  </p:childTnLst>
                                </p:cTn>
                              </p:par>
                            </p:childTnLst>
                          </p:cTn>
                        </p:par>
                        <p:par>
                          <p:cTn id="12" fill="hold">
                            <p:stCondLst>
                              <p:cond delay="7000"/>
                            </p:stCondLst>
                            <p:childTnLst>
                              <p:par>
                                <p:cTn id="13" presetID="10" presetClass="entr" presetSubtype="0" fill="hold" grpId="0" nodeType="afterEffect">
                                  <p:stCondLst>
                                    <p:cond delay="50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fade">
                                      <p:cBhvr>
                                        <p:cTn id="15" dur="1750"/>
                                        <p:tgtEl>
                                          <p:spTgt spid="10">
                                            <p:txEl>
                                              <p:pRg st="3" end="3"/>
                                            </p:txEl>
                                          </p:spTgt>
                                        </p:tgtEl>
                                      </p:cBhvr>
                                    </p:animEffect>
                                  </p:childTnLst>
                                </p:cTn>
                              </p:par>
                            </p:childTnLst>
                          </p:cTn>
                        </p:par>
                        <p:par>
                          <p:cTn id="16" fill="hold">
                            <p:stCondLst>
                              <p:cond delay="9250"/>
                            </p:stCondLst>
                            <p:childTnLst>
                              <p:par>
                                <p:cTn id="17" presetID="10" presetClass="entr" presetSubtype="0" fill="hold" grpId="0" nodeType="afterEffect">
                                  <p:stCondLst>
                                    <p:cond delay="50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fade">
                                      <p:cBhvr>
                                        <p:cTn id="19" dur="1750"/>
                                        <p:tgtEl>
                                          <p:spTgt spid="10">
                                            <p:txEl>
                                              <p:pRg st="4" end="4"/>
                                            </p:txEl>
                                          </p:spTgt>
                                        </p:tgtEl>
                                      </p:cBhvr>
                                    </p:animEffect>
                                  </p:childTnLst>
                                </p:cTn>
                              </p:par>
                            </p:childTnLst>
                          </p:cTn>
                        </p:par>
                        <p:par>
                          <p:cTn id="20" fill="hold">
                            <p:stCondLst>
                              <p:cond delay="11500"/>
                            </p:stCondLst>
                            <p:childTnLst>
                              <p:par>
                                <p:cTn id="21" presetID="10" presetClass="entr" presetSubtype="0" fill="hold" grpId="0" nodeType="afterEffect">
                                  <p:stCondLst>
                                    <p:cond delay="500"/>
                                  </p:stCondLst>
                                  <p:childTnLst>
                                    <p:set>
                                      <p:cBhvr>
                                        <p:cTn id="22" dur="1" fill="hold">
                                          <p:stCondLst>
                                            <p:cond delay="0"/>
                                          </p:stCondLst>
                                        </p:cTn>
                                        <p:tgtEl>
                                          <p:spTgt spid="10">
                                            <p:txEl>
                                              <p:pRg st="5" end="5"/>
                                            </p:txEl>
                                          </p:spTgt>
                                        </p:tgtEl>
                                        <p:attrNameLst>
                                          <p:attrName>style.visibility</p:attrName>
                                        </p:attrNameLst>
                                      </p:cBhvr>
                                      <p:to>
                                        <p:strVal val="visible"/>
                                      </p:to>
                                    </p:set>
                                    <p:animEffect transition="in" filter="fade">
                                      <p:cBhvr>
                                        <p:cTn id="23" dur="175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Our Big Idea</a:t>
            </a:r>
            <a:endParaRPr lang="en-US" sz="4800" dirty="0" smtClean="0">
              <a:solidFill>
                <a:schemeClr val="bg1"/>
              </a:solidFill>
            </a:endParaRPr>
          </a:p>
        </p:txBody>
      </p:sp>
      <p:sp>
        <p:nvSpPr>
          <p:cNvPr id="10" name="TextBox 9"/>
          <p:cNvSpPr txBox="1"/>
          <p:nvPr/>
        </p:nvSpPr>
        <p:spPr>
          <a:xfrm>
            <a:off x="304800" y="998577"/>
            <a:ext cx="8610600" cy="4324261"/>
          </a:xfrm>
          <a:prstGeom prst="rect">
            <a:avLst/>
          </a:prstGeom>
          <a:noFill/>
        </p:spPr>
        <p:txBody>
          <a:bodyPr wrap="square" rtlCol="0">
            <a:spAutoFit/>
          </a:bodyPr>
          <a:lstStyle/>
          <a:p>
            <a:pPr algn="just"/>
            <a:r>
              <a:rPr lang="en-US" sz="4400" i="1" dirty="0">
                <a:solidFill>
                  <a:schemeClr val="bg1"/>
                </a:solidFill>
              </a:rPr>
              <a:t>When Jesus is of first importance (supreme) in our lives, it results </a:t>
            </a:r>
            <a:r>
              <a:rPr lang="en-US" sz="4400" i="1" dirty="0" smtClean="0">
                <a:solidFill>
                  <a:schemeClr val="bg1"/>
                </a:solidFill>
              </a:rPr>
              <a:t>in… </a:t>
            </a:r>
            <a:endParaRPr lang="en-US" sz="1100" i="1" dirty="0" smtClean="0">
              <a:solidFill>
                <a:schemeClr val="bg1"/>
              </a:solidFill>
            </a:endParaRPr>
          </a:p>
          <a:p>
            <a:pPr algn="just"/>
            <a:endParaRPr lang="en-US" sz="1100" i="1" dirty="0">
              <a:solidFill>
                <a:schemeClr val="bg1"/>
              </a:solidFill>
            </a:endParaRPr>
          </a:p>
          <a:p>
            <a:pPr marL="571500" indent="-571500" algn="just">
              <a:buFont typeface="Wingdings" panose="05000000000000000000" pitchFamily="2" charset="2"/>
              <a:buChar char="§"/>
            </a:pPr>
            <a:r>
              <a:rPr lang="en-US" sz="4400" i="1" dirty="0" smtClean="0">
                <a:solidFill>
                  <a:schemeClr val="bg1"/>
                </a:solidFill>
              </a:rPr>
              <a:t>listening </a:t>
            </a:r>
            <a:r>
              <a:rPr lang="en-US" sz="4400" i="1" dirty="0">
                <a:solidFill>
                  <a:schemeClr val="bg1"/>
                </a:solidFill>
              </a:rPr>
              <a:t>to the voice of </a:t>
            </a:r>
            <a:r>
              <a:rPr lang="en-US" sz="4400" i="1" dirty="0" smtClean="0">
                <a:solidFill>
                  <a:schemeClr val="bg1"/>
                </a:solidFill>
              </a:rPr>
              <a:t>Christ;</a:t>
            </a:r>
          </a:p>
          <a:p>
            <a:pPr marL="571500" indent="-571500" algn="just">
              <a:buFont typeface="Wingdings" panose="05000000000000000000" pitchFamily="2" charset="2"/>
              <a:buChar char="§"/>
            </a:pPr>
            <a:r>
              <a:rPr lang="en-US" sz="4400" i="1" dirty="0" smtClean="0">
                <a:solidFill>
                  <a:schemeClr val="bg1"/>
                </a:solidFill>
              </a:rPr>
              <a:t>immediate </a:t>
            </a:r>
            <a:r>
              <a:rPr lang="en-US" sz="4400" i="1" dirty="0">
                <a:solidFill>
                  <a:schemeClr val="bg1"/>
                </a:solidFill>
              </a:rPr>
              <a:t>obedience to </a:t>
            </a:r>
            <a:r>
              <a:rPr lang="en-US" sz="4400" i="1" dirty="0" smtClean="0">
                <a:solidFill>
                  <a:schemeClr val="bg1"/>
                </a:solidFill>
              </a:rPr>
              <a:t>Christ;</a:t>
            </a:r>
          </a:p>
          <a:p>
            <a:pPr marL="571500" indent="-571500" algn="just">
              <a:buFont typeface="Wingdings" panose="05000000000000000000" pitchFamily="2" charset="2"/>
              <a:buChar char="§"/>
            </a:pPr>
            <a:r>
              <a:rPr lang="en-US" sz="4400" i="1" dirty="0" smtClean="0">
                <a:solidFill>
                  <a:schemeClr val="bg1"/>
                </a:solidFill>
              </a:rPr>
              <a:t>and </a:t>
            </a:r>
            <a:r>
              <a:rPr lang="en-US" sz="4400" i="1" dirty="0">
                <a:solidFill>
                  <a:schemeClr val="bg1"/>
                </a:solidFill>
              </a:rPr>
              <a:t>willingness to sacrifice for Christ.</a:t>
            </a:r>
            <a:endParaRPr lang="en-US" sz="4400" dirty="0">
              <a:solidFill>
                <a:schemeClr val="bg1"/>
              </a:solidFill>
            </a:endParaRPr>
          </a:p>
        </p:txBody>
      </p:sp>
    </p:spTree>
    <p:extLst>
      <p:ext uri="{BB962C8B-B14F-4D97-AF65-F5344CB8AC3E}">
        <p14:creationId xmlns:p14="http://schemas.microsoft.com/office/powerpoint/2010/main" val="71046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250"/>
                                  </p:stCondLst>
                                  <p:childTnLst>
                                    <p:set>
                                      <p:cBhvr>
                                        <p:cTn id="10" dur="1" fill="hold">
                                          <p:stCondLst>
                                            <p:cond delay="0"/>
                                          </p:stCondLst>
                                        </p:cTn>
                                        <p:tgtEl>
                                          <p:spTgt spid="10">
                                            <p:txEl>
                                              <p:pRg st="2" end="2"/>
                                            </p:txEl>
                                          </p:spTgt>
                                        </p:tgtEl>
                                        <p:attrNameLst>
                                          <p:attrName>style.visibility</p:attrName>
                                        </p:attrNameLst>
                                      </p:cBhvr>
                                      <p:to>
                                        <p:strVal val="visible"/>
                                      </p:to>
                                    </p:set>
                                    <p:animEffect transition="in" filter="fade">
                                      <p:cBhvr>
                                        <p:cTn id="11" dur="1750"/>
                                        <p:tgtEl>
                                          <p:spTgt spid="10">
                                            <p:txEl>
                                              <p:pRg st="2" end="2"/>
                                            </p:txEl>
                                          </p:spTgt>
                                        </p:tgtEl>
                                      </p:cBhvr>
                                    </p:animEffect>
                                  </p:childTnLst>
                                </p:cTn>
                              </p:par>
                            </p:childTnLst>
                          </p:cTn>
                        </p:par>
                        <p:par>
                          <p:cTn id="12" fill="hold">
                            <p:stCondLst>
                              <p:cond delay="4000"/>
                            </p:stCondLst>
                            <p:childTnLst>
                              <p:par>
                                <p:cTn id="13" presetID="10" presetClass="entr" presetSubtype="0" fill="hold" grpId="0" nodeType="afterEffect">
                                  <p:stCondLst>
                                    <p:cond delay="25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fade">
                                      <p:cBhvr>
                                        <p:cTn id="15" dur="1750"/>
                                        <p:tgtEl>
                                          <p:spTgt spid="10">
                                            <p:txEl>
                                              <p:pRg st="3" end="3"/>
                                            </p:txEl>
                                          </p:spTgt>
                                        </p:tgtEl>
                                      </p:cBhvr>
                                    </p:animEffect>
                                  </p:childTnLst>
                                </p:cTn>
                              </p:par>
                            </p:childTnLst>
                          </p:cTn>
                        </p:par>
                        <p:par>
                          <p:cTn id="16" fill="hold">
                            <p:stCondLst>
                              <p:cond delay="6000"/>
                            </p:stCondLst>
                            <p:childTnLst>
                              <p:par>
                                <p:cTn id="17" presetID="10" presetClass="entr" presetSubtype="0" fill="hold" grpId="0" nodeType="afterEffect">
                                  <p:stCondLst>
                                    <p:cond delay="25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fade">
                                      <p:cBhvr>
                                        <p:cTn id="19" dur="175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Colossians 1:15-16</a:t>
            </a:r>
            <a:endParaRPr lang="en-US" sz="4800" dirty="0" smtClean="0">
              <a:solidFill>
                <a:schemeClr val="bg1"/>
              </a:solidFill>
            </a:endParaRPr>
          </a:p>
        </p:txBody>
      </p:sp>
      <p:sp>
        <p:nvSpPr>
          <p:cNvPr id="10" name="TextBox 9"/>
          <p:cNvSpPr txBox="1"/>
          <p:nvPr/>
        </p:nvSpPr>
        <p:spPr>
          <a:xfrm>
            <a:off x="304800" y="914400"/>
            <a:ext cx="8610600" cy="5509200"/>
          </a:xfrm>
          <a:prstGeom prst="rect">
            <a:avLst/>
          </a:prstGeom>
          <a:noFill/>
        </p:spPr>
        <p:txBody>
          <a:bodyPr wrap="square" rtlCol="0">
            <a:spAutoFit/>
          </a:bodyPr>
          <a:lstStyle/>
          <a:p>
            <a:pPr algn="just"/>
            <a:r>
              <a:rPr lang="en-US" sz="4400" i="1" dirty="0">
                <a:solidFill>
                  <a:schemeClr val="bg1"/>
                </a:solidFill>
              </a:rPr>
              <a:t>15 He is the image of the invisible God, the firstborn of all creation. 16 For by Him all things were created, both in the heavens and on earth, visible and invisible, whether thrones or dominions or rulers or authorities — all things have been created through Him and for Him. </a:t>
            </a:r>
            <a:endParaRPr lang="en-US" sz="4400" dirty="0">
              <a:solidFill>
                <a:schemeClr val="bg1"/>
              </a:solidFill>
            </a:endParaRPr>
          </a:p>
        </p:txBody>
      </p:sp>
    </p:spTree>
    <p:extLst>
      <p:ext uri="{BB962C8B-B14F-4D97-AF65-F5344CB8AC3E}">
        <p14:creationId xmlns:p14="http://schemas.microsoft.com/office/powerpoint/2010/main" val="81004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Colossians 1:17-18</a:t>
            </a:r>
            <a:endParaRPr lang="en-US" sz="4800" dirty="0" smtClean="0">
              <a:solidFill>
                <a:schemeClr val="bg1"/>
              </a:solidFill>
            </a:endParaRPr>
          </a:p>
        </p:txBody>
      </p:sp>
      <p:sp>
        <p:nvSpPr>
          <p:cNvPr id="10" name="TextBox 9"/>
          <p:cNvSpPr txBox="1"/>
          <p:nvPr/>
        </p:nvSpPr>
        <p:spPr>
          <a:xfrm>
            <a:off x="304800" y="914400"/>
            <a:ext cx="8610600" cy="4832092"/>
          </a:xfrm>
          <a:prstGeom prst="rect">
            <a:avLst/>
          </a:prstGeom>
          <a:noFill/>
        </p:spPr>
        <p:txBody>
          <a:bodyPr wrap="square" rtlCol="0">
            <a:spAutoFit/>
          </a:bodyPr>
          <a:lstStyle/>
          <a:p>
            <a:pPr algn="just"/>
            <a:r>
              <a:rPr lang="en-US" sz="4400" i="1" dirty="0" smtClean="0">
                <a:solidFill>
                  <a:schemeClr val="bg1"/>
                </a:solidFill>
              </a:rPr>
              <a:t>17 </a:t>
            </a:r>
            <a:r>
              <a:rPr lang="en-US" sz="4400" i="1" dirty="0">
                <a:solidFill>
                  <a:schemeClr val="bg1"/>
                </a:solidFill>
              </a:rPr>
              <a:t>He is before all things, and in Him all things hold together. 18 He is also head of the body, the church; and He is the beginning, the firstborn from the dead, so that He Himself will come to have first place in everything. </a:t>
            </a:r>
            <a:endParaRPr lang="en-US" sz="4400" dirty="0">
              <a:solidFill>
                <a:schemeClr val="bg1"/>
              </a:solidFill>
            </a:endParaRPr>
          </a:p>
        </p:txBody>
      </p:sp>
    </p:spTree>
    <p:extLst>
      <p:ext uri="{BB962C8B-B14F-4D97-AF65-F5344CB8AC3E}">
        <p14:creationId xmlns:p14="http://schemas.microsoft.com/office/powerpoint/2010/main" val="393682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Our Big Idea</a:t>
            </a:r>
            <a:endParaRPr lang="en-US" sz="4800" dirty="0" smtClean="0">
              <a:solidFill>
                <a:schemeClr val="bg1"/>
              </a:solidFill>
            </a:endParaRPr>
          </a:p>
        </p:txBody>
      </p:sp>
      <p:sp>
        <p:nvSpPr>
          <p:cNvPr id="10" name="TextBox 9"/>
          <p:cNvSpPr txBox="1"/>
          <p:nvPr/>
        </p:nvSpPr>
        <p:spPr>
          <a:xfrm>
            <a:off x="304800" y="998577"/>
            <a:ext cx="8610600" cy="4324261"/>
          </a:xfrm>
          <a:prstGeom prst="rect">
            <a:avLst/>
          </a:prstGeom>
          <a:noFill/>
        </p:spPr>
        <p:txBody>
          <a:bodyPr wrap="square" rtlCol="0">
            <a:spAutoFit/>
          </a:bodyPr>
          <a:lstStyle/>
          <a:p>
            <a:pPr algn="just"/>
            <a:r>
              <a:rPr lang="en-US" sz="4400" i="1" dirty="0">
                <a:solidFill>
                  <a:schemeClr val="bg1"/>
                </a:solidFill>
              </a:rPr>
              <a:t>When Jesus is of first importance (supreme) in our lives, it results </a:t>
            </a:r>
            <a:r>
              <a:rPr lang="en-US" sz="4400" i="1" dirty="0" smtClean="0">
                <a:solidFill>
                  <a:schemeClr val="bg1"/>
                </a:solidFill>
              </a:rPr>
              <a:t>in… </a:t>
            </a:r>
            <a:endParaRPr lang="en-US" sz="1100" i="1" dirty="0" smtClean="0">
              <a:solidFill>
                <a:schemeClr val="bg1"/>
              </a:solidFill>
            </a:endParaRPr>
          </a:p>
          <a:p>
            <a:pPr algn="just"/>
            <a:endParaRPr lang="en-US" sz="1100" i="1" dirty="0">
              <a:solidFill>
                <a:schemeClr val="bg1"/>
              </a:solidFill>
            </a:endParaRPr>
          </a:p>
          <a:p>
            <a:pPr marL="571500" indent="-571500" algn="just">
              <a:buFont typeface="Wingdings" panose="05000000000000000000" pitchFamily="2" charset="2"/>
              <a:buChar char="§"/>
            </a:pPr>
            <a:r>
              <a:rPr lang="en-US" sz="4400" i="1" dirty="0" smtClean="0">
                <a:solidFill>
                  <a:schemeClr val="bg1"/>
                </a:solidFill>
              </a:rPr>
              <a:t>listening </a:t>
            </a:r>
            <a:r>
              <a:rPr lang="en-US" sz="4400" i="1" dirty="0">
                <a:solidFill>
                  <a:schemeClr val="bg1"/>
                </a:solidFill>
              </a:rPr>
              <a:t>to the voice of </a:t>
            </a:r>
            <a:r>
              <a:rPr lang="en-US" sz="4400" i="1" dirty="0" smtClean="0">
                <a:solidFill>
                  <a:schemeClr val="bg1"/>
                </a:solidFill>
              </a:rPr>
              <a:t>Christ;</a:t>
            </a:r>
          </a:p>
          <a:p>
            <a:pPr marL="571500" indent="-571500" algn="just">
              <a:buFont typeface="Wingdings" panose="05000000000000000000" pitchFamily="2" charset="2"/>
              <a:buChar char="§"/>
            </a:pPr>
            <a:r>
              <a:rPr lang="en-US" sz="4400" i="1" dirty="0" smtClean="0">
                <a:solidFill>
                  <a:schemeClr val="bg1"/>
                </a:solidFill>
              </a:rPr>
              <a:t>immediate </a:t>
            </a:r>
            <a:r>
              <a:rPr lang="en-US" sz="4400" i="1" dirty="0">
                <a:solidFill>
                  <a:schemeClr val="bg1"/>
                </a:solidFill>
              </a:rPr>
              <a:t>obedience to </a:t>
            </a:r>
            <a:r>
              <a:rPr lang="en-US" sz="4400" i="1" dirty="0" smtClean="0">
                <a:solidFill>
                  <a:schemeClr val="bg1"/>
                </a:solidFill>
              </a:rPr>
              <a:t>Christ;</a:t>
            </a:r>
          </a:p>
          <a:p>
            <a:pPr marL="571500" indent="-571500" algn="just">
              <a:buFont typeface="Wingdings" panose="05000000000000000000" pitchFamily="2" charset="2"/>
              <a:buChar char="§"/>
            </a:pPr>
            <a:r>
              <a:rPr lang="en-US" sz="4400" i="1" dirty="0" smtClean="0">
                <a:solidFill>
                  <a:schemeClr val="bg1"/>
                </a:solidFill>
              </a:rPr>
              <a:t>and </a:t>
            </a:r>
            <a:r>
              <a:rPr lang="en-US" sz="4400" i="1" dirty="0">
                <a:solidFill>
                  <a:schemeClr val="bg1"/>
                </a:solidFill>
              </a:rPr>
              <a:t>willingness to sacrifice for Christ.</a:t>
            </a:r>
            <a:endParaRPr lang="en-US" sz="4400" dirty="0">
              <a:solidFill>
                <a:schemeClr val="bg1"/>
              </a:solidFill>
            </a:endParaRPr>
          </a:p>
        </p:txBody>
      </p:sp>
    </p:spTree>
    <p:extLst>
      <p:ext uri="{BB962C8B-B14F-4D97-AF65-F5344CB8AC3E}">
        <p14:creationId xmlns:p14="http://schemas.microsoft.com/office/powerpoint/2010/main" val="15726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250"/>
                                  </p:stCondLst>
                                  <p:childTnLst>
                                    <p:set>
                                      <p:cBhvr>
                                        <p:cTn id="10" dur="1" fill="hold">
                                          <p:stCondLst>
                                            <p:cond delay="0"/>
                                          </p:stCondLst>
                                        </p:cTn>
                                        <p:tgtEl>
                                          <p:spTgt spid="10">
                                            <p:txEl>
                                              <p:pRg st="2" end="2"/>
                                            </p:txEl>
                                          </p:spTgt>
                                        </p:tgtEl>
                                        <p:attrNameLst>
                                          <p:attrName>style.visibility</p:attrName>
                                        </p:attrNameLst>
                                      </p:cBhvr>
                                      <p:to>
                                        <p:strVal val="visible"/>
                                      </p:to>
                                    </p:set>
                                    <p:animEffect transition="in" filter="fade">
                                      <p:cBhvr>
                                        <p:cTn id="11" dur="1750"/>
                                        <p:tgtEl>
                                          <p:spTgt spid="10">
                                            <p:txEl>
                                              <p:pRg st="2" end="2"/>
                                            </p:txEl>
                                          </p:spTgt>
                                        </p:tgtEl>
                                      </p:cBhvr>
                                    </p:animEffect>
                                  </p:childTnLst>
                                </p:cTn>
                              </p:par>
                            </p:childTnLst>
                          </p:cTn>
                        </p:par>
                        <p:par>
                          <p:cTn id="12" fill="hold">
                            <p:stCondLst>
                              <p:cond delay="4000"/>
                            </p:stCondLst>
                            <p:childTnLst>
                              <p:par>
                                <p:cTn id="13" presetID="10" presetClass="entr" presetSubtype="0" fill="hold" grpId="0" nodeType="afterEffect">
                                  <p:stCondLst>
                                    <p:cond delay="25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fade">
                                      <p:cBhvr>
                                        <p:cTn id="15" dur="1750"/>
                                        <p:tgtEl>
                                          <p:spTgt spid="10">
                                            <p:txEl>
                                              <p:pRg st="3" end="3"/>
                                            </p:txEl>
                                          </p:spTgt>
                                        </p:tgtEl>
                                      </p:cBhvr>
                                    </p:animEffect>
                                  </p:childTnLst>
                                </p:cTn>
                              </p:par>
                            </p:childTnLst>
                          </p:cTn>
                        </p:par>
                        <p:par>
                          <p:cTn id="16" fill="hold">
                            <p:stCondLst>
                              <p:cond delay="6000"/>
                            </p:stCondLst>
                            <p:childTnLst>
                              <p:par>
                                <p:cTn id="17" presetID="10" presetClass="entr" presetSubtype="0" fill="hold" grpId="0" nodeType="afterEffect">
                                  <p:stCondLst>
                                    <p:cond delay="25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fade">
                                      <p:cBhvr>
                                        <p:cTn id="19" dur="175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36908</TotalTime>
  <Words>1137</Words>
  <Application>Microsoft Office PowerPoint</Application>
  <PresentationFormat>On-screen Show (4:3)</PresentationFormat>
  <Paragraphs>81</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c:creator>
  <cp:lastModifiedBy>Ed Godfrey</cp:lastModifiedBy>
  <cp:revision>867</cp:revision>
  <dcterms:created xsi:type="dcterms:W3CDTF">2013-08-08T16:28:40Z</dcterms:created>
  <dcterms:modified xsi:type="dcterms:W3CDTF">2018-04-07T19:45:08Z</dcterms:modified>
</cp:coreProperties>
</file>