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455" r:id="rId2"/>
    <p:sldId id="1674" r:id="rId3"/>
    <p:sldId id="1933" r:id="rId4"/>
    <p:sldId id="1939" r:id="rId5"/>
    <p:sldId id="1934" r:id="rId6"/>
    <p:sldId id="1935" r:id="rId7"/>
    <p:sldId id="1936" r:id="rId8"/>
    <p:sldId id="1937" r:id="rId9"/>
    <p:sldId id="1945" r:id="rId10"/>
    <p:sldId id="1938" r:id="rId11"/>
    <p:sldId id="1946" r:id="rId12"/>
    <p:sldId id="1947" r:id="rId13"/>
    <p:sldId id="1948" r:id="rId14"/>
    <p:sldId id="1949" r:id="rId15"/>
    <p:sldId id="1950" r:id="rId16"/>
    <p:sldId id="1951" r:id="rId17"/>
    <p:sldId id="1952" r:id="rId18"/>
    <p:sldId id="1953" r:id="rId19"/>
    <p:sldId id="1954" r:id="rId20"/>
    <p:sldId id="1955" r:id="rId21"/>
    <p:sldId id="1956" r:id="rId22"/>
    <p:sldId id="1957" r:id="rId23"/>
    <p:sldId id="1940" r:id="rId24"/>
    <p:sldId id="1958" r:id="rId25"/>
    <p:sldId id="1959" r:id="rId26"/>
    <p:sldId id="1960" r:id="rId27"/>
    <p:sldId id="1961" r:id="rId28"/>
    <p:sldId id="196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3/30/2018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16</a:t>
            </a:fld>
            <a:endParaRPr lang="en-US"/>
          </a:p>
        </p:txBody>
      </p:sp>
    </p:spTree>
    <p:extLst>
      <p:ext uri="{BB962C8B-B14F-4D97-AF65-F5344CB8AC3E}">
        <p14:creationId xmlns:p14="http://schemas.microsoft.com/office/powerpoint/2010/main" val="375088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17</a:t>
            </a:fld>
            <a:endParaRPr lang="en-US"/>
          </a:p>
        </p:txBody>
      </p:sp>
    </p:spTree>
    <p:extLst>
      <p:ext uri="{BB962C8B-B14F-4D97-AF65-F5344CB8AC3E}">
        <p14:creationId xmlns:p14="http://schemas.microsoft.com/office/powerpoint/2010/main" val="37508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20</a:t>
            </a:fld>
            <a:endParaRPr lang="en-US"/>
          </a:p>
        </p:txBody>
      </p:sp>
    </p:spTree>
    <p:extLst>
      <p:ext uri="{BB962C8B-B14F-4D97-AF65-F5344CB8AC3E}">
        <p14:creationId xmlns:p14="http://schemas.microsoft.com/office/powerpoint/2010/main" val="37508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3/30/2018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 y="385119"/>
            <a:ext cx="9137822" cy="6091881"/>
          </a:xfrm>
          <a:prstGeom prst="rect">
            <a:avLst/>
          </a:prstGeom>
        </p:spPr>
      </p:pic>
      <p:sp>
        <p:nvSpPr>
          <p:cNvPr id="7" name="TextBox 6"/>
          <p:cNvSpPr txBox="1"/>
          <p:nvPr/>
        </p:nvSpPr>
        <p:spPr>
          <a:xfrm>
            <a:off x="6178" y="2914471"/>
            <a:ext cx="9144000" cy="1107996"/>
          </a:xfrm>
          <a:prstGeom prst="rect">
            <a:avLst/>
          </a:prstGeom>
          <a:noFill/>
        </p:spPr>
        <p:txBody>
          <a:bodyPr wrap="square" rtlCol="0">
            <a:spAutoFit/>
          </a:bodyPr>
          <a:lstStyle/>
          <a:p>
            <a:pPr algn="ctr"/>
            <a:r>
              <a:rPr lang="en-US" sz="6600" dirty="0" smtClean="0">
                <a:solidFill>
                  <a:schemeClr val="bg1"/>
                </a:solidFill>
                <a:latin typeface="+mj-lt"/>
              </a:rPr>
              <a:t>See What A Morning</a:t>
            </a:r>
            <a:endParaRPr lang="en-US" sz="6600" dirty="0" smtClean="0">
              <a:solidFill>
                <a:schemeClr val="bg1"/>
              </a:solidFill>
              <a:latin typeface="+mj-lt"/>
            </a:endParaRPr>
          </a:p>
        </p:txBody>
      </p:sp>
      <p:sp>
        <p:nvSpPr>
          <p:cNvPr id="6" name="TextBox 5"/>
          <p:cNvSpPr txBox="1"/>
          <p:nvPr/>
        </p:nvSpPr>
        <p:spPr>
          <a:xfrm>
            <a:off x="0" y="3987225"/>
            <a:ext cx="9144000" cy="584775"/>
          </a:xfrm>
          <a:prstGeom prst="rect">
            <a:avLst/>
          </a:prstGeom>
          <a:noFill/>
        </p:spPr>
        <p:txBody>
          <a:bodyPr wrap="square" rtlCol="0">
            <a:spAutoFit/>
          </a:bodyPr>
          <a:lstStyle/>
          <a:p>
            <a:pPr algn="ctr"/>
            <a:r>
              <a:rPr lang="en-US" sz="3200" dirty="0" smtClean="0">
                <a:solidFill>
                  <a:schemeClr val="bg1"/>
                </a:solidFill>
                <a:latin typeface="Bahnschrift" panose="020B0502040204020203" pitchFamily="34" charset="0"/>
              </a:rPr>
              <a:t>Luke 24:1-12; 36-48</a:t>
            </a:r>
            <a:endParaRPr lang="en-US" sz="3200" dirty="0" smtClean="0">
              <a:solidFill>
                <a:schemeClr val="bg1"/>
              </a:solidFill>
              <a:latin typeface="Bahnschrift" panose="020B0502040204020203" pitchFamily="34" charset="0"/>
            </a:endParaRPr>
          </a:p>
        </p:txBody>
      </p:sp>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1 Corin</a:t>
            </a:r>
            <a:r>
              <a:rPr lang="en-US" sz="4800" dirty="0" smtClean="0">
                <a:solidFill>
                  <a:schemeClr val="bg1"/>
                </a:solidFill>
              </a:rPr>
              <a:t>thians 15:16-19</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3539430"/>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i="1" dirty="0" smtClean="0">
                <a:solidFill>
                  <a:schemeClr val="bg1">
                    <a:lumMod val="95000"/>
                  </a:schemeClr>
                </a:solidFill>
                <a:latin typeface="+mn-lt"/>
              </a:rPr>
              <a:t>“16 </a:t>
            </a:r>
            <a:r>
              <a:rPr lang="en-US" i="1" dirty="0">
                <a:solidFill>
                  <a:schemeClr val="bg1">
                    <a:lumMod val="95000"/>
                  </a:schemeClr>
                </a:solidFill>
                <a:latin typeface="+mn-lt"/>
              </a:rPr>
              <a:t>For if the dead are not raised, not even Christ has been raised; 17 and if Christ has not been raised, your faith is worthless; you are still in your sins.18 Then those also who have fallen asleep in Christ have perished. 19 If we have hoped in Christ in this life only, we are of all men most to be pitied.”</a:t>
            </a:r>
            <a:r>
              <a:rPr lang="en-US" dirty="0">
                <a:solidFill>
                  <a:schemeClr val="bg1">
                    <a:lumMod val="95000"/>
                  </a:schemeClr>
                </a:solidFill>
                <a:latin typeface="+mn-lt"/>
              </a:rPr>
              <a:t> </a:t>
            </a:r>
          </a:p>
        </p:txBody>
      </p:sp>
    </p:spTree>
    <p:extLst>
      <p:ext uri="{BB962C8B-B14F-4D97-AF65-F5344CB8AC3E}">
        <p14:creationId xmlns:p14="http://schemas.microsoft.com/office/powerpoint/2010/main" val="215287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1200329"/>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857250" indent="-857250" algn="just" eaLnBrk="1" hangingPunct="1">
              <a:spcBef>
                <a:spcPct val="30000"/>
              </a:spcBef>
              <a:buClrTx/>
              <a:buFont typeface="+mj-lt"/>
              <a:buAutoNum type="romanUcPeriod" startAt="2"/>
            </a:pPr>
            <a:r>
              <a:rPr kumimoji="1" lang="en-US" altLang="en-US" sz="3600" dirty="0" smtClean="0">
                <a:solidFill>
                  <a:schemeClr val="bg1">
                    <a:lumMod val="95000"/>
                  </a:schemeClr>
                </a:solidFill>
                <a:latin typeface="Sitka Text" panose="02000505000000020004" pitchFamily="2" charset="0"/>
              </a:rPr>
              <a:t>Remember what the Lord has promised (24:2-12)</a:t>
            </a:r>
          </a:p>
        </p:txBody>
      </p:sp>
      <p:sp>
        <p:nvSpPr>
          <p:cNvPr id="7" name="Text Box 2"/>
          <p:cNvSpPr txBox="1">
            <a:spLocks noChangeArrowheads="1"/>
          </p:cNvSpPr>
          <p:nvPr/>
        </p:nvSpPr>
        <p:spPr bwMode="auto">
          <a:xfrm>
            <a:off x="304800" y="2304871"/>
            <a:ext cx="8610600" cy="2160591"/>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The </a:t>
            </a:r>
            <a:r>
              <a:rPr lang="en-US" i="1" dirty="0">
                <a:solidFill>
                  <a:schemeClr val="bg1"/>
                </a:solidFill>
                <a:latin typeface="Sitka Text" panose="02000505000000020004" pitchFamily="2" charset="0"/>
              </a:rPr>
              <a:t>witness of the stone rolled away and an empty tomb (24:2-3</a:t>
            </a:r>
            <a:r>
              <a:rPr lang="en-US" i="1" dirty="0" smtClean="0">
                <a:solidFill>
                  <a:schemeClr val="bg1"/>
                </a:solidFill>
                <a:latin typeface="Sitka Text" panose="02000505000000020004" pitchFamily="2" charset="0"/>
              </a:rPr>
              <a:t>)</a:t>
            </a: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The witness of the Angelic messengers (24:4-7)</a:t>
            </a:r>
          </a:p>
        </p:txBody>
      </p:sp>
    </p:spTree>
    <p:extLst>
      <p:ext uri="{BB962C8B-B14F-4D97-AF65-F5344CB8AC3E}">
        <p14:creationId xmlns:p14="http://schemas.microsoft.com/office/powerpoint/2010/main" val="37339219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75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Luke 9:22; 44</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4745915"/>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smtClean="0">
                <a:solidFill>
                  <a:schemeClr val="bg1"/>
                </a:solidFill>
                <a:latin typeface="+mn-lt"/>
              </a:rPr>
              <a:t>22 “The </a:t>
            </a:r>
            <a:r>
              <a:rPr lang="en-US" sz="3600" i="1" dirty="0">
                <a:solidFill>
                  <a:schemeClr val="bg1"/>
                </a:solidFill>
                <a:latin typeface="+mn-lt"/>
              </a:rPr>
              <a:t>Son of Man must suffer many things and be rejected by the elders and chief priests and scribes, and be killed and be raised up on the third </a:t>
            </a:r>
            <a:r>
              <a:rPr lang="en-US" sz="3600" i="1" dirty="0" smtClean="0">
                <a:solidFill>
                  <a:schemeClr val="bg1"/>
                </a:solidFill>
                <a:latin typeface="+mn-lt"/>
              </a:rPr>
              <a:t>day…”</a:t>
            </a:r>
          </a:p>
          <a:p>
            <a:pPr algn="just">
              <a:buNone/>
            </a:pPr>
            <a:endParaRPr lang="en-US" sz="3600" i="1" dirty="0">
              <a:solidFill>
                <a:schemeClr val="bg1"/>
              </a:solidFill>
              <a:latin typeface="+mn-lt"/>
            </a:endParaRPr>
          </a:p>
          <a:p>
            <a:pPr algn="just">
              <a:buNone/>
            </a:pPr>
            <a:r>
              <a:rPr lang="en-US" sz="3600" i="1" dirty="0" smtClean="0">
                <a:solidFill>
                  <a:schemeClr val="bg1"/>
                </a:solidFill>
                <a:latin typeface="+mn-lt"/>
              </a:rPr>
              <a:t>44 “Let </a:t>
            </a:r>
            <a:r>
              <a:rPr lang="en-US" sz="3600" i="1" dirty="0">
                <a:solidFill>
                  <a:schemeClr val="bg1"/>
                </a:solidFill>
                <a:latin typeface="+mn-lt"/>
              </a:rPr>
              <a:t>these words sink into your ears; for the Son of Man is going to be delivered into the hands of men.” </a:t>
            </a:r>
          </a:p>
        </p:txBody>
      </p:sp>
    </p:spTree>
    <p:extLst>
      <p:ext uri="{BB962C8B-B14F-4D97-AF65-F5344CB8AC3E}">
        <p14:creationId xmlns:p14="http://schemas.microsoft.com/office/powerpoint/2010/main" val="26509146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Luke 18:31-33</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5115246"/>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smtClean="0">
                <a:solidFill>
                  <a:schemeClr val="bg1"/>
                </a:solidFill>
                <a:latin typeface="+mn-lt"/>
              </a:rPr>
              <a:t>“</a:t>
            </a:r>
            <a:r>
              <a:rPr lang="en-US" sz="3600" i="1" dirty="0">
                <a:solidFill>
                  <a:schemeClr val="bg1"/>
                </a:solidFill>
                <a:latin typeface="+mn-lt"/>
              </a:rPr>
              <a:t>31 Behold, we are going up to Jerusalem, and all things which are written through the prophets about the Son of Man will be accomplished. 32 For He will be handed over to the Gentiles, and will be mocked and mistreated and spit upon, 33 and after they have scourged Him, they will kill Him; and the third day He will rise again.”</a:t>
            </a:r>
            <a:r>
              <a:rPr lang="en-US" sz="3600" dirty="0">
                <a:solidFill>
                  <a:schemeClr val="bg1"/>
                </a:solidFill>
                <a:latin typeface="+mn-lt"/>
              </a:rPr>
              <a:t> </a:t>
            </a:r>
          </a:p>
          <a:p>
            <a:pPr algn="just">
              <a:buNone/>
            </a:pPr>
            <a:endParaRPr lang="en-US" dirty="0">
              <a:solidFill>
                <a:schemeClr val="bg1"/>
              </a:solidFill>
              <a:latin typeface="+mn-lt"/>
            </a:endParaRPr>
          </a:p>
        </p:txBody>
      </p:sp>
    </p:spTree>
    <p:extLst>
      <p:ext uri="{BB962C8B-B14F-4D97-AF65-F5344CB8AC3E}">
        <p14:creationId xmlns:p14="http://schemas.microsoft.com/office/powerpoint/2010/main" val="38993623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John 14:1-3</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4524315"/>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a:solidFill>
                  <a:schemeClr val="bg1"/>
                </a:solidFill>
                <a:latin typeface="+mn-lt"/>
              </a:rPr>
              <a:t>“1 Do not let your heart be troubled; believe in God, believe also in Me. 2 In My Father's house are many dwelling places; if it were not so, I would have told you; for I go to prepare a place for you. 3 If I go and prepare a place for you, I will come again and receive you to Myself, that where I am, there you may be also.” </a:t>
            </a:r>
            <a:endParaRPr lang="en-US" dirty="0">
              <a:solidFill>
                <a:schemeClr val="bg1"/>
              </a:solidFill>
              <a:latin typeface="+mn-lt"/>
            </a:endParaRPr>
          </a:p>
        </p:txBody>
      </p:sp>
    </p:spTree>
    <p:extLst>
      <p:ext uri="{BB962C8B-B14F-4D97-AF65-F5344CB8AC3E}">
        <p14:creationId xmlns:p14="http://schemas.microsoft.com/office/powerpoint/2010/main" val="5063928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1 Peter 3-7</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5509200"/>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i="1" dirty="0" smtClean="0">
                <a:solidFill>
                  <a:schemeClr val="bg1"/>
                </a:solidFill>
                <a:latin typeface="+mn-lt"/>
              </a:rPr>
              <a:t>3 </a:t>
            </a:r>
            <a:r>
              <a:rPr lang="en-US" i="1" dirty="0">
                <a:solidFill>
                  <a:schemeClr val="bg1"/>
                </a:solidFill>
                <a:latin typeface="+mn-lt"/>
              </a:rPr>
              <a:t>Blessed be the God and Father of our Lord Jesus Christ, who according to His great mercy has caused us to be born again to a living hope through the resurrection of Jesus Christ from the </a:t>
            </a:r>
            <a:r>
              <a:rPr lang="en-US" i="1" dirty="0" smtClean="0">
                <a:solidFill>
                  <a:schemeClr val="bg1"/>
                </a:solidFill>
                <a:latin typeface="+mn-lt"/>
              </a:rPr>
              <a:t>dead. . . 6 </a:t>
            </a:r>
            <a:r>
              <a:rPr lang="en-US" i="1" dirty="0">
                <a:solidFill>
                  <a:schemeClr val="bg1"/>
                </a:solidFill>
                <a:latin typeface="+mn-lt"/>
              </a:rPr>
              <a:t>In this you greatly rejoice, even though now for a little while, if necessary, you have been distressed by various trials, </a:t>
            </a:r>
            <a:r>
              <a:rPr lang="en-US" i="1" dirty="0" smtClean="0">
                <a:solidFill>
                  <a:schemeClr val="bg1"/>
                </a:solidFill>
                <a:latin typeface="+mn-lt"/>
              </a:rPr>
              <a:t>7 </a:t>
            </a:r>
            <a:r>
              <a:rPr lang="en-US" i="1" dirty="0">
                <a:solidFill>
                  <a:schemeClr val="bg1"/>
                </a:solidFill>
                <a:latin typeface="+mn-lt"/>
              </a:rPr>
              <a:t>so that the proof of your faith, being more precious than gold which is perishable, even though tested by fire, may be found to result in praise and glory and honor at the revelation of Jesus </a:t>
            </a:r>
            <a:r>
              <a:rPr lang="en-US" i="1" dirty="0" smtClean="0">
                <a:solidFill>
                  <a:schemeClr val="bg1"/>
                </a:solidFill>
                <a:latin typeface="+mn-lt"/>
              </a:rPr>
              <a:t>Christ…</a:t>
            </a:r>
            <a:endParaRPr lang="en-US" i="1" dirty="0">
              <a:solidFill>
                <a:schemeClr val="bg1"/>
              </a:solidFill>
              <a:latin typeface="+mn-lt"/>
            </a:endParaRPr>
          </a:p>
        </p:txBody>
      </p:sp>
    </p:spTree>
    <p:extLst>
      <p:ext uri="{BB962C8B-B14F-4D97-AF65-F5344CB8AC3E}">
        <p14:creationId xmlns:p14="http://schemas.microsoft.com/office/powerpoint/2010/main" val="6954008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John 3:36</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1754326"/>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a:solidFill>
                  <a:schemeClr val="bg1"/>
                </a:solidFill>
                <a:latin typeface="+mn-lt"/>
              </a:rPr>
              <a:t>“He who believes in the Son has eternal life; but he who does not obey the Son will not see life, but the wrath of God abides on him.”</a:t>
            </a:r>
            <a:r>
              <a:rPr lang="en-US" sz="3600" dirty="0">
                <a:solidFill>
                  <a:schemeClr val="bg1"/>
                </a:solidFill>
                <a:latin typeface="+mn-lt"/>
              </a:rPr>
              <a:t> </a:t>
            </a:r>
            <a:endParaRPr lang="en-US" sz="3600" i="1" dirty="0">
              <a:solidFill>
                <a:schemeClr val="bg1"/>
              </a:solidFill>
              <a:latin typeface="+mn-lt"/>
            </a:endParaRPr>
          </a:p>
        </p:txBody>
      </p:sp>
    </p:spTree>
    <p:extLst>
      <p:ext uri="{BB962C8B-B14F-4D97-AF65-F5344CB8AC3E}">
        <p14:creationId xmlns:p14="http://schemas.microsoft.com/office/powerpoint/2010/main" val="28565056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John 14:13-14</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3416320"/>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a:solidFill>
                  <a:schemeClr val="bg1"/>
                </a:solidFill>
                <a:latin typeface="+mn-lt"/>
              </a:rPr>
              <a:t>13 Everyone who drinks of this water will thirst again; 14 but whoever drinks of the water that I will give him shall never thirst; but the water that I will give him will become in him a well of water springing up to eternal life.”</a:t>
            </a:r>
            <a:endParaRPr lang="en-US" sz="3600" i="1" dirty="0">
              <a:solidFill>
                <a:schemeClr val="bg1"/>
              </a:solidFill>
              <a:latin typeface="+mn-lt"/>
            </a:endParaRPr>
          </a:p>
        </p:txBody>
      </p:sp>
    </p:spTree>
    <p:extLst>
      <p:ext uri="{BB962C8B-B14F-4D97-AF65-F5344CB8AC3E}">
        <p14:creationId xmlns:p14="http://schemas.microsoft.com/office/powerpoint/2010/main" val="32724386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1200329"/>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857250" indent="-857250" algn="just" eaLnBrk="1" hangingPunct="1">
              <a:spcBef>
                <a:spcPct val="30000"/>
              </a:spcBef>
              <a:buClrTx/>
              <a:buFont typeface="+mj-lt"/>
              <a:buAutoNum type="romanUcPeriod" startAt="2"/>
            </a:pPr>
            <a:r>
              <a:rPr kumimoji="1" lang="en-US" altLang="en-US" sz="3600" dirty="0" smtClean="0">
                <a:solidFill>
                  <a:schemeClr val="bg1">
                    <a:lumMod val="95000"/>
                  </a:schemeClr>
                </a:solidFill>
                <a:latin typeface="Sitka Text" panose="02000505000000020004" pitchFamily="2" charset="0"/>
              </a:rPr>
              <a:t>Remember what the Lord has promised (24:2-12)</a:t>
            </a:r>
          </a:p>
        </p:txBody>
      </p:sp>
      <p:sp>
        <p:nvSpPr>
          <p:cNvPr id="7" name="Text Box 2"/>
          <p:cNvSpPr txBox="1">
            <a:spLocks noChangeArrowheads="1"/>
          </p:cNvSpPr>
          <p:nvPr/>
        </p:nvSpPr>
        <p:spPr bwMode="auto">
          <a:xfrm>
            <a:off x="304800" y="2304871"/>
            <a:ext cx="8610600" cy="2751522"/>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The </a:t>
            </a:r>
            <a:r>
              <a:rPr lang="en-US" i="1" dirty="0">
                <a:solidFill>
                  <a:schemeClr val="bg1"/>
                </a:solidFill>
                <a:latin typeface="Sitka Text" panose="02000505000000020004" pitchFamily="2" charset="0"/>
              </a:rPr>
              <a:t>witness of the stone rolled away and an empty tomb (24:2-3</a:t>
            </a:r>
            <a:r>
              <a:rPr lang="en-US" i="1" dirty="0" smtClean="0">
                <a:solidFill>
                  <a:schemeClr val="bg1"/>
                </a:solidFill>
                <a:latin typeface="Sitka Text" panose="02000505000000020004" pitchFamily="2" charset="0"/>
              </a:rPr>
              <a:t>)</a:t>
            </a: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The witness of the Angelic messengers (24:4-7)</a:t>
            </a: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The witness of the women (24:8-12)</a:t>
            </a:r>
          </a:p>
        </p:txBody>
      </p:sp>
    </p:spTree>
    <p:extLst>
      <p:ext uri="{BB962C8B-B14F-4D97-AF65-F5344CB8AC3E}">
        <p14:creationId xmlns:p14="http://schemas.microsoft.com/office/powerpoint/2010/main" val="7969905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646331"/>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857250" indent="-857250" algn="just" eaLnBrk="1" hangingPunct="1">
              <a:spcBef>
                <a:spcPct val="30000"/>
              </a:spcBef>
              <a:buClrTx/>
              <a:buFont typeface="+mj-lt"/>
              <a:buAutoNum type="romanUcPeriod" startAt="3"/>
            </a:pPr>
            <a:r>
              <a:rPr kumimoji="1" lang="en-US" altLang="en-US" sz="3600" dirty="0" smtClean="0">
                <a:solidFill>
                  <a:schemeClr val="bg1">
                    <a:lumMod val="95000"/>
                  </a:schemeClr>
                </a:solidFill>
                <a:latin typeface="Sitka Text" panose="02000505000000020004" pitchFamily="2" charset="0"/>
              </a:rPr>
              <a:t>Realize who Jesus is (24:36-43)</a:t>
            </a:r>
          </a:p>
        </p:txBody>
      </p:sp>
      <p:sp>
        <p:nvSpPr>
          <p:cNvPr id="7" name="Text Box 2"/>
          <p:cNvSpPr txBox="1">
            <a:spLocks noChangeArrowheads="1"/>
          </p:cNvSpPr>
          <p:nvPr/>
        </p:nvSpPr>
        <p:spPr bwMode="auto">
          <a:xfrm>
            <a:off x="304800" y="1828800"/>
            <a:ext cx="8610600" cy="1175706"/>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An extraordinary event</a:t>
            </a:r>
            <a:endParaRPr lang="en-US" i="1" dirty="0">
              <a:solidFill>
                <a:schemeClr val="bg1"/>
              </a:solidFill>
              <a:latin typeface="Sitka Text" panose="02000505000000020004" pitchFamily="2" charset="0"/>
            </a:endParaRP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An extraordinary joy</a:t>
            </a:r>
          </a:p>
        </p:txBody>
      </p:sp>
    </p:spTree>
    <p:extLst>
      <p:ext uri="{BB962C8B-B14F-4D97-AF65-F5344CB8AC3E}">
        <p14:creationId xmlns:p14="http://schemas.microsoft.com/office/powerpoint/2010/main" val="8415046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75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Sermon Text</a:t>
            </a:r>
            <a:endParaRPr lang="en-US" sz="4800" dirty="0" smtClean="0">
              <a:solidFill>
                <a:schemeClr val="bg1"/>
              </a:solidFill>
            </a:endParaRPr>
          </a:p>
        </p:txBody>
      </p:sp>
      <p:sp>
        <p:nvSpPr>
          <p:cNvPr id="10" name="TextBox 9"/>
          <p:cNvSpPr txBox="1"/>
          <p:nvPr/>
        </p:nvSpPr>
        <p:spPr>
          <a:xfrm>
            <a:off x="304800" y="1745159"/>
            <a:ext cx="8610600" cy="769441"/>
          </a:xfrm>
          <a:prstGeom prst="rect">
            <a:avLst/>
          </a:prstGeom>
          <a:noFill/>
        </p:spPr>
        <p:txBody>
          <a:bodyPr wrap="square" rtlCol="0">
            <a:spAutoFit/>
          </a:bodyPr>
          <a:lstStyle/>
          <a:p>
            <a:pPr algn="ctr"/>
            <a:r>
              <a:rPr lang="en-US" sz="4400" i="1" dirty="0" smtClean="0">
                <a:solidFill>
                  <a:schemeClr val="bg1"/>
                </a:solidFill>
              </a:rPr>
              <a:t>Luke 24:1-12; 36-48</a:t>
            </a:r>
            <a:endParaRPr lang="en-US" sz="4400" dirty="0">
              <a:solidFill>
                <a:schemeClr val="bg1"/>
              </a:solidFill>
            </a:endParaRPr>
          </a:p>
        </p:txBody>
      </p:sp>
    </p:spTree>
    <p:extLst>
      <p:ext uri="{BB962C8B-B14F-4D97-AF65-F5344CB8AC3E}">
        <p14:creationId xmlns:p14="http://schemas.microsoft.com/office/powerpoint/2010/main" val="2085112547"/>
      </p:ext>
    </p:extLst>
  </p:cSld>
  <p:clrMapOvr>
    <a:masterClrMapping/>
  </p:clrMapOvr>
  <mc:AlternateContent xmlns:mc="http://schemas.openxmlformats.org/markup-compatibility/2006">
    <mc:Choice xmlns:p14="http://schemas.microsoft.com/office/powerpoint/2010/main" Requires="p14">
      <p:transition spd="slow" p14:dur="2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John 20:29</a:t>
            </a:r>
            <a:endParaRPr lang="en-US" sz="4800" dirty="0" smtClean="0">
              <a:solidFill>
                <a:schemeClr val="bg1"/>
              </a:solidFill>
            </a:endParaRPr>
          </a:p>
        </p:txBody>
      </p:sp>
      <p:sp>
        <p:nvSpPr>
          <p:cNvPr id="6" name="Text Box 2"/>
          <p:cNvSpPr txBox="1">
            <a:spLocks noChangeArrowheads="1"/>
          </p:cNvSpPr>
          <p:nvPr/>
        </p:nvSpPr>
        <p:spPr bwMode="auto">
          <a:xfrm>
            <a:off x="266700" y="1117598"/>
            <a:ext cx="8610600" cy="1754326"/>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3600" i="1" dirty="0">
                <a:solidFill>
                  <a:schemeClr val="bg1"/>
                </a:solidFill>
                <a:latin typeface="+mn-lt"/>
              </a:rPr>
              <a:t>“Because you have seen Me, have you believed? Blessed are they who did not see, and yet believed.” </a:t>
            </a:r>
            <a:endParaRPr lang="en-US" sz="3600" i="1" dirty="0">
              <a:solidFill>
                <a:schemeClr val="bg1"/>
              </a:solidFill>
              <a:latin typeface="+mn-lt"/>
            </a:endParaRPr>
          </a:p>
        </p:txBody>
      </p:sp>
    </p:spTree>
    <p:extLst>
      <p:ext uri="{BB962C8B-B14F-4D97-AF65-F5344CB8AC3E}">
        <p14:creationId xmlns:p14="http://schemas.microsoft.com/office/powerpoint/2010/main" val="15573292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646331"/>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857250" indent="-857250" algn="just" eaLnBrk="1" hangingPunct="1">
              <a:spcBef>
                <a:spcPct val="30000"/>
              </a:spcBef>
              <a:buClrTx/>
              <a:buFont typeface="+mj-lt"/>
              <a:buAutoNum type="romanUcPeriod" startAt="3"/>
            </a:pPr>
            <a:r>
              <a:rPr kumimoji="1" lang="en-US" altLang="en-US" sz="3600" dirty="0" smtClean="0">
                <a:solidFill>
                  <a:schemeClr val="bg1">
                    <a:lumMod val="95000"/>
                  </a:schemeClr>
                </a:solidFill>
                <a:latin typeface="Sitka Text" panose="02000505000000020004" pitchFamily="2" charset="0"/>
              </a:rPr>
              <a:t>Realize who Jesus is (24:36-43)</a:t>
            </a:r>
          </a:p>
        </p:txBody>
      </p:sp>
      <p:sp>
        <p:nvSpPr>
          <p:cNvPr id="7" name="Text Box 2"/>
          <p:cNvSpPr txBox="1">
            <a:spLocks noChangeArrowheads="1"/>
          </p:cNvSpPr>
          <p:nvPr/>
        </p:nvSpPr>
        <p:spPr bwMode="auto">
          <a:xfrm>
            <a:off x="304800" y="1828800"/>
            <a:ext cx="8610600" cy="1766637"/>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An extraordinary event</a:t>
            </a:r>
            <a:endParaRPr lang="en-US" i="1" dirty="0">
              <a:solidFill>
                <a:schemeClr val="bg1"/>
              </a:solidFill>
              <a:latin typeface="Sitka Text" panose="02000505000000020004" pitchFamily="2" charset="0"/>
            </a:endParaRP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An extraordinary joy</a:t>
            </a:r>
          </a:p>
          <a:p>
            <a:pPr marL="514350" lvl="0" indent="-514350" algn="just">
              <a:buClr>
                <a:schemeClr val="bg1"/>
              </a:buClr>
              <a:buFont typeface="+mj-lt"/>
              <a:buAutoNum type="alphaUcPeriod"/>
            </a:pPr>
            <a:r>
              <a:rPr lang="en-US" i="1" dirty="0" smtClean="0">
                <a:solidFill>
                  <a:schemeClr val="bg1"/>
                </a:solidFill>
                <a:latin typeface="Sitka Text" panose="02000505000000020004" pitchFamily="2" charset="0"/>
              </a:rPr>
              <a:t>An extraordinary response</a:t>
            </a:r>
          </a:p>
        </p:txBody>
      </p:sp>
    </p:spTree>
    <p:extLst>
      <p:ext uri="{BB962C8B-B14F-4D97-AF65-F5344CB8AC3E}">
        <p14:creationId xmlns:p14="http://schemas.microsoft.com/office/powerpoint/2010/main" val="9141126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25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750"/>
                                        <p:tgtEl>
                                          <p:spTgt spid="7">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25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1200329"/>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857250" indent="-857250" algn="just" eaLnBrk="1" hangingPunct="1">
              <a:spcBef>
                <a:spcPct val="30000"/>
              </a:spcBef>
              <a:buClrTx/>
              <a:buFont typeface="+mj-lt"/>
              <a:buAutoNum type="romanUcPeriod" startAt="4"/>
            </a:pPr>
            <a:r>
              <a:rPr kumimoji="1" lang="en-US" altLang="en-US" sz="3600" dirty="0" smtClean="0">
                <a:solidFill>
                  <a:schemeClr val="bg1">
                    <a:lumMod val="95000"/>
                  </a:schemeClr>
                </a:solidFill>
                <a:latin typeface="Sitka Text" panose="02000505000000020004" pitchFamily="2" charset="0"/>
              </a:rPr>
              <a:t>Reach the world with the gospel (24:44-48)</a:t>
            </a:r>
          </a:p>
        </p:txBody>
      </p:sp>
      <p:sp>
        <p:nvSpPr>
          <p:cNvPr id="7" name="Text Box 2"/>
          <p:cNvSpPr txBox="1">
            <a:spLocks noChangeArrowheads="1"/>
          </p:cNvSpPr>
          <p:nvPr/>
        </p:nvSpPr>
        <p:spPr bwMode="auto">
          <a:xfrm>
            <a:off x="304800" y="2583359"/>
            <a:ext cx="8610600" cy="769441"/>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lvl="0" algn="ctr">
              <a:buClr>
                <a:schemeClr val="bg1"/>
              </a:buClr>
              <a:buNone/>
            </a:pPr>
            <a:r>
              <a:rPr lang="en-US" sz="4400" i="1" dirty="0" smtClean="0">
                <a:solidFill>
                  <a:schemeClr val="bg1"/>
                </a:solidFill>
                <a:latin typeface="+mn-lt"/>
              </a:rPr>
              <a:t>“You </a:t>
            </a:r>
            <a:r>
              <a:rPr lang="en-US" sz="4400" i="1" dirty="0">
                <a:solidFill>
                  <a:schemeClr val="bg1"/>
                </a:solidFill>
                <a:latin typeface="+mn-lt"/>
              </a:rPr>
              <a:t>are witnesses of these things.”</a:t>
            </a:r>
            <a:endParaRPr lang="en-US" sz="4400" dirty="0">
              <a:solidFill>
                <a:schemeClr val="bg1"/>
              </a:solidFill>
              <a:latin typeface="+mn-lt"/>
            </a:endParaRPr>
          </a:p>
        </p:txBody>
      </p:sp>
    </p:spTree>
    <p:extLst>
      <p:ext uri="{BB962C8B-B14F-4D97-AF65-F5344CB8AC3E}">
        <p14:creationId xmlns:p14="http://schemas.microsoft.com/office/powerpoint/2010/main" val="27028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7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The Blessings of the Resurrection</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5539978"/>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are saved by the grace of God. </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the guilt of our sins removed forever.</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enter Heaven when we exit this world.</a:t>
            </a:r>
          </a:p>
          <a:p>
            <a:pPr marL="457200" indent="-457200" algn="just">
              <a:buClr>
                <a:schemeClr val="bg1"/>
              </a:buClr>
              <a:buFont typeface="Wingdings" panose="05000000000000000000" pitchFamily="2" charset="2"/>
              <a:buChar char="§"/>
            </a:pPr>
            <a:r>
              <a:rPr lang="en-US" sz="3000" dirty="0">
                <a:solidFill>
                  <a:schemeClr val="bg1"/>
                </a:solidFill>
              </a:rPr>
              <a:t>Because we believe Jesus is risen, we are never alone in this world; He has given His Holy </a:t>
            </a:r>
            <a:r>
              <a:rPr lang="en-US" sz="3000" dirty="0" smtClean="0">
                <a:solidFill>
                  <a:schemeClr val="bg1"/>
                </a:solidFill>
              </a:rPr>
              <a:t>Spirit.</a:t>
            </a:r>
          </a:p>
          <a:p>
            <a:pPr marL="457200" indent="-457200" algn="just">
              <a:buClr>
                <a:schemeClr val="bg1"/>
              </a:buClr>
              <a:buFont typeface="Wingdings" panose="05000000000000000000" pitchFamily="2" charset="2"/>
              <a:buChar char="§"/>
            </a:pPr>
            <a:r>
              <a:rPr lang="en-US" sz="3000" dirty="0" smtClean="0">
                <a:solidFill>
                  <a:schemeClr val="bg1"/>
                </a:solidFill>
              </a:rPr>
              <a:t>Because </a:t>
            </a:r>
            <a:r>
              <a:rPr lang="en-US" sz="3000" dirty="0">
                <a:solidFill>
                  <a:schemeClr val="bg1"/>
                </a:solidFill>
              </a:rPr>
              <a:t>we believe Jesus is risen, the grave has no power over us</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12117159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2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22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0000"/>
                            </p:stCondLst>
                            <p:childTnLst>
                              <p:par>
                                <p:cTn id="17" presetID="10" presetClass="entr" presetSubtype="0" fill="hold" grpId="0" nodeType="afterEffect">
                                  <p:stCondLst>
                                    <p:cond delay="22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par>
                          <p:cTn id="20" fill="hold">
                            <p:stCondLst>
                              <p:cond delay="14000"/>
                            </p:stCondLst>
                            <p:childTnLst>
                              <p:par>
                                <p:cTn id="21" presetID="10" presetClass="entr" presetSubtype="0" fill="hold" grpId="0" nodeType="afterEffect">
                                  <p:stCondLst>
                                    <p:cond delay="225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The Blessings of the Resurrection</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4524315"/>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eternal life is not simply a future prospect; it is also our present possession.</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have hope, help and a heavenly home awaiting us.</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know we are made alive with Christ.</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have our names written in the Lamb's book of life. </a:t>
            </a:r>
          </a:p>
        </p:txBody>
      </p:sp>
    </p:spTree>
    <p:extLst>
      <p:ext uri="{BB962C8B-B14F-4D97-AF65-F5344CB8AC3E}">
        <p14:creationId xmlns:p14="http://schemas.microsoft.com/office/powerpoint/2010/main" val="39652574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2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22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0000"/>
                            </p:stCondLst>
                            <p:childTnLst>
                              <p:par>
                                <p:cTn id="17" presetID="10" presetClass="entr" presetSubtype="0" fill="hold" grpId="0" nodeType="afterEffect">
                                  <p:stCondLst>
                                    <p:cond delay="22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The Blessings of the Resurrection</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3046988"/>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457200" lvl="0" indent="-457200" algn="just">
              <a:buClr>
                <a:schemeClr val="bg1"/>
              </a:buClr>
              <a:buFont typeface="Wingdings" panose="05000000000000000000" pitchFamily="2" charset="2"/>
              <a:buChar char="§"/>
            </a:pPr>
            <a:r>
              <a:rPr lang="en-US" sz="3000" dirty="0" smtClean="0">
                <a:solidFill>
                  <a:schemeClr val="bg1"/>
                </a:solidFill>
              </a:rPr>
              <a:t>Because </a:t>
            </a:r>
            <a:r>
              <a:rPr lang="en-US" sz="3000" dirty="0">
                <a:solidFill>
                  <a:schemeClr val="bg1"/>
                </a:solidFill>
              </a:rPr>
              <a:t>we believe Jesus is risen, God is our Father.</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sin has no more dominion over us. </a:t>
            </a:r>
          </a:p>
          <a:p>
            <a:pPr marL="457200" lvl="0" indent="-457200" algn="just">
              <a:buClr>
                <a:schemeClr val="bg1"/>
              </a:buClr>
              <a:buFont typeface="Wingdings" panose="05000000000000000000" pitchFamily="2" charset="2"/>
              <a:buChar char="§"/>
            </a:pPr>
            <a:r>
              <a:rPr lang="en-US" sz="3000" dirty="0">
                <a:solidFill>
                  <a:schemeClr val="bg1"/>
                </a:solidFill>
              </a:rPr>
              <a:t>Because we believe Jesus is risen, we are saved to the uttermost.</a:t>
            </a:r>
          </a:p>
        </p:txBody>
      </p:sp>
    </p:spTree>
    <p:extLst>
      <p:ext uri="{BB962C8B-B14F-4D97-AF65-F5344CB8AC3E}">
        <p14:creationId xmlns:p14="http://schemas.microsoft.com/office/powerpoint/2010/main" val="5450168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2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22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Questions</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4985980"/>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457200" lvl="0" indent="-457200" algn="just">
              <a:buClr>
                <a:schemeClr val="bg1"/>
              </a:buClr>
              <a:buFont typeface="Wingdings" panose="05000000000000000000" pitchFamily="2" charset="2"/>
              <a:buChar char="§"/>
            </a:pPr>
            <a:r>
              <a:rPr lang="en-US" sz="3000" dirty="0">
                <a:solidFill>
                  <a:schemeClr val="bg1"/>
                </a:solidFill>
                <a:latin typeface="+mn-lt"/>
              </a:rPr>
              <a:t>H</a:t>
            </a:r>
            <a:r>
              <a:rPr lang="en-US" sz="3000" dirty="0" smtClean="0">
                <a:solidFill>
                  <a:schemeClr val="bg1"/>
                </a:solidFill>
                <a:latin typeface="+mn-lt"/>
              </a:rPr>
              <a:t>ave </a:t>
            </a:r>
            <a:r>
              <a:rPr lang="en-US" sz="3000" dirty="0">
                <a:solidFill>
                  <a:schemeClr val="bg1"/>
                </a:solidFill>
                <a:latin typeface="+mn-lt"/>
              </a:rPr>
              <a:t>you come to realize that Jesus is alive and that He is both what and who you need to have meaning and purpose; eternal meaning and purpose in life? </a:t>
            </a:r>
          </a:p>
          <a:p>
            <a:pPr marL="457200" lvl="0" indent="-457200" algn="just">
              <a:buClr>
                <a:schemeClr val="bg1"/>
              </a:buClr>
              <a:buFont typeface="Wingdings" panose="05000000000000000000" pitchFamily="2" charset="2"/>
              <a:buChar char="§"/>
            </a:pPr>
            <a:r>
              <a:rPr lang="en-US" sz="3000" dirty="0">
                <a:solidFill>
                  <a:schemeClr val="bg1"/>
                </a:solidFill>
                <a:latin typeface="+mn-lt"/>
              </a:rPr>
              <a:t>Have you come to realize what will happen to you if you die without Jesus? </a:t>
            </a:r>
            <a:endParaRPr lang="en-US" sz="3000" dirty="0" smtClean="0">
              <a:solidFill>
                <a:schemeClr val="bg1"/>
              </a:solidFill>
              <a:latin typeface="+mn-lt"/>
            </a:endParaRPr>
          </a:p>
          <a:p>
            <a:pPr marL="457200" lvl="0" indent="-457200" algn="just">
              <a:buClr>
                <a:schemeClr val="bg1"/>
              </a:buClr>
              <a:buFont typeface="Wingdings" panose="05000000000000000000" pitchFamily="2" charset="2"/>
              <a:buChar char="§"/>
            </a:pPr>
            <a:r>
              <a:rPr lang="en-US" sz="3000" dirty="0" smtClean="0">
                <a:solidFill>
                  <a:schemeClr val="bg1"/>
                </a:solidFill>
                <a:latin typeface="+mn-lt"/>
              </a:rPr>
              <a:t>Have </a:t>
            </a:r>
            <a:r>
              <a:rPr lang="en-US" sz="3000" dirty="0">
                <a:solidFill>
                  <a:schemeClr val="bg1"/>
                </a:solidFill>
                <a:latin typeface="+mn-lt"/>
              </a:rPr>
              <a:t>you come to realize there is no other way to the Father than through the Lord Jesus Christ?  </a:t>
            </a:r>
          </a:p>
          <a:p>
            <a:pPr marL="457200" lvl="0" indent="-457200" algn="just">
              <a:buClr>
                <a:schemeClr val="bg1"/>
              </a:buClr>
              <a:buFont typeface="Wingdings" panose="05000000000000000000" pitchFamily="2" charset="2"/>
              <a:buChar char="§"/>
            </a:pPr>
            <a:r>
              <a:rPr lang="en-US" sz="3000" dirty="0" smtClean="0">
                <a:solidFill>
                  <a:schemeClr val="bg1"/>
                </a:solidFill>
                <a:latin typeface="+mn-lt"/>
              </a:rPr>
              <a:t>Have you come to realize that Jesus loves enough to die for your sins? </a:t>
            </a:r>
            <a:endParaRPr lang="en-US" sz="3000" dirty="0">
              <a:solidFill>
                <a:schemeClr val="bg1"/>
              </a:solidFill>
              <a:latin typeface="+mj-lt"/>
            </a:endParaRPr>
          </a:p>
        </p:txBody>
      </p:sp>
    </p:spTree>
    <p:extLst>
      <p:ext uri="{BB962C8B-B14F-4D97-AF65-F5344CB8AC3E}">
        <p14:creationId xmlns:p14="http://schemas.microsoft.com/office/powerpoint/2010/main" val="29749174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2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2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a:solidFill>
                  <a:schemeClr val="bg1"/>
                </a:solidFill>
              </a:rPr>
              <a:t>Questions</a:t>
            </a:r>
          </a:p>
        </p:txBody>
      </p:sp>
      <p:sp>
        <p:nvSpPr>
          <p:cNvPr id="5" name="Text Box 2"/>
          <p:cNvSpPr txBox="1">
            <a:spLocks noChangeArrowheads="1"/>
          </p:cNvSpPr>
          <p:nvPr/>
        </p:nvSpPr>
        <p:spPr bwMode="auto">
          <a:xfrm>
            <a:off x="304800" y="1066800"/>
            <a:ext cx="8610600" cy="3970318"/>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457200" lvl="0" indent="-457200" algn="just">
              <a:buClr>
                <a:schemeClr val="bg1"/>
              </a:buClr>
              <a:buFont typeface="Wingdings" panose="05000000000000000000" pitchFamily="2" charset="2"/>
              <a:buChar char="§"/>
            </a:pPr>
            <a:r>
              <a:rPr lang="en-US" sz="3000" dirty="0" smtClean="0">
                <a:solidFill>
                  <a:schemeClr val="bg1"/>
                </a:solidFill>
                <a:latin typeface="+mj-lt"/>
              </a:rPr>
              <a:t>Have </a:t>
            </a:r>
            <a:r>
              <a:rPr lang="en-US" sz="3000" dirty="0">
                <a:solidFill>
                  <a:schemeClr val="bg1"/>
                </a:solidFill>
                <a:latin typeface="+mj-lt"/>
              </a:rPr>
              <a:t>you come to realize that Jesus died for you? </a:t>
            </a:r>
          </a:p>
          <a:p>
            <a:pPr marL="457200" lvl="0" indent="-457200" algn="just">
              <a:buClr>
                <a:schemeClr val="bg1"/>
              </a:buClr>
              <a:buFont typeface="Wingdings" panose="05000000000000000000" pitchFamily="2" charset="2"/>
              <a:buChar char="§"/>
            </a:pPr>
            <a:r>
              <a:rPr lang="en-US" sz="3000" dirty="0">
                <a:solidFill>
                  <a:schemeClr val="bg1"/>
                </a:solidFill>
                <a:latin typeface="+mj-lt"/>
              </a:rPr>
              <a:t>Have you come to realize that His death is meaningless to you if you fail to come before Him in repentance and humility, confessing your sins to Him? </a:t>
            </a:r>
          </a:p>
          <a:p>
            <a:pPr marL="457200" lvl="0" indent="-457200" algn="just">
              <a:buClr>
                <a:schemeClr val="bg1"/>
              </a:buClr>
              <a:buFont typeface="Wingdings" panose="05000000000000000000" pitchFamily="2" charset="2"/>
              <a:buChar char="§"/>
            </a:pPr>
            <a:r>
              <a:rPr lang="en-US" sz="3000" dirty="0">
                <a:solidFill>
                  <a:schemeClr val="bg1"/>
                </a:solidFill>
                <a:latin typeface="+mj-lt"/>
              </a:rPr>
              <a:t>Have you come to realize that you may come to him in repentance and humility, confessing your sins to Him this morning and be forever saved? </a:t>
            </a:r>
          </a:p>
        </p:txBody>
      </p:sp>
    </p:spTree>
    <p:extLst>
      <p:ext uri="{BB962C8B-B14F-4D97-AF65-F5344CB8AC3E}">
        <p14:creationId xmlns:p14="http://schemas.microsoft.com/office/powerpoint/2010/main" val="39328451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2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 y="385119"/>
            <a:ext cx="9137822" cy="6091881"/>
          </a:xfrm>
          <a:prstGeom prst="rect">
            <a:avLst/>
          </a:prstGeom>
        </p:spPr>
      </p:pic>
      <p:sp>
        <p:nvSpPr>
          <p:cNvPr id="7" name="TextBox 6"/>
          <p:cNvSpPr txBox="1"/>
          <p:nvPr/>
        </p:nvSpPr>
        <p:spPr>
          <a:xfrm>
            <a:off x="6178" y="2914471"/>
            <a:ext cx="9144000" cy="1107996"/>
          </a:xfrm>
          <a:prstGeom prst="rect">
            <a:avLst/>
          </a:prstGeom>
          <a:noFill/>
        </p:spPr>
        <p:txBody>
          <a:bodyPr wrap="square" rtlCol="0">
            <a:spAutoFit/>
          </a:bodyPr>
          <a:lstStyle/>
          <a:p>
            <a:pPr algn="ctr"/>
            <a:r>
              <a:rPr lang="en-US" sz="6600" dirty="0" smtClean="0">
                <a:solidFill>
                  <a:schemeClr val="bg1"/>
                </a:solidFill>
                <a:latin typeface="+mj-lt"/>
              </a:rPr>
              <a:t>See What A Morning</a:t>
            </a:r>
            <a:endParaRPr lang="en-US" sz="6600" dirty="0" smtClean="0">
              <a:solidFill>
                <a:schemeClr val="bg1"/>
              </a:solidFill>
              <a:latin typeface="+mj-lt"/>
            </a:endParaRPr>
          </a:p>
        </p:txBody>
      </p:sp>
      <p:sp>
        <p:nvSpPr>
          <p:cNvPr id="6" name="TextBox 5"/>
          <p:cNvSpPr txBox="1"/>
          <p:nvPr/>
        </p:nvSpPr>
        <p:spPr>
          <a:xfrm>
            <a:off x="0" y="3987225"/>
            <a:ext cx="9144000" cy="584775"/>
          </a:xfrm>
          <a:prstGeom prst="rect">
            <a:avLst/>
          </a:prstGeom>
          <a:noFill/>
        </p:spPr>
        <p:txBody>
          <a:bodyPr wrap="square" rtlCol="0">
            <a:spAutoFit/>
          </a:bodyPr>
          <a:lstStyle/>
          <a:p>
            <a:pPr algn="ctr"/>
            <a:r>
              <a:rPr lang="en-US" sz="3200" dirty="0" smtClean="0">
                <a:solidFill>
                  <a:schemeClr val="bg1"/>
                </a:solidFill>
                <a:latin typeface="Bahnschrift" panose="020B0502040204020203" pitchFamily="34" charset="0"/>
              </a:rPr>
              <a:t>Luke 24:1-12; 36-48</a:t>
            </a:r>
            <a:endParaRPr lang="en-US" sz="3200" dirty="0" smtClean="0">
              <a:solidFill>
                <a:schemeClr val="bg1"/>
              </a:solidFill>
              <a:latin typeface="Bahnschrift" panose="020B0502040204020203" pitchFamily="34" charset="0"/>
            </a:endParaRPr>
          </a:p>
        </p:txBody>
      </p:sp>
    </p:spTree>
    <p:extLst>
      <p:ext uri="{BB962C8B-B14F-4D97-AF65-F5344CB8AC3E}">
        <p14:creationId xmlns:p14="http://schemas.microsoft.com/office/powerpoint/2010/main" val="358604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Old German Hymn</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2751522"/>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ctr" eaLnBrk="1" hangingPunct="1">
              <a:spcBef>
                <a:spcPct val="30000"/>
              </a:spcBef>
              <a:buClrTx/>
              <a:buFontTx/>
              <a:buNone/>
            </a:pPr>
            <a:r>
              <a:rPr lang="en-US" sz="4800" i="1" dirty="0">
                <a:solidFill>
                  <a:schemeClr val="bg1">
                    <a:lumMod val="95000"/>
                  </a:schemeClr>
                </a:solidFill>
                <a:latin typeface="Sitka Subheading" panose="02000505000000020004" pitchFamily="2" charset="0"/>
              </a:rPr>
              <a:t>“When morning gilds the skies, </a:t>
            </a:r>
            <a:endParaRPr lang="en-US" sz="4800" i="1" dirty="0" smtClean="0">
              <a:solidFill>
                <a:schemeClr val="bg1">
                  <a:lumMod val="95000"/>
                </a:schemeClr>
              </a:solidFill>
              <a:latin typeface="Sitka Subheading" panose="02000505000000020004" pitchFamily="2" charset="0"/>
            </a:endParaRPr>
          </a:p>
          <a:p>
            <a:pPr algn="ctr" eaLnBrk="1" hangingPunct="1">
              <a:spcBef>
                <a:spcPct val="30000"/>
              </a:spcBef>
              <a:buClrTx/>
              <a:buFontTx/>
              <a:buNone/>
            </a:pPr>
            <a:r>
              <a:rPr lang="en-US" sz="4800" i="1" dirty="0" smtClean="0">
                <a:solidFill>
                  <a:schemeClr val="bg1">
                    <a:lumMod val="95000"/>
                  </a:schemeClr>
                </a:solidFill>
                <a:latin typeface="Sitka Subheading" panose="02000505000000020004" pitchFamily="2" charset="0"/>
              </a:rPr>
              <a:t>my </a:t>
            </a:r>
            <a:r>
              <a:rPr lang="en-US" sz="4800" i="1" dirty="0">
                <a:solidFill>
                  <a:schemeClr val="bg1">
                    <a:lumMod val="95000"/>
                  </a:schemeClr>
                </a:solidFill>
                <a:latin typeface="Sitka Subheading" panose="02000505000000020004" pitchFamily="2" charset="0"/>
              </a:rPr>
              <a:t>heart awakening cries, </a:t>
            </a:r>
            <a:endParaRPr lang="en-US" sz="4800" i="1" dirty="0" smtClean="0">
              <a:solidFill>
                <a:schemeClr val="bg1">
                  <a:lumMod val="95000"/>
                </a:schemeClr>
              </a:solidFill>
              <a:latin typeface="Sitka Subheading" panose="02000505000000020004" pitchFamily="2" charset="0"/>
            </a:endParaRPr>
          </a:p>
          <a:p>
            <a:pPr algn="ctr" eaLnBrk="1" hangingPunct="1">
              <a:spcBef>
                <a:spcPct val="30000"/>
              </a:spcBef>
              <a:buClrTx/>
              <a:buFontTx/>
              <a:buNone/>
            </a:pPr>
            <a:r>
              <a:rPr lang="en-US" sz="4800" i="1" dirty="0" smtClean="0">
                <a:solidFill>
                  <a:schemeClr val="bg1">
                    <a:lumMod val="95000"/>
                  </a:schemeClr>
                </a:solidFill>
                <a:latin typeface="Sitka Subheading" panose="02000505000000020004" pitchFamily="2" charset="0"/>
              </a:rPr>
              <a:t>may </a:t>
            </a:r>
            <a:r>
              <a:rPr lang="en-US" sz="4800" i="1" dirty="0">
                <a:solidFill>
                  <a:schemeClr val="bg1">
                    <a:lumMod val="95000"/>
                  </a:schemeClr>
                </a:solidFill>
                <a:latin typeface="Sitka Subheading" panose="02000505000000020004" pitchFamily="2" charset="0"/>
              </a:rPr>
              <a:t>Jesus Christ be praised.”</a:t>
            </a:r>
            <a:endParaRPr lang="en-US" altLang="en-US" sz="4800" dirty="0">
              <a:solidFill>
                <a:schemeClr val="bg1">
                  <a:lumMod val="95000"/>
                </a:schemeClr>
              </a:solidFill>
              <a:latin typeface="Sitka Subheading" panose="02000505000000020004" pitchFamily="2" charset="0"/>
            </a:endParaRPr>
          </a:p>
        </p:txBody>
      </p:sp>
    </p:spTree>
    <p:extLst>
      <p:ext uri="{BB962C8B-B14F-4D97-AF65-F5344CB8AC3E}">
        <p14:creationId xmlns:p14="http://schemas.microsoft.com/office/powerpoint/2010/main" val="443918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See What A Morning</a:t>
            </a:r>
            <a:endParaRPr lang="en-US" sz="4800" dirty="0" smtClean="0">
              <a:solidFill>
                <a:schemeClr val="bg1"/>
              </a:solidFill>
            </a:endParaRPr>
          </a:p>
        </p:txBody>
      </p:sp>
      <p:sp>
        <p:nvSpPr>
          <p:cNvPr id="5" name="Text Box 2"/>
          <p:cNvSpPr txBox="1">
            <a:spLocks noChangeArrowheads="1"/>
          </p:cNvSpPr>
          <p:nvPr/>
        </p:nvSpPr>
        <p:spPr bwMode="auto">
          <a:xfrm>
            <a:off x="304800" y="990600"/>
            <a:ext cx="8610600" cy="5488682"/>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See </a:t>
            </a:r>
            <a:r>
              <a:rPr lang="en-US" sz="4000" i="1" dirty="0">
                <a:solidFill>
                  <a:schemeClr val="bg1">
                    <a:lumMod val="95000"/>
                  </a:schemeClr>
                </a:solidFill>
                <a:latin typeface="Sitka Text" panose="02000505000000020004" pitchFamily="2" charset="0"/>
              </a:rPr>
              <a:t>what a </a:t>
            </a:r>
            <a:r>
              <a:rPr lang="en-US" sz="4000" i="1" dirty="0" smtClean="0">
                <a:solidFill>
                  <a:schemeClr val="bg1">
                    <a:lumMod val="95000"/>
                  </a:schemeClr>
                </a:solidFill>
                <a:latin typeface="Sitka Text" panose="02000505000000020004" pitchFamily="2" charset="0"/>
              </a:rPr>
              <a:t>morning;</a:t>
            </a: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gloriously </a:t>
            </a:r>
            <a:r>
              <a:rPr lang="en-US" sz="4000" i="1" dirty="0">
                <a:solidFill>
                  <a:schemeClr val="bg1">
                    <a:lumMod val="95000"/>
                  </a:schemeClr>
                </a:solidFill>
                <a:latin typeface="Sitka Text" panose="02000505000000020004" pitchFamily="2" charset="0"/>
              </a:rPr>
              <a:t>bright; </a:t>
            </a:r>
            <a:endParaRPr lang="en-US" sz="4000" i="1" dirty="0" smtClean="0">
              <a:solidFill>
                <a:schemeClr val="bg1">
                  <a:lumMod val="95000"/>
                </a:schemeClr>
              </a:solidFill>
              <a:latin typeface="Sitka Text" panose="02000505000000020004" pitchFamily="2" charset="0"/>
            </a:endParaRP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with </a:t>
            </a:r>
            <a:r>
              <a:rPr lang="en-US" sz="4000" i="1" dirty="0">
                <a:solidFill>
                  <a:schemeClr val="bg1">
                    <a:lumMod val="95000"/>
                  </a:schemeClr>
                </a:solidFill>
                <a:latin typeface="Sitka Text" panose="02000505000000020004" pitchFamily="2" charset="0"/>
              </a:rPr>
              <a:t>the dawning of </a:t>
            </a:r>
            <a:r>
              <a:rPr lang="en-US" sz="4000" i="1" dirty="0" smtClean="0">
                <a:solidFill>
                  <a:schemeClr val="bg1">
                    <a:lumMod val="95000"/>
                  </a:schemeClr>
                </a:solidFill>
                <a:latin typeface="Sitka Text" panose="02000505000000020004" pitchFamily="2" charset="0"/>
              </a:rPr>
              <a:t>hope</a:t>
            </a: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 </a:t>
            </a:r>
            <a:r>
              <a:rPr lang="en-US" sz="4000" i="1" dirty="0">
                <a:solidFill>
                  <a:schemeClr val="bg1">
                    <a:lumMod val="95000"/>
                  </a:schemeClr>
                </a:solidFill>
                <a:latin typeface="Sitka Text" panose="02000505000000020004" pitchFamily="2" charset="0"/>
              </a:rPr>
              <a:t>in Jerusalem; </a:t>
            </a:r>
            <a:endParaRPr lang="en-US" sz="4000" i="1" dirty="0" smtClean="0">
              <a:solidFill>
                <a:schemeClr val="bg1">
                  <a:lumMod val="95000"/>
                </a:schemeClr>
              </a:solidFill>
              <a:latin typeface="Sitka Text" panose="02000505000000020004" pitchFamily="2" charset="0"/>
            </a:endParaRP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folded </a:t>
            </a:r>
            <a:r>
              <a:rPr lang="en-US" sz="4000" i="1" dirty="0">
                <a:solidFill>
                  <a:schemeClr val="bg1">
                    <a:lumMod val="95000"/>
                  </a:schemeClr>
                </a:solidFill>
                <a:latin typeface="Sitka Text" panose="02000505000000020004" pitchFamily="2" charset="0"/>
              </a:rPr>
              <a:t>the grave clothes, </a:t>
            </a:r>
            <a:endParaRPr lang="en-US" sz="4000" i="1" dirty="0" smtClean="0">
              <a:solidFill>
                <a:schemeClr val="bg1">
                  <a:lumMod val="95000"/>
                </a:schemeClr>
              </a:solidFill>
              <a:latin typeface="Sitka Text" panose="02000505000000020004" pitchFamily="2" charset="0"/>
            </a:endParaRP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tomb </a:t>
            </a:r>
            <a:r>
              <a:rPr lang="en-US" sz="4000" i="1" dirty="0">
                <a:solidFill>
                  <a:schemeClr val="bg1">
                    <a:lumMod val="95000"/>
                  </a:schemeClr>
                </a:solidFill>
                <a:latin typeface="Sitka Text" panose="02000505000000020004" pitchFamily="2" charset="0"/>
              </a:rPr>
              <a:t>filled with light </a:t>
            </a:r>
            <a:endParaRPr lang="en-US" sz="4000" i="1" dirty="0" smtClean="0">
              <a:solidFill>
                <a:schemeClr val="bg1">
                  <a:lumMod val="95000"/>
                </a:schemeClr>
              </a:solidFill>
              <a:latin typeface="Sitka Text" panose="02000505000000020004" pitchFamily="2" charset="0"/>
            </a:endParaRP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as </a:t>
            </a:r>
            <a:r>
              <a:rPr lang="en-US" sz="4000" i="1" dirty="0">
                <a:solidFill>
                  <a:schemeClr val="bg1">
                    <a:lumMod val="95000"/>
                  </a:schemeClr>
                </a:solidFill>
                <a:latin typeface="Sitka Text" panose="02000505000000020004" pitchFamily="2" charset="0"/>
              </a:rPr>
              <a:t>the angels announce, </a:t>
            </a:r>
            <a:endParaRPr lang="en-US" sz="4000" i="1" dirty="0" smtClean="0">
              <a:solidFill>
                <a:schemeClr val="bg1">
                  <a:lumMod val="95000"/>
                </a:schemeClr>
              </a:solidFill>
              <a:latin typeface="Sitka Text" panose="02000505000000020004" pitchFamily="2" charset="0"/>
            </a:endParaRPr>
          </a:p>
          <a:p>
            <a:pPr algn="ctr" eaLnBrk="1" hangingPunct="1">
              <a:lnSpc>
                <a:spcPts val="4000"/>
              </a:lnSpc>
              <a:spcBef>
                <a:spcPct val="30000"/>
              </a:spcBef>
              <a:buClrTx/>
              <a:buFontTx/>
              <a:buNone/>
            </a:pPr>
            <a:r>
              <a:rPr lang="en-US" sz="4000" i="1" dirty="0" smtClean="0">
                <a:solidFill>
                  <a:schemeClr val="bg1">
                    <a:lumMod val="95000"/>
                  </a:schemeClr>
                </a:solidFill>
                <a:latin typeface="Sitka Text" panose="02000505000000020004" pitchFamily="2" charset="0"/>
              </a:rPr>
              <a:t>‘</a:t>
            </a:r>
            <a:r>
              <a:rPr lang="en-US" sz="4000" i="1" dirty="0">
                <a:solidFill>
                  <a:schemeClr val="bg1">
                    <a:lumMod val="95000"/>
                  </a:schemeClr>
                </a:solidFill>
                <a:latin typeface="Sitka Text" panose="02000505000000020004" pitchFamily="2" charset="0"/>
              </a:rPr>
              <a:t>Christ is risen</a:t>
            </a:r>
            <a:r>
              <a:rPr lang="en-US" sz="4000" i="1" dirty="0" smtClean="0">
                <a:solidFill>
                  <a:schemeClr val="bg1">
                    <a:lumMod val="95000"/>
                  </a:schemeClr>
                </a:solidFill>
                <a:latin typeface="Sitka Text" panose="02000505000000020004" pitchFamily="2" charset="0"/>
              </a:rPr>
              <a:t>!’</a:t>
            </a:r>
            <a:r>
              <a:rPr lang="en-US" sz="4000" dirty="0" smtClean="0">
                <a:solidFill>
                  <a:schemeClr val="bg1">
                    <a:lumMod val="95000"/>
                  </a:schemeClr>
                </a:solidFill>
                <a:latin typeface="Sitka Text" panose="02000505000000020004" pitchFamily="2" charset="0"/>
              </a:rPr>
              <a:t> </a:t>
            </a:r>
            <a:endParaRPr lang="en-US" altLang="en-US" sz="4000" dirty="0">
              <a:solidFill>
                <a:schemeClr val="bg1">
                  <a:lumMod val="95000"/>
                </a:schemeClr>
              </a:solidFill>
              <a:latin typeface="Sitka Text" panose="02000505000000020004" pitchFamily="2" charset="0"/>
            </a:endParaRPr>
          </a:p>
        </p:txBody>
      </p:sp>
    </p:spTree>
    <p:extLst>
      <p:ext uri="{BB962C8B-B14F-4D97-AF65-F5344CB8AC3E}">
        <p14:creationId xmlns:p14="http://schemas.microsoft.com/office/powerpoint/2010/main" val="13782337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Spurgeon</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5170646"/>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eaLnBrk="1" hangingPunct="1">
              <a:spcBef>
                <a:spcPct val="30000"/>
              </a:spcBef>
              <a:buClrTx/>
              <a:buFontTx/>
              <a:buNone/>
            </a:pPr>
            <a:r>
              <a:rPr kumimoji="1" lang="en-US" altLang="en-US" sz="3000" i="1" dirty="0">
                <a:solidFill>
                  <a:schemeClr val="bg1">
                    <a:lumMod val="95000"/>
                  </a:schemeClr>
                </a:solidFill>
                <a:latin typeface="Sitka Text" panose="02000505000000020004" pitchFamily="2" charset="0"/>
              </a:rPr>
              <a:t>"Come, see the place where the Lord lay," with joy and gladness. He does not lie there now. Weep, when ye see the tomb of Christ, but rejoice because it is empty. Thy sin slew him, but his divinity raised him up. Thy guilt hath murdered him, but his righteousness hath restored him. Oh! he hath burst the bonds of death, he hath </a:t>
            </a:r>
            <a:r>
              <a:rPr kumimoji="1" lang="en-US" altLang="en-US" sz="3000" i="1" dirty="0" err="1">
                <a:solidFill>
                  <a:schemeClr val="bg1">
                    <a:lumMod val="95000"/>
                  </a:schemeClr>
                </a:solidFill>
                <a:latin typeface="Sitka Text" panose="02000505000000020004" pitchFamily="2" charset="0"/>
              </a:rPr>
              <a:t>ungirt</a:t>
            </a:r>
            <a:r>
              <a:rPr kumimoji="1" lang="en-US" altLang="en-US" sz="3000" i="1" dirty="0">
                <a:solidFill>
                  <a:schemeClr val="bg1">
                    <a:lumMod val="95000"/>
                  </a:schemeClr>
                </a:solidFill>
                <a:latin typeface="Sitka Text" panose="02000505000000020004" pitchFamily="2" charset="0"/>
              </a:rPr>
              <a:t> the cerements of the tomb, and hath come out more than conqueror, crushing death beneath his feet. Rejoice, O Christian, for he is not </a:t>
            </a:r>
            <a:r>
              <a:rPr kumimoji="1" lang="en-US" altLang="en-US" sz="3000" i="1" dirty="0" smtClean="0">
                <a:solidFill>
                  <a:schemeClr val="bg1">
                    <a:lumMod val="95000"/>
                  </a:schemeClr>
                </a:solidFill>
                <a:latin typeface="Sitka Text" panose="02000505000000020004" pitchFamily="2" charset="0"/>
              </a:rPr>
              <a:t>there—He </a:t>
            </a:r>
            <a:r>
              <a:rPr kumimoji="1" lang="en-US" altLang="en-US" sz="3000" i="1" dirty="0">
                <a:solidFill>
                  <a:schemeClr val="bg1">
                    <a:lumMod val="95000"/>
                  </a:schemeClr>
                </a:solidFill>
                <a:latin typeface="Sitka Text" panose="02000505000000020004" pitchFamily="2" charset="0"/>
              </a:rPr>
              <a:t>is risen.</a:t>
            </a:r>
            <a:r>
              <a:rPr kumimoji="1" lang="en-US" altLang="en-US" sz="3000" dirty="0">
                <a:solidFill>
                  <a:schemeClr val="bg1">
                    <a:lumMod val="95000"/>
                  </a:schemeClr>
                </a:solidFill>
                <a:latin typeface="Sitka Text" panose="02000505000000020004" pitchFamily="2" charset="0"/>
              </a:rPr>
              <a:t> </a:t>
            </a:r>
            <a:endParaRPr lang="en-US" altLang="en-US" sz="3000" dirty="0">
              <a:latin typeface="Sitka Text" panose="02000505000000020004" pitchFamily="2" charset="0"/>
            </a:endParaRPr>
          </a:p>
        </p:txBody>
      </p:sp>
    </p:spTree>
    <p:extLst>
      <p:ext uri="{BB962C8B-B14F-4D97-AF65-F5344CB8AC3E}">
        <p14:creationId xmlns:p14="http://schemas.microsoft.com/office/powerpoint/2010/main" val="215287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Thought</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3003899"/>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ctr" eaLnBrk="1" hangingPunct="1">
              <a:spcBef>
                <a:spcPct val="30000"/>
              </a:spcBef>
              <a:buClrTx/>
              <a:buFontTx/>
              <a:buNone/>
            </a:pPr>
            <a:r>
              <a:rPr lang="en-US" sz="4400" i="1" dirty="0">
                <a:solidFill>
                  <a:schemeClr val="bg1">
                    <a:lumMod val="95000"/>
                  </a:schemeClr>
                </a:solidFill>
                <a:latin typeface="Arial" panose="020B0604020202020204" pitchFamily="34" charset="0"/>
                <a:cs typeface="Arial" panose="020B0604020202020204" pitchFamily="34" charset="0"/>
              </a:rPr>
              <a:t>T</a:t>
            </a:r>
            <a:r>
              <a:rPr lang="en-US" sz="4400" i="1" dirty="0" smtClean="0">
                <a:solidFill>
                  <a:schemeClr val="bg1">
                    <a:lumMod val="95000"/>
                  </a:schemeClr>
                </a:solidFill>
                <a:latin typeface="Arial" panose="020B0604020202020204" pitchFamily="34" charset="0"/>
                <a:cs typeface="Arial" panose="020B0604020202020204" pitchFamily="34" charset="0"/>
              </a:rPr>
              <a:t>he </a:t>
            </a:r>
            <a:r>
              <a:rPr lang="en-US" sz="4400" i="1" dirty="0">
                <a:solidFill>
                  <a:schemeClr val="bg1">
                    <a:lumMod val="95000"/>
                  </a:schemeClr>
                </a:solidFill>
                <a:latin typeface="Arial" panose="020B0604020202020204" pitchFamily="34" charset="0"/>
                <a:cs typeface="Arial" panose="020B0604020202020204" pitchFamily="34" charset="0"/>
              </a:rPr>
              <a:t>cross without the resurrection is meaningless; </a:t>
            </a:r>
            <a:endParaRPr lang="en-US" sz="4400" i="1" dirty="0" smtClean="0">
              <a:solidFill>
                <a:schemeClr val="bg1">
                  <a:lumMod val="95000"/>
                </a:schemeClr>
              </a:solidFill>
              <a:latin typeface="Arial" panose="020B0604020202020204" pitchFamily="34" charset="0"/>
              <a:cs typeface="Arial" panose="020B0604020202020204" pitchFamily="34" charset="0"/>
            </a:endParaRPr>
          </a:p>
          <a:p>
            <a:pPr algn="ctr" eaLnBrk="1" hangingPunct="1">
              <a:spcBef>
                <a:spcPct val="30000"/>
              </a:spcBef>
              <a:buClrTx/>
              <a:buFontTx/>
              <a:buNone/>
            </a:pPr>
            <a:r>
              <a:rPr lang="en-US" sz="4400" i="1" dirty="0" smtClean="0">
                <a:solidFill>
                  <a:schemeClr val="bg1">
                    <a:lumMod val="95000"/>
                  </a:schemeClr>
                </a:solidFill>
                <a:latin typeface="Arial" panose="020B0604020202020204" pitchFamily="34" charset="0"/>
                <a:cs typeface="Arial" panose="020B0604020202020204" pitchFamily="34" charset="0"/>
              </a:rPr>
              <a:t>and </a:t>
            </a:r>
            <a:r>
              <a:rPr lang="en-US" sz="4400" i="1" dirty="0">
                <a:solidFill>
                  <a:schemeClr val="bg1">
                    <a:lumMod val="95000"/>
                  </a:schemeClr>
                </a:solidFill>
                <a:latin typeface="Arial" panose="020B0604020202020204" pitchFamily="34" charset="0"/>
                <a:cs typeface="Arial" panose="020B0604020202020204" pitchFamily="34" charset="0"/>
              </a:rPr>
              <a:t>the resurrection without the cross is </a:t>
            </a:r>
            <a:r>
              <a:rPr lang="en-US" sz="4400" i="1" dirty="0" smtClean="0">
                <a:solidFill>
                  <a:schemeClr val="bg1">
                    <a:lumMod val="95000"/>
                  </a:schemeClr>
                </a:solidFill>
                <a:latin typeface="Arial" panose="020B0604020202020204" pitchFamily="34" charset="0"/>
                <a:cs typeface="Arial" panose="020B0604020202020204" pitchFamily="34" charset="0"/>
              </a:rPr>
              <a:t>powerless</a:t>
            </a:r>
            <a:endParaRPr lang="en-US" altLang="en-US" sz="44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87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Big Idea</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3416320"/>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eaLnBrk="1" hangingPunct="1">
              <a:spcBef>
                <a:spcPct val="30000"/>
              </a:spcBef>
              <a:buClrTx/>
              <a:buFontTx/>
              <a:buNone/>
            </a:pPr>
            <a:r>
              <a:rPr lang="en-US" sz="3600" dirty="0">
                <a:solidFill>
                  <a:schemeClr val="bg1">
                    <a:lumMod val="95000"/>
                  </a:schemeClr>
                </a:solidFill>
                <a:latin typeface="Sitka Text" panose="02000505000000020004" pitchFamily="2" charset="0"/>
              </a:rPr>
              <a:t>In light of the resurrection, people are called to reflect on the power of sin; to remember what Jesus has promised; to realize who Jesus is; and to reach the world with this good news that Jesus is risen just as He said. </a:t>
            </a:r>
            <a:endParaRPr lang="en-US" altLang="en-US" sz="3600" dirty="0">
              <a:solidFill>
                <a:schemeClr val="bg1">
                  <a:lumMod val="95000"/>
                </a:schemeClr>
              </a:solidFill>
              <a:latin typeface="Sitka Text" panose="02000505000000020004" pitchFamily="2" charset="0"/>
            </a:endParaRPr>
          </a:p>
        </p:txBody>
      </p:sp>
    </p:spTree>
    <p:extLst>
      <p:ext uri="{BB962C8B-B14F-4D97-AF65-F5344CB8AC3E}">
        <p14:creationId xmlns:p14="http://schemas.microsoft.com/office/powerpoint/2010/main" val="215287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r>
              <a:rPr lang="en-US" sz="4400" dirty="0" smtClean="0">
                <a:solidFill>
                  <a:schemeClr val="bg1"/>
                </a:solidFill>
              </a:rPr>
              <a:t>In light of the resurrection, we are…</a:t>
            </a:r>
            <a:endParaRPr lang="en-US" sz="4400" dirty="0" smtClean="0">
              <a:solidFill>
                <a:schemeClr val="bg1"/>
              </a:solidFill>
            </a:endParaRPr>
          </a:p>
        </p:txBody>
      </p:sp>
      <p:sp>
        <p:nvSpPr>
          <p:cNvPr id="5" name="Text Box 2"/>
          <p:cNvSpPr txBox="1">
            <a:spLocks noChangeArrowheads="1"/>
          </p:cNvSpPr>
          <p:nvPr/>
        </p:nvSpPr>
        <p:spPr bwMode="auto">
          <a:xfrm>
            <a:off x="304800" y="1066800"/>
            <a:ext cx="8610600" cy="646331"/>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marL="571500" indent="-571500" algn="just" eaLnBrk="1" hangingPunct="1">
              <a:spcBef>
                <a:spcPct val="30000"/>
              </a:spcBef>
              <a:buClrTx/>
              <a:buFontTx/>
              <a:buAutoNum type="romanUcPeriod"/>
            </a:pPr>
            <a:r>
              <a:rPr kumimoji="1" lang="en-US" altLang="en-US" sz="3600" dirty="0" smtClean="0">
                <a:solidFill>
                  <a:schemeClr val="bg1">
                    <a:lumMod val="95000"/>
                  </a:schemeClr>
                </a:solidFill>
                <a:latin typeface="Sitka Text" panose="02000505000000020004" pitchFamily="2" charset="0"/>
              </a:rPr>
              <a:t>Reflect on the power of sin (24:1)</a:t>
            </a:r>
          </a:p>
        </p:txBody>
      </p:sp>
      <p:sp>
        <p:nvSpPr>
          <p:cNvPr id="6" name="Text Box 2"/>
          <p:cNvSpPr txBox="1">
            <a:spLocks noChangeArrowheads="1"/>
          </p:cNvSpPr>
          <p:nvPr/>
        </p:nvSpPr>
        <p:spPr bwMode="auto">
          <a:xfrm>
            <a:off x="304800" y="1639669"/>
            <a:ext cx="8610600" cy="830997"/>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sz="2400" i="1" dirty="0">
                <a:solidFill>
                  <a:schemeClr val="bg1">
                    <a:lumMod val="95000"/>
                  </a:schemeClr>
                </a:solidFill>
                <a:latin typeface="+mn-lt"/>
              </a:rPr>
              <a:t>B</a:t>
            </a:r>
            <a:r>
              <a:rPr lang="en-US" sz="2400" i="1" dirty="0" smtClean="0">
                <a:solidFill>
                  <a:schemeClr val="bg1">
                    <a:lumMod val="95000"/>
                  </a:schemeClr>
                </a:solidFill>
                <a:latin typeface="+mn-lt"/>
              </a:rPr>
              <a:t>ut </a:t>
            </a:r>
            <a:r>
              <a:rPr lang="en-US" sz="2400" i="1" dirty="0">
                <a:solidFill>
                  <a:schemeClr val="bg1">
                    <a:lumMod val="95000"/>
                  </a:schemeClr>
                </a:solidFill>
                <a:latin typeface="+mn-lt"/>
              </a:rPr>
              <a:t>on the first day of the week, at early dawn, they came to the tomb bringing the spices which they had prepared.</a:t>
            </a:r>
            <a:endParaRPr lang="en-US" sz="2400" dirty="0">
              <a:solidFill>
                <a:schemeClr val="bg1">
                  <a:lumMod val="95000"/>
                </a:schemeClr>
              </a:solidFill>
              <a:latin typeface="+mn-lt"/>
            </a:endParaRPr>
          </a:p>
        </p:txBody>
      </p:sp>
    </p:spTree>
    <p:extLst>
      <p:ext uri="{BB962C8B-B14F-4D97-AF65-F5344CB8AC3E}">
        <p14:creationId xmlns:p14="http://schemas.microsoft.com/office/powerpoint/2010/main" val="215287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smtClean="0">
                <a:solidFill>
                  <a:schemeClr val="bg1"/>
                </a:solidFill>
              </a:rPr>
              <a:t>1 Corin</a:t>
            </a:r>
            <a:r>
              <a:rPr lang="en-US" sz="4800" dirty="0" smtClean="0">
                <a:solidFill>
                  <a:schemeClr val="bg1"/>
                </a:solidFill>
              </a:rPr>
              <a:t>thians 15:12-15</a:t>
            </a:r>
            <a:endParaRPr lang="en-US" sz="4800" dirty="0" smtClean="0">
              <a:solidFill>
                <a:schemeClr val="bg1"/>
              </a:solidFill>
            </a:endParaRPr>
          </a:p>
        </p:txBody>
      </p:sp>
      <p:sp>
        <p:nvSpPr>
          <p:cNvPr id="5" name="Text Box 2"/>
          <p:cNvSpPr txBox="1">
            <a:spLocks noChangeArrowheads="1"/>
          </p:cNvSpPr>
          <p:nvPr/>
        </p:nvSpPr>
        <p:spPr bwMode="auto">
          <a:xfrm>
            <a:off x="304800" y="1066800"/>
            <a:ext cx="8610600" cy="5016758"/>
          </a:xfrm>
          <a:prstGeom prst="rect">
            <a:avLst/>
          </a:prstGeom>
          <a:noFill/>
          <a:ln>
            <a:noFill/>
          </a:ln>
          <a:effectLst/>
        </p:spPr>
        <p:txBody>
          <a:bodyPr wrap="square">
            <a:spAutoFit/>
          </a:bodyPr>
          <a:lstStyle>
            <a:lvl1pPr eaLnBrk="0" hangingPunct="0">
              <a:spcBef>
                <a:spcPct val="20000"/>
              </a:spcBef>
              <a:buClr>
                <a:schemeClr val="tx2"/>
              </a:buClr>
              <a:buFont typeface="Wingdings" pitchFamily="2" charset="2"/>
              <a:buChar char="w"/>
              <a:defRPr sz="3200">
                <a:solidFill>
                  <a:schemeClr val="tx1"/>
                </a:solidFill>
                <a:latin typeface="Tahoma" pitchFamily="34" charset="0"/>
              </a:defRPr>
            </a:lvl1pPr>
            <a:lvl2pPr marL="742950" indent="-285750" eaLnBrk="0" hangingPunct="0">
              <a:spcBef>
                <a:spcPct val="20000"/>
              </a:spcBef>
              <a:buSzPct val="95000"/>
              <a:buChar char="–"/>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har char="•"/>
              <a:defRPr sz="2000">
                <a:solidFill>
                  <a:schemeClr val="tx1"/>
                </a:solidFill>
                <a:latin typeface="Tahoma" pitchFamily="34" charset="0"/>
              </a:defRPr>
            </a:lvl5pPr>
            <a:lvl6pPr marL="2514600" indent="-228600" eaLnBrk="0" fontAlgn="base" hangingPunct="0">
              <a:spcBef>
                <a:spcPct val="20000"/>
              </a:spcBef>
              <a:spcAft>
                <a:spcPct val="0"/>
              </a:spcAft>
              <a:buChar char="•"/>
              <a:defRPr sz="2000">
                <a:solidFill>
                  <a:schemeClr val="tx1"/>
                </a:solidFill>
                <a:latin typeface="Tahoma" pitchFamily="34" charset="0"/>
              </a:defRPr>
            </a:lvl6pPr>
            <a:lvl7pPr marL="2971800" indent="-228600" eaLnBrk="0" fontAlgn="base" hangingPunct="0">
              <a:spcBef>
                <a:spcPct val="20000"/>
              </a:spcBef>
              <a:spcAft>
                <a:spcPct val="0"/>
              </a:spcAft>
              <a:buChar char="•"/>
              <a:defRPr sz="2000">
                <a:solidFill>
                  <a:schemeClr val="tx1"/>
                </a:solidFill>
                <a:latin typeface="Tahoma" pitchFamily="34" charset="0"/>
              </a:defRPr>
            </a:lvl7pPr>
            <a:lvl8pPr marL="3429000" indent="-228600" eaLnBrk="0" fontAlgn="base" hangingPunct="0">
              <a:spcBef>
                <a:spcPct val="20000"/>
              </a:spcBef>
              <a:spcAft>
                <a:spcPct val="0"/>
              </a:spcAft>
              <a:buChar char="•"/>
              <a:defRPr sz="2000">
                <a:solidFill>
                  <a:schemeClr val="tx1"/>
                </a:solidFill>
                <a:latin typeface="Tahoma" pitchFamily="34" charset="0"/>
              </a:defRPr>
            </a:lvl8pPr>
            <a:lvl9pPr marL="3886200" indent="-228600" eaLnBrk="0" fontAlgn="base" hangingPunct="0">
              <a:spcBef>
                <a:spcPct val="20000"/>
              </a:spcBef>
              <a:spcAft>
                <a:spcPct val="0"/>
              </a:spcAft>
              <a:buChar char="•"/>
              <a:defRPr sz="2000">
                <a:solidFill>
                  <a:schemeClr val="tx1"/>
                </a:solidFill>
                <a:latin typeface="Tahoma" pitchFamily="34" charset="0"/>
              </a:defRPr>
            </a:lvl9pPr>
          </a:lstStyle>
          <a:p>
            <a:pPr algn="just">
              <a:buNone/>
            </a:pPr>
            <a:r>
              <a:rPr lang="en-US" i="1" dirty="0">
                <a:solidFill>
                  <a:schemeClr val="bg1">
                    <a:lumMod val="95000"/>
                  </a:schemeClr>
                </a:solidFill>
                <a:latin typeface="+mn-lt"/>
              </a:rPr>
              <a:t>“12 Now if Christ is preached, that He has been raised from the dead, how do some among you say that there is no resurrection of the dead? 13 But if there is no resurrection of the dead, not even Christ has been raised; 14 and if Christ has not been raised, then our preaching is vain, your faith also is vain. 15 Moreover we are even found to be false witnesses of God, because we testified against God that He raised Christ, whom He did not raise, if in fact the dead are not raised</a:t>
            </a:r>
            <a:r>
              <a:rPr lang="en-US" i="1" dirty="0" smtClean="0">
                <a:solidFill>
                  <a:schemeClr val="bg1">
                    <a:lumMod val="95000"/>
                  </a:schemeClr>
                </a:solidFill>
                <a:latin typeface="+mn-lt"/>
              </a:rPr>
              <a:t>.”</a:t>
            </a:r>
            <a:endParaRPr lang="en-US" dirty="0">
              <a:solidFill>
                <a:schemeClr val="bg1">
                  <a:lumMod val="95000"/>
                </a:schemeClr>
              </a:solidFill>
              <a:latin typeface="+mn-lt"/>
            </a:endParaRPr>
          </a:p>
        </p:txBody>
      </p:sp>
    </p:spTree>
    <p:extLst>
      <p:ext uri="{BB962C8B-B14F-4D97-AF65-F5344CB8AC3E}">
        <p14:creationId xmlns:p14="http://schemas.microsoft.com/office/powerpoint/2010/main" val="23782978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38516</TotalTime>
  <Words>1476</Words>
  <Application>Microsoft Office PowerPoint</Application>
  <PresentationFormat>On-screen Show (4:3)</PresentationFormat>
  <Paragraphs>97</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858</cp:revision>
  <dcterms:created xsi:type="dcterms:W3CDTF">2013-08-08T16:28:40Z</dcterms:created>
  <dcterms:modified xsi:type="dcterms:W3CDTF">2018-03-31T21:46:59Z</dcterms:modified>
</cp:coreProperties>
</file>