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455" r:id="rId2"/>
    <p:sldId id="1674" r:id="rId3"/>
    <p:sldId id="1933" r:id="rId4"/>
    <p:sldId id="1934" r:id="rId5"/>
    <p:sldId id="1949" r:id="rId6"/>
    <p:sldId id="1951" r:id="rId7"/>
    <p:sldId id="1950" r:id="rId8"/>
    <p:sldId id="1952" r:id="rId9"/>
    <p:sldId id="1877" r:id="rId10"/>
    <p:sldId id="1953" r:id="rId11"/>
    <p:sldId id="1954" r:id="rId12"/>
    <p:sldId id="1955" r:id="rId13"/>
    <p:sldId id="1956" r:id="rId14"/>
    <p:sldId id="1957" r:id="rId15"/>
    <p:sldId id="1958" r:id="rId16"/>
    <p:sldId id="1959" r:id="rId17"/>
    <p:sldId id="1960" r:id="rId18"/>
    <p:sldId id="1961" r:id="rId19"/>
    <p:sldId id="1962" r:id="rId20"/>
    <p:sldId id="1963" r:id="rId21"/>
    <p:sldId id="1911" r:id="rId22"/>
    <p:sldId id="1964" r:id="rId23"/>
    <p:sldId id="1935" r:id="rId24"/>
    <p:sldId id="1965" r:id="rId25"/>
    <p:sldId id="1966" r:id="rId26"/>
    <p:sldId id="1967" r:id="rId27"/>
    <p:sldId id="1968" r:id="rId28"/>
    <p:sldId id="1969" r:id="rId29"/>
    <p:sldId id="1970" r:id="rId30"/>
    <p:sldId id="1971" r:id="rId31"/>
    <p:sldId id="1972" r:id="rId32"/>
    <p:sldId id="1936" r:id="rId33"/>
    <p:sldId id="1938" r:id="rId34"/>
    <p:sldId id="1973" r:id="rId35"/>
    <p:sldId id="1974" r:id="rId36"/>
    <p:sldId id="194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4343" autoAdjust="0"/>
  </p:normalViewPr>
  <p:slideViewPr>
    <p:cSldViewPr>
      <p:cViewPr>
        <p:scale>
          <a:sx n="77" d="100"/>
          <a:sy n="77" d="100"/>
        </p:scale>
        <p:origin x="-62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3/24/2018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3/24/2018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3/24/2018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3/24/2018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3/24/2018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Calling of His Followers (Part 1)</a:t>
            </a:r>
          </a:p>
          <a:p>
            <a:pPr algn="ctr"/>
            <a:r>
              <a:rPr lang="en-US" sz="3200" dirty="0" smtClean="0">
                <a:solidFill>
                  <a:schemeClr val="bg1"/>
                </a:solidFill>
                <a:latin typeface="Bahnschrift" panose="020B0502040204020203" pitchFamily="34" charset="0"/>
              </a:rPr>
              <a:t>Mark 1:16-20</a:t>
            </a: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Christian Humility</a:t>
            </a:r>
            <a:endParaRPr lang="en-US" sz="4400" dirty="0" smtClean="0">
              <a:solidFill>
                <a:schemeClr val="bg1"/>
              </a:solidFill>
            </a:endParaRPr>
          </a:p>
        </p:txBody>
      </p:sp>
      <p:sp>
        <p:nvSpPr>
          <p:cNvPr id="10" name="TextBox 9"/>
          <p:cNvSpPr txBox="1"/>
          <p:nvPr/>
        </p:nvSpPr>
        <p:spPr>
          <a:xfrm>
            <a:off x="304800" y="998577"/>
            <a:ext cx="8610600" cy="1323439"/>
          </a:xfrm>
          <a:prstGeom prst="rect">
            <a:avLst/>
          </a:prstGeom>
          <a:noFill/>
        </p:spPr>
        <p:txBody>
          <a:bodyPr wrap="square" rtlCol="0">
            <a:spAutoFit/>
          </a:bodyPr>
          <a:lstStyle/>
          <a:p>
            <a:pPr algn="ctr"/>
            <a:r>
              <a:rPr lang="en-US" sz="4000" i="1" dirty="0">
                <a:solidFill>
                  <a:schemeClr val="bg1"/>
                </a:solidFill>
              </a:rPr>
              <a:t>that we think more </a:t>
            </a:r>
            <a:r>
              <a:rPr lang="en-US" sz="4000" i="1" dirty="0" smtClean="0">
                <a:solidFill>
                  <a:schemeClr val="bg1"/>
                </a:solidFill>
              </a:rPr>
              <a:t>and more of Christ</a:t>
            </a:r>
          </a:p>
          <a:p>
            <a:pPr algn="ctr"/>
            <a:r>
              <a:rPr lang="en-US" sz="4000" i="1" dirty="0" smtClean="0">
                <a:solidFill>
                  <a:schemeClr val="bg1"/>
                </a:solidFill>
              </a:rPr>
              <a:t>and </a:t>
            </a:r>
            <a:r>
              <a:rPr lang="en-US" sz="4000" i="1" dirty="0">
                <a:solidFill>
                  <a:schemeClr val="bg1"/>
                </a:solidFill>
              </a:rPr>
              <a:t>less </a:t>
            </a:r>
            <a:r>
              <a:rPr lang="en-US" sz="4000" i="1" dirty="0" smtClean="0">
                <a:solidFill>
                  <a:schemeClr val="bg1"/>
                </a:solidFill>
              </a:rPr>
              <a:t>and less of </a:t>
            </a:r>
            <a:r>
              <a:rPr lang="en-US" sz="4000" i="1" dirty="0">
                <a:solidFill>
                  <a:schemeClr val="bg1"/>
                </a:solidFill>
              </a:rPr>
              <a:t>ourselves</a:t>
            </a:r>
            <a:endParaRPr lang="en-US" sz="4000" dirty="0">
              <a:solidFill>
                <a:schemeClr val="bg1"/>
              </a:solidFill>
            </a:endParaRPr>
          </a:p>
        </p:txBody>
      </p:sp>
    </p:spTree>
    <p:extLst>
      <p:ext uri="{BB962C8B-B14F-4D97-AF65-F5344CB8AC3E}">
        <p14:creationId xmlns:p14="http://schemas.microsoft.com/office/powerpoint/2010/main" val="29128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Acts 4:13</a:t>
            </a:r>
          </a:p>
        </p:txBody>
      </p:sp>
      <p:sp>
        <p:nvSpPr>
          <p:cNvPr id="10" name="TextBox 9"/>
          <p:cNvSpPr txBox="1"/>
          <p:nvPr/>
        </p:nvSpPr>
        <p:spPr>
          <a:xfrm>
            <a:off x="304800" y="914400"/>
            <a:ext cx="8610600" cy="4832092"/>
          </a:xfrm>
          <a:prstGeom prst="rect">
            <a:avLst/>
          </a:prstGeom>
          <a:noFill/>
        </p:spPr>
        <p:txBody>
          <a:bodyPr wrap="square" rtlCol="0">
            <a:spAutoFit/>
          </a:bodyPr>
          <a:lstStyle/>
          <a:p>
            <a:pPr algn="just"/>
            <a:r>
              <a:rPr lang="en-US" sz="4400" i="1" dirty="0">
                <a:solidFill>
                  <a:schemeClr val="bg1"/>
                </a:solidFill>
              </a:rPr>
              <a:t>“Now as they observed the confidence of Peter and John and understood that they were uneducated and untrained (‘common’ – ESV) men, they were amazed, and began to </a:t>
            </a:r>
            <a:r>
              <a:rPr lang="en-US" sz="4400" i="1" u="sng" dirty="0">
                <a:solidFill>
                  <a:schemeClr val="bg1"/>
                </a:solidFill>
              </a:rPr>
              <a:t>recognize them as having been with Jesus</a:t>
            </a:r>
            <a:r>
              <a:rPr lang="en-US" sz="4400" i="1"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2143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15:5</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just"/>
            <a:r>
              <a:rPr lang="en-US" sz="4400" i="1" dirty="0">
                <a:solidFill>
                  <a:schemeClr val="bg1"/>
                </a:solidFill>
              </a:rPr>
              <a:t>“I am the vine, you are the branches; he who abides in Me and I in him, he bears much fruit, for apart from Me you can do nothing.”</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40041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2 Peter 3:18</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smtClean="0">
                <a:solidFill>
                  <a:schemeClr val="bg1"/>
                </a:solidFill>
              </a:rPr>
              <a:t>but </a:t>
            </a:r>
            <a:r>
              <a:rPr lang="en-US" sz="4400" i="1" dirty="0">
                <a:solidFill>
                  <a:schemeClr val="bg1"/>
                </a:solidFill>
              </a:rPr>
              <a:t>grow in the </a:t>
            </a:r>
            <a:r>
              <a:rPr lang="en-US" sz="4400" i="1" u="sng" dirty="0">
                <a:solidFill>
                  <a:schemeClr val="bg1"/>
                </a:solidFill>
              </a:rPr>
              <a:t>grace</a:t>
            </a:r>
            <a:r>
              <a:rPr lang="en-US" sz="4400" i="1" dirty="0">
                <a:solidFill>
                  <a:schemeClr val="bg1"/>
                </a:solidFill>
              </a:rPr>
              <a:t> and </a:t>
            </a:r>
            <a:r>
              <a:rPr lang="en-US" sz="4400" i="1" u="sng" dirty="0">
                <a:solidFill>
                  <a:schemeClr val="bg1"/>
                </a:solidFill>
              </a:rPr>
              <a:t>knowledge</a:t>
            </a:r>
            <a:r>
              <a:rPr lang="en-US" sz="4400" i="1" dirty="0">
                <a:solidFill>
                  <a:schemeClr val="bg1"/>
                </a:solidFill>
              </a:rPr>
              <a:t> of our Lord and Savior Jesus Christ. To Him be the glory, both now and to the day of eternity. Amen.  </a:t>
            </a:r>
          </a:p>
        </p:txBody>
      </p:sp>
    </p:spTree>
    <p:extLst>
      <p:ext uri="{BB962C8B-B14F-4D97-AF65-F5344CB8AC3E}">
        <p14:creationId xmlns:p14="http://schemas.microsoft.com/office/powerpoint/2010/main" val="40425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Corinthians 13:2</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“If I have the gift of prophecy, and know all mysteries and all knowledge; and if I have all faith, so as to remove mountains, but do not have love, I am nothing.” </a:t>
            </a:r>
            <a:endParaRPr lang="en-US" sz="4400" i="1" dirty="0">
              <a:solidFill>
                <a:schemeClr val="bg1"/>
              </a:solidFill>
            </a:endParaRPr>
          </a:p>
        </p:txBody>
      </p:sp>
    </p:spTree>
    <p:extLst>
      <p:ext uri="{BB962C8B-B14F-4D97-AF65-F5344CB8AC3E}">
        <p14:creationId xmlns:p14="http://schemas.microsoft.com/office/powerpoint/2010/main" val="10417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Corinthians 8:1</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just"/>
            <a:r>
              <a:rPr lang="en-US" sz="4400" i="1" dirty="0">
                <a:solidFill>
                  <a:schemeClr val="bg1"/>
                </a:solidFill>
              </a:rPr>
              <a:t>“Now concerning things sacrificed to idols, we know that we all have knowledge. Knowledge makes arrogant [puffs up], but love edifies.”</a:t>
            </a:r>
            <a:r>
              <a:rPr lang="en-US" sz="4400" dirty="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10417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ctr"/>
            <a:r>
              <a:rPr lang="en-US" sz="4400" i="1" dirty="0">
                <a:solidFill>
                  <a:schemeClr val="bg1"/>
                </a:solidFill>
              </a:rPr>
              <a:t>We are not to have confidence </a:t>
            </a:r>
            <a:endParaRPr lang="en-US" sz="4400" i="1" dirty="0" smtClean="0">
              <a:solidFill>
                <a:schemeClr val="bg1"/>
              </a:solidFill>
            </a:endParaRPr>
          </a:p>
          <a:p>
            <a:pPr algn="ctr"/>
            <a:r>
              <a:rPr lang="en-US" sz="4400" i="1" dirty="0" smtClean="0">
                <a:solidFill>
                  <a:schemeClr val="bg1"/>
                </a:solidFill>
              </a:rPr>
              <a:t>in </a:t>
            </a:r>
            <a:r>
              <a:rPr lang="en-US" sz="4400" i="1" dirty="0">
                <a:solidFill>
                  <a:schemeClr val="bg1"/>
                </a:solidFill>
              </a:rPr>
              <a:t>our ability to follow Christ </a:t>
            </a:r>
            <a:endParaRPr lang="en-US" sz="4400" i="1" dirty="0" smtClean="0">
              <a:solidFill>
                <a:schemeClr val="bg1"/>
              </a:solidFill>
            </a:endParaRPr>
          </a:p>
          <a:p>
            <a:pPr algn="ctr"/>
            <a:r>
              <a:rPr lang="en-US" sz="4400" i="1" dirty="0" smtClean="0">
                <a:solidFill>
                  <a:schemeClr val="bg1"/>
                </a:solidFill>
              </a:rPr>
              <a:t>but </a:t>
            </a:r>
            <a:r>
              <a:rPr lang="en-US" sz="4400" i="1" dirty="0">
                <a:solidFill>
                  <a:schemeClr val="bg1"/>
                </a:solidFill>
              </a:rPr>
              <a:t>in the ability of Christ </a:t>
            </a:r>
            <a:endParaRPr lang="en-US" sz="4400" i="1" dirty="0" smtClean="0">
              <a:solidFill>
                <a:schemeClr val="bg1"/>
              </a:solidFill>
            </a:endParaRPr>
          </a:p>
          <a:p>
            <a:pPr algn="ctr"/>
            <a:r>
              <a:rPr lang="en-US" sz="4400" i="1" dirty="0" smtClean="0">
                <a:solidFill>
                  <a:schemeClr val="bg1"/>
                </a:solidFill>
              </a:rPr>
              <a:t>to </a:t>
            </a:r>
            <a:r>
              <a:rPr lang="en-US" sz="4400" i="1" dirty="0">
                <a:solidFill>
                  <a:schemeClr val="bg1"/>
                </a:solidFill>
              </a:rPr>
              <a:t>enable us to follow Him.</a:t>
            </a:r>
            <a:endParaRPr lang="en-US" sz="4400" i="1" dirty="0">
              <a:solidFill>
                <a:schemeClr val="bg1"/>
              </a:solidFill>
            </a:endParaRPr>
          </a:p>
        </p:txBody>
      </p:sp>
    </p:spTree>
    <p:extLst>
      <p:ext uri="{BB962C8B-B14F-4D97-AF65-F5344CB8AC3E}">
        <p14:creationId xmlns:p14="http://schemas.microsoft.com/office/powerpoint/2010/main" val="2470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ctr"/>
            <a:r>
              <a:rPr lang="en-US" sz="4400" i="1" dirty="0">
                <a:solidFill>
                  <a:schemeClr val="bg1"/>
                </a:solidFill>
              </a:rPr>
              <a:t>The best thing you can </a:t>
            </a:r>
            <a:r>
              <a:rPr lang="en-US" sz="4400" i="1" dirty="0" smtClean="0">
                <a:solidFill>
                  <a:schemeClr val="bg1"/>
                </a:solidFill>
              </a:rPr>
              <a:t>do </a:t>
            </a:r>
          </a:p>
          <a:p>
            <a:pPr algn="ctr"/>
            <a:r>
              <a:rPr lang="en-US" sz="4400" i="1" dirty="0" smtClean="0">
                <a:solidFill>
                  <a:schemeClr val="bg1"/>
                </a:solidFill>
              </a:rPr>
              <a:t>for your </a:t>
            </a:r>
            <a:r>
              <a:rPr lang="en-US" sz="4400" i="1" dirty="0">
                <a:solidFill>
                  <a:schemeClr val="bg1"/>
                </a:solidFill>
              </a:rPr>
              <a:t>mind </a:t>
            </a:r>
            <a:endParaRPr lang="en-US" sz="4400" i="1" dirty="0" smtClean="0">
              <a:solidFill>
                <a:schemeClr val="bg1"/>
              </a:solidFill>
            </a:endParaRPr>
          </a:p>
          <a:p>
            <a:pPr algn="ctr"/>
            <a:r>
              <a:rPr lang="en-US" sz="4400" i="1" dirty="0" smtClean="0">
                <a:solidFill>
                  <a:schemeClr val="bg1"/>
                </a:solidFill>
              </a:rPr>
              <a:t>is </a:t>
            </a:r>
            <a:r>
              <a:rPr lang="en-US" sz="4400" i="1" dirty="0">
                <a:solidFill>
                  <a:schemeClr val="bg1"/>
                </a:solidFill>
              </a:rPr>
              <a:t>to submit it constantly </a:t>
            </a:r>
            <a:endParaRPr lang="en-US" sz="4400" i="1" dirty="0" smtClean="0">
              <a:solidFill>
                <a:schemeClr val="bg1"/>
              </a:solidFill>
            </a:endParaRPr>
          </a:p>
          <a:p>
            <a:pPr algn="ctr"/>
            <a:r>
              <a:rPr lang="en-US" sz="4400" i="1" dirty="0" smtClean="0">
                <a:solidFill>
                  <a:schemeClr val="bg1"/>
                </a:solidFill>
              </a:rPr>
              <a:t>to </a:t>
            </a:r>
            <a:r>
              <a:rPr lang="en-US" sz="4400" i="1" dirty="0">
                <a:solidFill>
                  <a:schemeClr val="bg1"/>
                </a:solidFill>
              </a:rPr>
              <a:t>the knowledge of Christ </a:t>
            </a:r>
            <a:endParaRPr lang="en-US" sz="4400" i="1" dirty="0" smtClean="0">
              <a:solidFill>
                <a:schemeClr val="bg1"/>
              </a:solidFill>
            </a:endParaRPr>
          </a:p>
          <a:p>
            <a:pPr algn="ctr"/>
            <a:r>
              <a:rPr lang="en-US" sz="4400" i="1" dirty="0" smtClean="0">
                <a:solidFill>
                  <a:schemeClr val="bg1"/>
                </a:solidFill>
              </a:rPr>
              <a:t>in </a:t>
            </a:r>
            <a:r>
              <a:rPr lang="en-US" sz="4400" i="1" dirty="0">
                <a:solidFill>
                  <a:schemeClr val="bg1"/>
                </a:solidFill>
              </a:rPr>
              <a:t>the Word of God.</a:t>
            </a:r>
            <a:r>
              <a:rPr lang="en-US" sz="4400" dirty="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32283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Font typeface="+mj-lt"/>
              <a:buAutoNum type="romanUcPeriod" startAt="2"/>
            </a:pPr>
            <a:r>
              <a:rPr lang="en-US" sz="4000" dirty="0" smtClean="0">
                <a:solidFill>
                  <a:schemeClr val="bg1"/>
                </a:solidFill>
              </a:rPr>
              <a:t>The </a:t>
            </a:r>
            <a:r>
              <a:rPr lang="en-US" sz="4000" u="sng" dirty="0" smtClean="0">
                <a:solidFill>
                  <a:schemeClr val="bg1"/>
                </a:solidFill>
              </a:rPr>
              <a:t>sufficiency</a:t>
            </a:r>
            <a:r>
              <a:rPr lang="en-US" sz="4000" dirty="0" smtClean="0">
                <a:solidFill>
                  <a:schemeClr val="bg1"/>
                </a:solidFill>
              </a:rPr>
              <a:t> of </a:t>
            </a:r>
            <a:r>
              <a:rPr lang="en-US" sz="4000" dirty="0" smtClean="0">
                <a:solidFill>
                  <a:schemeClr val="bg1"/>
                </a:solidFill>
              </a:rPr>
              <a:t>Jesus</a:t>
            </a:r>
          </a:p>
        </p:txBody>
      </p:sp>
      <p:sp>
        <p:nvSpPr>
          <p:cNvPr id="6" name="TextBox 5"/>
          <p:cNvSpPr txBox="1"/>
          <p:nvPr/>
        </p:nvSpPr>
        <p:spPr>
          <a:xfrm>
            <a:off x="278027" y="838200"/>
            <a:ext cx="8610600" cy="1200329"/>
          </a:xfrm>
          <a:prstGeom prst="rect">
            <a:avLst/>
          </a:prstGeom>
          <a:noFill/>
        </p:spPr>
        <p:txBody>
          <a:bodyPr wrap="square" rtlCol="0">
            <a:spAutoFit/>
          </a:bodyPr>
          <a:lstStyle/>
          <a:p>
            <a:pPr marL="742950" indent="-742950" algn="just">
              <a:buFont typeface="+mj-lt"/>
              <a:buAutoNum type="alphaUcPeriod" startAt="2"/>
            </a:pPr>
            <a:r>
              <a:rPr lang="en-US" sz="3600" dirty="0" smtClean="0">
                <a:solidFill>
                  <a:schemeClr val="bg1"/>
                </a:solidFill>
              </a:rPr>
              <a:t>Jesus is the sole source of </a:t>
            </a:r>
            <a:r>
              <a:rPr lang="en-US" sz="3600" dirty="0" err="1" smtClean="0">
                <a:solidFill>
                  <a:schemeClr val="bg1"/>
                </a:solidFill>
              </a:rPr>
              <a:t>santified</a:t>
            </a:r>
            <a:r>
              <a:rPr lang="en-US" sz="3600" dirty="0" smtClean="0">
                <a:solidFill>
                  <a:schemeClr val="bg1"/>
                </a:solidFill>
              </a:rPr>
              <a:t> service to God.</a:t>
            </a:r>
          </a:p>
        </p:txBody>
      </p:sp>
      <p:sp>
        <p:nvSpPr>
          <p:cNvPr id="4" name="TextBox 3"/>
          <p:cNvSpPr txBox="1"/>
          <p:nvPr/>
        </p:nvSpPr>
        <p:spPr>
          <a:xfrm>
            <a:off x="304800" y="2057400"/>
            <a:ext cx="8610600" cy="1200329"/>
          </a:xfrm>
          <a:prstGeom prst="rect">
            <a:avLst/>
          </a:prstGeom>
          <a:noFill/>
        </p:spPr>
        <p:txBody>
          <a:bodyPr wrap="square" rtlCol="0">
            <a:spAutoFit/>
          </a:bodyPr>
          <a:lstStyle/>
          <a:p>
            <a:pPr algn="just"/>
            <a:r>
              <a:rPr lang="en-US" sz="2400" i="1" dirty="0">
                <a:solidFill>
                  <a:schemeClr val="bg1"/>
                </a:solidFill>
              </a:rPr>
              <a:t>17 And Jesus said to them, "Follow Me, and I will make you become fishers of men." 18 Immediately they </a:t>
            </a:r>
            <a:r>
              <a:rPr lang="en-US" sz="2400" i="1" dirty="0" smtClean="0">
                <a:solidFill>
                  <a:schemeClr val="bg1"/>
                </a:solidFill>
              </a:rPr>
              <a:t>[Andrew and Peter] left </a:t>
            </a:r>
            <a:r>
              <a:rPr lang="en-US" sz="2400" i="1" dirty="0">
                <a:solidFill>
                  <a:schemeClr val="bg1"/>
                </a:solidFill>
              </a:rPr>
              <a:t>their nets and followed Him.</a:t>
            </a:r>
            <a:endParaRPr lang="en-US" sz="2400" dirty="0" smtClean="0">
              <a:solidFill>
                <a:schemeClr val="bg1"/>
              </a:solidFill>
            </a:endParaRPr>
          </a:p>
        </p:txBody>
      </p:sp>
      <p:sp>
        <p:nvSpPr>
          <p:cNvPr id="5" name="TextBox 4"/>
          <p:cNvSpPr txBox="1"/>
          <p:nvPr/>
        </p:nvSpPr>
        <p:spPr>
          <a:xfrm>
            <a:off x="304800" y="3676471"/>
            <a:ext cx="8610600" cy="1569660"/>
          </a:xfrm>
          <a:prstGeom prst="rect">
            <a:avLst/>
          </a:prstGeom>
          <a:noFill/>
        </p:spPr>
        <p:txBody>
          <a:bodyPr wrap="square" rtlCol="0">
            <a:spAutoFit/>
          </a:bodyPr>
          <a:lstStyle/>
          <a:p>
            <a:pPr algn="ctr"/>
            <a:r>
              <a:rPr lang="en-US" sz="3200" dirty="0">
                <a:solidFill>
                  <a:schemeClr val="bg1"/>
                </a:solidFill>
              </a:rPr>
              <a:t>That Jesus calls common men reminds us </a:t>
            </a:r>
            <a:endParaRPr lang="en-US" sz="3200" dirty="0" smtClean="0">
              <a:solidFill>
                <a:schemeClr val="bg1"/>
              </a:solidFill>
            </a:endParaRPr>
          </a:p>
          <a:p>
            <a:pPr algn="ctr"/>
            <a:r>
              <a:rPr lang="en-US" sz="3200" dirty="0" smtClean="0">
                <a:solidFill>
                  <a:schemeClr val="bg1"/>
                </a:solidFill>
              </a:rPr>
              <a:t>that </a:t>
            </a:r>
            <a:r>
              <a:rPr lang="en-US" sz="3200" dirty="0">
                <a:solidFill>
                  <a:schemeClr val="bg1"/>
                </a:solidFill>
              </a:rPr>
              <a:t>He does not need our </a:t>
            </a:r>
            <a:r>
              <a:rPr lang="en-US" sz="3200" dirty="0" smtClean="0">
                <a:solidFill>
                  <a:schemeClr val="bg1"/>
                </a:solidFill>
              </a:rPr>
              <a:t>talents</a:t>
            </a:r>
          </a:p>
          <a:p>
            <a:pPr algn="ctr"/>
            <a:r>
              <a:rPr lang="en-US" sz="3200" dirty="0" smtClean="0">
                <a:solidFill>
                  <a:schemeClr val="bg1"/>
                </a:solidFill>
              </a:rPr>
              <a:t>to </a:t>
            </a:r>
            <a:r>
              <a:rPr lang="en-US" sz="3200" dirty="0">
                <a:solidFill>
                  <a:schemeClr val="bg1"/>
                </a:solidFill>
              </a:rPr>
              <a:t>accomplish His tasks. </a:t>
            </a:r>
            <a:endParaRPr lang="en-US" sz="3200" dirty="0" smtClean="0">
              <a:solidFill>
                <a:schemeClr val="bg1"/>
              </a:solidFill>
            </a:endParaRPr>
          </a:p>
        </p:txBody>
      </p:sp>
    </p:spTree>
    <p:extLst>
      <p:ext uri="{BB962C8B-B14F-4D97-AF65-F5344CB8AC3E}">
        <p14:creationId xmlns:p14="http://schemas.microsoft.com/office/powerpoint/2010/main" val="1498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37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250"/>
                                        <p:tgtEl>
                                          <p:spTgt spid="5">
                                            <p:txEl>
                                              <p:pRg st="0" end="0"/>
                                            </p:txEl>
                                          </p:spTgt>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250"/>
                                        <p:tgtEl>
                                          <p:spTgt spid="5">
                                            <p:txEl>
                                              <p:pRg st="1" end="1"/>
                                            </p:txEl>
                                          </p:spTgt>
                                        </p:tgtEl>
                                      </p:cBhvr>
                                    </p:animEffect>
                                  </p:childTnLst>
                                </p:cTn>
                              </p:par>
                              <p:par>
                                <p:cTn id="19" presetID="10" presetClass="entr" presetSubtype="0" fill="hold" grpId="0" nodeType="withEffect">
                                  <p:stCondLst>
                                    <p:cond delay="375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4" grpId="0" build="p" bldLvl="2"/>
      <p:bldP spid="5"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ctr"/>
            <a:r>
              <a:rPr lang="en-US" sz="4400" i="1" dirty="0">
                <a:solidFill>
                  <a:schemeClr val="bg1"/>
                </a:solidFill>
              </a:rPr>
              <a:t>The humble person is one who recognizes that Jesus is sufficient </a:t>
            </a:r>
            <a:endParaRPr lang="en-US" sz="4400" i="1" dirty="0" smtClean="0">
              <a:solidFill>
                <a:schemeClr val="bg1"/>
              </a:solidFill>
            </a:endParaRPr>
          </a:p>
          <a:p>
            <a:pPr algn="ctr"/>
            <a:r>
              <a:rPr lang="en-US" sz="4400" i="1" dirty="0" smtClean="0">
                <a:solidFill>
                  <a:schemeClr val="bg1"/>
                </a:solidFill>
              </a:rPr>
              <a:t>to </a:t>
            </a:r>
            <a:r>
              <a:rPr lang="en-US" sz="4400" i="1" dirty="0">
                <a:solidFill>
                  <a:schemeClr val="bg1"/>
                </a:solidFill>
              </a:rPr>
              <a:t>supply whatever is needed </a:t>
            </a:r>
            <a:endParaRPr lang="en-US" sz="4400" i="1" dirty="0" smtClean="0">
              <a:solidFill>
                <a:schemeClr val="bg1"/>
              </a:solidFill>
            </a:endParaRPr>
          </a:p>
          <a:p>
            <a:pPr algn="ctr"/>
            <a:r>
              <a:rPr lang="en-US" sz="4400" i="1" dirty="0" smtClean="0">
                <a:solidFill>
                  <a:schemeClr val="bg1"/>
                </a:solidFill>
              </a:rPr>
              <a:t>to </a:t>
            </a:r>
            <a:r>
              <a:rPr lang="en-US" sz="4400" i="1" dirty="0">
                <a:solidFill>
                  <a:schemeClr val="bg1"/>
                </a:solidFill>
              </a:rPr>
              <a:t>accomplish </a:t>
            </a:r>
            <a:r>
              <a:rPr lang="en-US" sz="4400" i="1" dirty="0" smtClean="0">
                <a:solidFill>
                  <a:schemeClr val="bg1"/>
                </a:solidFill>
              </a:rPr>
              <a:t>the Lord’s purposes </a:t>
            </a:r>
          </a:p>
          <a:p>
            <a:pPr algn="ctr"/>
            <a:r>
              <a:rPr lang="en-US" sz="4400" i="1" dirty="0" smtClean="0">
                <a:solidFill>
                  <a:schemeClr val="bg1"/>
                </a:solidFill>
              </a:rPr>
              <a:t>in his </a:t>
            </a:r>
            <a:r>
              <a:rPr lang="en-US" sz="4400" i="1" dirty="0">
                <a:solidFill>
                  <a:schemeClr val="bg1"/>
                </a:solidFill>
              </a:rPr>
              <a:t>life. </a:t>
            </a:r>
            <a:endParaRPr lang="en-US" sz="4400" i="1" dirty="0">
              <a:solidFill>
                <a:schemeClr val="bg1"/>
              </a:solidFill>
            </a:endParaRPr>
          </a:p>
        </p:txBody>
      </p:sp>
    </p:spTree>
    <p:extLst>
      <p:ext uri="{BB962C8B-B14F-4D97-AF65-F5344CB8AC3E}">
        <p14:creationId xmlns:p14="http://schemas.microsoft.com/office/powerpoint/2010/main" val="27519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1:16-18</a:t>
            </a:r>
          </a:p>
        </p:txBody>
      </p:sp>
      <p:sp>
        <p:nvSpPr>
          <p:cNvPr id="10" name="TextBox 9"/>
          <p:cNvSpPr txBox="1"/>
          <p:nvPr/>
        </p:nvSpPr>
        <p:spPr>
          <a:xfrm>
            <a:off x="304800" y="998577"/>
            <a:ext cx="8610600" cy="5262979"/>
          </a:xfrm>
          <a:prstGeom prst="rect">
            <a:avLst/>
          </a:prstGeom>
          <a:noFill/>
        </p:spPr>
        <p:txBody>
          <a:bodyPr wrap="square" rtlCol="0">
            <a:spAutoFit/>
          </a:bodyPr>
          <a:lstStyle/>
          <a:p>
            <a:pPr algn="just"/>
            <a:r>
              <a:rPr lang="en-US" sz="4200" i="1" dirty="0">
                <a:solidFill>
                  <a:schemeClr val="bg1"/>
                </a:solidFill>
              </a:rPr>
              <a:t>16 As He was going along by the Sea of Galilee, He saw Simon and Andrew, the brother of Simon, casting a net in the sea; for they were fishermen. 17 And Jesus said to them, "Follow Me, and I will make you become fishers of men." 18 Immediately they left their nets and followed Him. </a:t>
            </a:r>
            <a:endParaRPr lang="en-US" sz="42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Acts 4:13</a:t>
            </a:r>
          </a:p>
        </p:txBody>
      </p:sp>
      <p:sp>
        <p:nvSpPr>
          <p:cNvPr id="10" name="TextBox 9"/>
          <p:cNvSpPr txBox="1"/>
          <p:nvPr/>
        </p:nvSpPr>
        <p:spPr>
          <a:xfrm>
            <a:off x="304800" y="914400"/>
            <a:ext cx="8610600" cy="3785652"/>
          </a:xfrm>
          <a:prstGeom prst="rect">
            <a:avLst/>
          </a:prstGeom>
          <a:noFill/>
        </p:spPr>
        <p:txBody>
          <a:bodyPr wrap="square" rtlCol="0">
            <a:spAutoFit/>
          </a:bodyPr>
          <a:lstStyle/>
          <a:p>
            <a:pPr algn="just"/>
            <a:r>
              <a:rPr lang="en-US" sz="4000" i="1" dirty="0">
                <a:solidFill>
                  <a:schemeClr val="bg1"/>
                </a:solidFill>
              </a:rPr>
              <a:t>“Now as they observed the confidence of Peter and John and understood that they were uneducated and untrained (‘common’ – ESV) men, they were amazed, and began to </a:t>
            </a:r>
            <a:r>
              <a:rPr lang="en-US" sz="4000" i="1" u="sng" dirty="0">
                <a:solidFill>
                  <a:schemeClr val="bg1"/>
                </a:solidFill>
              </a:rPr>
              <a:t>recognize them as having been with Jesus</a:t>
            </a:r>
            <a:r>
              <a:rPr lang="en-US" sz="4000" i="1"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1666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2 Corinthians 3:1-3</a:t>
            </a:r>
            <a:endParaRPr lang="en-US" sz="4800" dirty="0" smtClean="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3600" i="1" dirty="0">
                <a:solidFill>
                  <a:schemeClr val="bg1"/>
                </a:solidFill>
              </a:rPr>
              <a:t>“1 Are we beginning to commend ourselves again? Or do we need, as some, letters of commendation to you or from you? 2 You are our letter, written in our hearts, known and read by all men; 3 being manifested that you are a letter of Christ, cared for by us, written not with ink but with the Spirit of the living God, not on tablets of stone but on tablets of human hearts. </a:t>
            </a:r>
            <a:endParaRPr lang="en-US" sz="3600" dirty="0">
              <a:solidFill>
                <a:schemeClr val="bg1"/>
              </a:solidFill>
            </a:endParaRPr>
          </a:p>
        </p:txBody>
      </p:sp>
    </p:spTree>
    <p:extLst>
      <p:ext uri="{BB962C8B-B14F-4D97-AF65-F5344CB8AC3E}">
        <p14:creationId xmlns:p14="http://schemas.microsoft.com/office/powerpoint/2010/main" val="15923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2 Corinthians </a:t>
            </a:r>
            <a:r>
              <a:rPr lang="en-US" sz="4800" dirty="0" smtClean="0">
                <a:solidFill>
                  <a:schemeClr val="bg1"/>
                </a:solidFill>
              </a:rPr>
              <a:t>3:4-6</a:t>
            </a:r>
            <a:endParaRPr lang="en-US" sz="4800" dirty="0">
              <a:solidFill>
                <a:schemeClr val="bg1"/>
              </a:solidFill>
            </a:endParaRPr>
          </a:p>
        </p:txBody>
      </p:sp>
      <p:sp>
        <p:nvSpPr>
          <p:cNvPr id="10" name="TextBox 9"/>
          <p:cNvSpPr txBox="1"/>
          <p:nvPr/>
        </p:nvSpPr>
        <p:spPr>
          <a:xfrm>
            <a:off x="304800" y="998577"/>
            <a:ext cx="8610600" cy="4524315"/>
          </a:xfrm>
          <a:prstGeom prst="rect">
            <a:avLst/>
          </a:prstGeom>
          <a:noFill/>
        </p:spPr>
        <p:txBody>
          <a:bodyPr wrap="square" rtlCol="0">
            <a:spAutoFit/>
          </a:bodyPr>
          <a:lstStyle/>
          <a:p>
            <a:pPr algn="just"/>
            <a:r>
              <a:rPr lang="en-US" sz="3600" i="1" dirty="0" smtClean="0">
                <a:solidFill>
                  <a:schemeClr val="bg1"/>
                </a:solidFill>
              </a:rPr>
              <a:t>“4 </a:t>
            </a:r>
            <a:r>
              <a:rPr lang="en-US" sz="3600" i="1" dirty="0">
                <a:solidFill>
                  <a:schemeClr val="bg1"/>
                </a:solidFill>
              </a:rPr>
              <a:t>Such confidence we have through Christ toward God. 5 Not that we are adequate [sufficient] in ourselves to consider anything as coming from ourselves, but our adequacy [sufficiency] is from God, 6 who also made us adequate [sufficient] as servants of a new covenant, not of the letter but of the Spirit; for the letter kills, but the Spirit gives life.”</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49034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Spurgeon</a:t>
            </a:r>
            <a:endParaRPr lang="en-US" sz="4800" dirty="0" smtClean="0">
              <a:solidFill>
                <a:schemeClr val="bg1"/>
              </a:solidFill>
            </a:endParaRP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If we give God service it must be because He gives us grace. We work for Him because He works in us.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13507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Font typeface="+mj-lt"/>
              <a:buAutoNum type="romanUcPeriod" startAt="2"/>
            </a:pPr>
            <a:r>
              <a:rPr lang="en-US" sz="4000" dirty="0" smtClean="0">
                <a:solidFill>
                  <a:schemeClr val="bg1"/>
                </a:solidFill>
              </a:rPr>
              <a:t>The </a:t>
            </a:r>
            <a:r>
              <a:rPr lang="en-US" sz="4000" u="sng" dirty="0" smtClean="0">
                <a:solidFill>
                  <a:schemeClr val="bg1"/>
                </a:solidFill>
              </a:rPr>
              <a:t>sufficiency</a:t>
            </a:r>
            <a:r>
              <a:rPr lang="en-US" sz="4000" dirty="0" smtClean="0">
                <a:solidFill>
                  <a:schemeClr val="bg1"/>
                </a:solidFill>
              </a:rPr>
              <a:t> of </a:t>
            </a:r>
            <a:r>
              <a:rPr lang="en-US" sz="4000" dirty="0" smtClean="0">
                <a:solidFill>
                  <a:schemeClr val="bg1"/>
                </a:solidFill>
              </a:rPr>
              <a:t>Jesus</a:t>
            </a:r>
          </a:p>
        </p:txBody>
      </p:sp>
      <p:sp>
        <p:nvSpPr>
          <p:cNvPr id="6" name="TextBox 5"/>
          <p:cNvSpPr txBox="1"/>
          <p:nvPr/>
        </p:nvSpPr>
        <p:spPr>
          <a:xfrm>
            <a:off x="278027" y="838200"/>
            <a:ext cx="8610600" cy="1200329"/>
          </a:xfrm>
          <a:prstGeom prst="rect">
            <a:avLst/>
          </a:prstGeom>
          <a:noFill/>
        </p:spPr>
        <p:txBody>
          <a:bodyPr wrap="square" rtlCol="0">
            <a:spAutoFit/>
          </a:bodyPr>
          <a:lstStyle/>
          <a:p>
            <a:pPr marL="742950" indent="-742950" algn="just">
              <a:buFont typeface="+mj-lt"/>
              <a:buAutoNum type="alphaUcPeriod" startAt="3"/>
            </a:pPr>
            <a:r>
              <a:rPr lang="en-US" sz="3600" dirty="0" smtClean="0">
                <a:solidFill>
                  <a:schemeClr val="bg1"/>
                </a:solidFill>
              </a:rPr>
              <a:t>Jesus choice of followers runs counter to the way the world thinks.</a:t>
            </a:r>
          </a:p>
        </p:txBody>
      </p:sp>
      <p:sp>
        <p:nvSpPr>
          <p:cNvPr id="4" name="TextBox 3"/>
          <p:cNvSpPr txBox="1"/>
          <p:nvPr/>
        </p:nvSpPr>
        <p:spPr>
          <a:xfrm>
            <a:off x="304800" y="2057400"/>
            <a:ext cx="8610600" cy="1200329"/>
          </a:xfrm>
          <a:prstGeom prst="rect">
            <a:avLst/>
          </a:prstGeom>
          <a:noFill/>
        </p:spPr>
        <p:txBody>
          <a:bodyPr wrap="square" rtlCol="0">
            <a:spAutoFit/>
          </a:bodyPr>
          <a:lstStyle/>
          <a:p>
            <a:pPr algn="just"/>
            <a:r>
              <a:rPr lang="en-US" sz="2400" i="1" dirty="0">
                <a:solidFill>
                  <a:schemeClr val="bg1"/>
                </a:solidFill>
              </a:rPr>
              <a:t>17 And Jesus said to them, "Follow Me, and I will make you become fishers of men." 18 Immediately they </a:t>
            </a:r>
            <a:r>
              <a:rPr lang="en-US" sz="2400" i="1" dirty="0" smtClean="0">
                <a:solidFill>
                  <a:schemeClr val="bg1"/>
                </a:solidFill>
              </a:rPr>
              <a:t>[Andrew and Peter] left </a:t>
            </a:r>
            <a:r>
              <a:rPr lang="en-US" sz="2400" i="1" dirty="0">
                <a:solidFill>
                  <a:schemeClr val="bg1"/>
                </a:solidFill>
              </a:rPr>
              <a:t>their nets and followed Him.</a:t>
            </a:r>
            <a:endParaRPr lang="en-US" sz="2400" dirty="0" smtClean="0">
              <a:solidFill>
                <a:schemeClr val="bg1"/>
              </a:solidFill>
            </a:endParaRPr>
          </a:p>
        </p:txBody>
      </p:sp>
      <p:sp>
        <p:nvSpPr>
          <p:cNvPr id="5" name="TextBox 4"/>
          <p:cNvSpPr txBox="1"/>
          <p:nvPr/>
        </p:nvSpPr>
        <p:spPr>
          <a:xfrm>
            <a:off x="304800" y="3676471"/>
            <a:ext cx="8610600" cy="2708434"/>
          </a:xfrm>
          <a:prstGeom prst="rect">
            <a:avLst/>
          </a:prstGeom>
          <a:noFill/>
        </p:spPr>
        <p:txBody>
          <a:bodyPr wrap="square" rtlCol="0">
            <a:spAutoFit/>
          </a:bodyPr>
          <a:lstStyle/>
          <a:p>
            <a:pPr algn="ctr"/>
            <a:r>
              <a:rPr lang="en-US" sz="3400" dirty="0">
                <a:solidFill>
                  <a:schemeClr val="bg1"/>
                </a:solidFill>
              </a:rPr>
              <a:t>T</a:t>
            </a:r>
            <a:r>
              <a:rPr lang="en-US" sz="3400" dirty="0" smtClean="0">
                <a:solidFill>
                  <a:schemeClr val="bg1"/>
                </a:solidFill>
              </a:rPr>
              <a:t>he </a:t>
            </a:r>
            <a:r>
              <a:rPr lang="en-US" sz="3400" dirty="0">
                <a:solidFill>
                  <a:schemeClr val="bg1"/>
                </a:solidFill>
              </a:rPr>
              <a:t>world’s </a:t>
            </a:r>
            <a:r>
              <a:rPr lang="en-US" sz="3400" dirty="0" smtClean="0">
                <a:solidFill>
                  <a:schemeClr val="bg1"/>
                </a:solidFill>
              </a:rPr>
              <a:t>(and </a:t>
            </a:r>
            <a:r>
              <a:rPr lang="en-US" sz="3400" dirty="0">
                <a:solidFill>
                  <a:schemeClr val="bg1"/>
                </a:solidFill>
              </a:rPr>
              <a:t>too often even the </a:t>
            </a:r>
            <a:r>
              <a:rPr lang="en-US" sz="3400" dirty="0" smtClean="0">
                <a:solidFill>
                  <a:schemeClr val="bg1"/>
                </a:solidFill>
              </a:rPr>
              <a:t>church’s) </a:t>
            </a:r>
            <a:r>
              <a:rPr lang="en-US" sz="3400" dirty="0">
                <a:solidFill>
                  <a:schemeClr val="bg1"/>
                </a:solidFill>
              </a:rPr>
              <a:t>concept of knowledge and power; of that which is strong and healthy versus that which is weak and pathetic has been sorely tainted and corrupted by sin. </a:t>
            </a:r>
            <a:endParaRPr lang="en-US" sz="3400" dirty="0" smtClean="0">
              <a:solidFill>
                <a:schemeClr val="bg1"/>
              </a:solidFill>
            </a:endParaRPr>
          </a:p>
        </p:txBody>
      </p:sp>
    </p:spTree>
    <p:extLst>
      <p:ext uri="{BB962C8B-B14F-4D97-AF65-F5344CB8AC3E}">
        <p14:creationId xmlns:p14="http://schemas.microsoft.com/office/powerpoint/2010/main" val="14850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37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4" grpId="0" build="p" bldLvl="2"/>
      <p:bldP spid="5"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a:t>
            </a:r>
            <a:r>
              <a:rPr lang="en-US" sz="4800" dirty="0">
                <a:solidFill>
                  <a:schemeClr val="bg1"/>
                </a:solidFill>
              </a:rPr>
              <a:t>Corinthians </a:t>
            </a:r>
            <a:r>
              <a:rPr lang="en-US" sz="4800" dirty="0" smtClean="0">
                <a:solidFill>
                  <a:schemeClr val="bg1"/>
                </a:solidFill>
              </a:rPr>
              <a:t>1:17-19</a:t>
            </a:r>
            <a:endParaRPr lang="en-US" sz="4800" dirty="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i="1" dirty="0">
                <a:solidFill>
                  <a:schemeClr val="bg1"/>
                </a:solidFill>
              </a:rPr>
              <a:t>17 For Christ did not send me to baptize, but to preach the gospel, not in cleverness of speech, so that the cross of Christ would not be made void. The Wisdom of God 18 For the word of the cross is foolishness to those who are perishing, but to us who are being saved it is the power of God. 19 For it is written, ‘I WILL DESTROY THE WISDOM OF THE WISE, AND THE CLEVERNESS OF THE CLEVER I WILL SET ASIDE.’ </a:t>
            </a:r>
            <a:endParaRPr lang="en-US" sz="3600" dirty="0">
              <a:solidFill>
                <a:schemeClr val="bg1"/>
              </a:solidFill>
            </a:endParaRPr>
          </a:p>
        </p:txBody>
      </p:sp>
    </p:spTree>
    <p:extLst>
      <p:ext uri="{BB962C8B-B14F-4D97-AF65-F5344CB8AC3E}">
        <p14:creationId xmlns:p14="http://schemas.microsoft.com/office/powerpoint/2010/main" val="13941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a:t>
            </a:r>
            <a:r>
              <a:rPr lang="en-US" sz="4800" dirty="0">
                <a:solidFill>
                  <a:schemeClr val="bg1"/>
                </a:solidFill>
              </a:rPr>
              <a:t>Corinthians </a:t>
            </a:r>
            <a:r>
              <a:rPr lang="en-US" sz="4800" dirty="0" smtClean="0">
                <a:solidFill>
                  <a:schemeClr val="bg1"/>
                </a:solidFill>
              </a:rPr>
              <a:t>2:20-21</a:t>
            </a:r>
            <a:endParaRPr lang="en-US" sz="4800" dirty="0">
              <a:solidFill>
                <a:schemeClr val="bg1"/>
              </a:solidFill>
            </a:endParaRPr>
          </a:p>
        </p:txBody>
      </p:sp>
      <p:sp>
        <p:nvSpPr>
          <p:cNvPr id="10" name="TextBox 9"/>
          <p:cNvSpPr txBox="1"/>
          <p:nvPr/>
        </p:nvSpPr>
        <p:spPr>
          <a:xfrm>
            <a:off x="304800" y="998577"/>
            <a:ext cx="8610600" cy="4524315"/>
          </a:xfrm>
          <a:prstGeom prst="rect">
            <a:avLst/>
          </a:prstGeom>
          <a:noFill/>
        </p:spPr>
        <p:txBody>
          <a:bodyPr wrap="square" rtlCol="0">
            <a:spAutoFit/>
          </a:bodyPr>
          <a:lstStyle/>
          <a:p>
            <a:pPr algn="just"/>
            <a:r>
              <a:rPr lang="en-US" sz="3600" i="1" dirty="0">
                <a:solidFill>
                  <a:schemeClr val="bg1"/>
                </a:solidFill>
              </a:rPr>
              <a:t>20 Where is the wise man? Where is the scribe? Where is the debater of this age? Has not God made foolish the wisdom of the world? 21 For since in the wisdom of God the world through its wisdom did not come to know God, God was well-pleased through the foolishness of the message preached to save those who believe. </a:t>
            </a:r>
            <a:endParaRPr lang="en-US" sz="3600" dirty="0">
              <a:solidFill>
                <a:schemeClr val="bg1"/>
              </a:solidFill>
            </a:endParaRPr>
          </a:p>
        </p:txBody>
      </p:sp>
    </p:spTree>
    <p:extLst>
      <p:ext uri="{BB962C8B-B14F-4D97-AF65-F5344CB8AC3E}">
        <p14:creationId xmlns:p14="http://schemas.microsoft.com/office/powerpoint/2010/main" val="13941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a:t>
            </a:r>
            <a:r>
              <a:rPr lang="en-US" sz="4800" dirty="0">
                <a:solidFill>
                  <a:schemeClr val="bg1"/>
                </a:solidFill>
              </a:rPr>
              <a:t>Corinthians </a:t>
            </a:r>
            <a:r>
              <a:rPr lang="en-US" sz="4800" dirty="0" smtClean="0">
                <a:solidFill>
                  <a:schemeClr val="bg1"/>
                </a:solidFill>
              </a:rPr>
              <a:t>1:22-25</a:t>
            </a:r>
            <a:endParaRPr lang="en-US" sz="4800" dirty="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3600" i="1" dirty="0">
                <a:solidFill>
                  <a:schemeClr val="bg1"/>
                </a:solidFill>
              </a:rPr>
              <a:t>22 For indeed Jews ask for signs and Greeks search for wisdom; 23 but we preach Christ crucified, to Jews a stumbling block and to Gentiles foolishness, 24 but to those who are the called, both Jews and Greeks, Christ the power of God and the wisdom of God. 25 Because the foolishness of God is wiser than men, and the weakness of God is stronger than men. </a:t>
            </a:r>
            <a:endParaRPr lang="en-US" sz="3600" dirty="0">
              <a:solidFill>
                <a:schemeClr val="bg1"/>
              </a:solidFill>
            </a:endParaRPr>
          </a:p>
        </p:txBody>
      </p:sp>
    </p:spTree>
    <p:extLst>
      <p:ext uri="{BB962C8B-B14F-4D97-AF65-F5344CB8AC3E}">
        <p14:creationId xmlns:p14="http://schemas.microsoft.com/office/powerpoint/2010/main" val="13941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a:t>
            </a:r>
            <a:r>
              <a:rPr lang="en-US" sz="4800" dirty="0">
                <a:solidFill>
                  <a:schemeClr val="bg1"/>
                </a:solidFill>
              </a:rPr>
              <a:t>Corinthians </a:t>
            </a:r>
            <a:r>
              <a:rPr lang="en-US" sz="4800" dirty="0" smtClean="0">
                <a:solidFill>
                  <a:schemeClr val="bg1"/>
                </a:solidFill>
              </a:rPr>
              <a:t>1:26-28</a:t>
            </a:r>
            <a:endParaRPr lang="en-US" sz="4800" dirty="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i="1" dirty="0">
                <a:solidFill>
                  <a:schemeClr val="bg1"/>
                </a:solidFill>
              </a:rPr>
              <a:t>26 For consider your calling, brethren, that there were not many wise according to the flesh, not many mighty, not many noble; 27 but God has chosen the foolish things of the world to shame the wise, and God has chosen the weak things of the world to shame the things which are strong, 28 and the base things of the world and the despised God has chosen, the things that are not, so that He may nullify the things that are, </a:t>
            </a:r>
            <a:endParaRPr lang="en-US" sz="3600" dirty="0">
              <a:solidFill>
                <a:schemeClr val="bg1"/>
              </a:solidFill>
            </a:endParaRPr>
          </a:p>
        </p:txBody>
      </p:sp>
    </p:spTree>
    <p:extLst>
      <p:ext uri="{BB962C8B-B14F-4D97-AF65-F5344CB8AC3E}">
        <p14:creationId xmlns:p14="http://schemas.microsoft.com/office/powerpoint/2010/main" val="13594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a:t>
            </a:r>
            <a:r>
              <a:rPr lang="en-US" sz="4800" dirty="0">
                <a:solidFill>
                  <a:schemeClr val="bg1"/>
                </a:solidFill>
              </a:rPr>
              <a:t>Corinthians </a:t>
            </a:r>
            <a:r>
              <a:rPr lang="en-US" sz="4800" dirty="0" smtClean="0">
                <a:solidFill>
                  <a:schemeClr val="bg1"/>
                </a:solidFill>
              </a:rPr>
              <a:t>1:29-31</a:t>
            </a:r>
            <a:endParaRPr lang="en-US" sz="4800" dirty="0">
              <a:solidFill>
                <a:schemeClr val="bg1"/>
              </a:solidFill>
            </a:endParaRPr>
          </a:p>
        </p:txBody>
      </p:sp>
      <p:sp>
        <p:nvSpPr>
          <p:cNvPr id="10" name="TextBox 9"/>
          <p:cNvSpPr txBox="1"/>
          <p:nvPr/>
        </p:nvSpPr>
        <p:spPr>
          <a:xfrm>
            <a:off x="304800" y="998577"/>
            <a:ext cx="8610600" cy="3970318"/>
          </a:xfrm>
          <a:prstGeom prst="rect">
            <a:avLst/>
          </a:prstGeom>
          <a:noFill/>
        </p:spPr>
        <p:txBody>
          <a:bodyPr wrap="square" rtlCol="0">
            <a:spAutoFit/>
          </a:bodyPr>
          <a:lstStyle/>
          <a:p>
            <a:pPr algn="just"/>
            <a:r>
              <a:rPr lang="en-US" sz="3600" i="1" dirty="0">
                <a:solidFill>
                  <a:schemeClr val="bg1"/>
                </a:solidFill>
              </a:rPr>
              <a:t>29 so that no man may boast before God. 30 But by His doing you are in Christ Jesus, who became to us wisdom from God, and righteousness and sanctification, and redemption, 31 so that, just as it is written, ‘LET HIM WHO BOASTS, BOAST IN THE LORD.’”</a:t>
            </a:r>
            <a:endParaRPr lang="en-US" sz="3600" dirty="0">
              <a:solidFill>
                <a:schemeClr val="bg1"/>
              </a:solidFill>
            </a:endParaRPr>
          </a:p>
        </p:txBody>
      </p:sp>
    </p:spTree>
    <p:extLst>
      <p:ext uri="{BB962C8B-B14F-4D97-AF65-F5344CB8AC3E}">
        <p14:creationId xmlns:p14="http://schemas.microsoft.com/office/powerpoint/2010/main" val="36399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1:19-20</a:t>
            </a:r>
          </a:p>
        </p:txBody>
      </p:sp>
      <p:sp>
        <p:nvSpPr>
          <p:cNvPr id="10" name="TextBox 9"/>
          <p:cNvSpPr txBox="1"/>
          <p:nvPr/>
        </p:nvSpPr>
        <p:spPr>
          <a:xfrm>
            <a:off x="304800" y="998577"/>
            <a:ext cx="8610600" cy="5262979"/>
          </a:xfrm>
          <a:prstGeom prst="rect">
            <a:avLst/>
          </a:prstGeom>
          <a:noFill/>
        </p:spPr>
        <p:txBody>
          <a:bodyPr wrap="square" rtlCol="0">
            <a:spAutoFit/>
          </a:bodyPr>
          <a:lstStyle/>
          <a:p>
            <a:pPr algn="just"/>
            <a:r>
              <a:rPr lang="en-US" sz="4200" i="1" dirty="0" smtClean="0">
                <a:solidFill>
                  <a:schemeClr val="bg1"/>
                </a:solidFill>
              </a:rPr>
              <a:t>19 </a:t>
            </a:r>
            <a:r>
              <a:rPr lang="en-US" sz="4200" i="1" dirty="0">
                <a:solidFill>
                  <a:schemeClr val="bg1"/>
                </a:solidFill>
              </a:rPr>
              <a:t>Going on a little farther, He saw James the son of Zebedee, and John his brother, who were also in the boat mending the nets. 20 Immediately He called them; and they left their father Zebedee in the boat with the hired servants, and went away to follow Him. </a:t>
            </a:r>
            <a:endParaRPr lang="en-US" sz="4200" dirty="0">
              <a:solidFill>
                <a:schemeClr val="bg1"/>
              </a:solidFill>
            </a:endParaRPr>
          </a:p>
        </p:txBody>
      </p:sp>
    </p:spTree>
    <p:extLst>
      <p:ext uri="{BB962C8B-B14F-4D97-AF65-F5344CB8AC3E}">
        <p14:creationId xmlns:p14="http://schemas.microsoft.com/office/powerpoint/2010/main" val="3110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a:t>
            </a:r>
            <a:r>
              <a:rPr lang="en-US" sz="4800" dirty="0">
                <a:solidFill>
                  <a:schemeClr val="bg1"/>
                </a:solidFill>
              </a:rPr>
              <a:t>Corinthians </a:t>
            </a:r>
            <a:r>
              <a:rPr lang="en-US" sz="4800" dirty="0" smtClean="0">
                <a:solidFill>
                  <a:schemeClr val="bg1"/>
                </a:solidFill>
              </a:rPr>
              <a:t>2:1-2</a:t>
            </a:r>
            <a:endParaRPr lang="en-US" sz="4800" dirty="0">
              <a:solidFill>
                <a:schemeClr val="bg1"/>
              </a:solidFill>
            </a:endParaRPr>
          </a:p>
        </p:txBody>
      </p:sp>
      <p:sp>
        <p:nvSpPr>
          <p:cNvPr id="10" name="TextBox 9"/>
          <p:cNvSpPr txBox="1"/>
          <p:nvPr/>
        </p:nvSpPr>
        <p:spPr>
          <a:xfrm>
            <a:off x="304800" y="998577"/>
            <a:ext cx="8610600" cy="3416320"/>
          </a:xfrm>
          <a:prstGeom prst="rect">
            <a:avLst/>
          </a:prstGeom>
          <a:noFill/>
        </p:spPr>
        <p:txBody>
          <a:bodyPr wrap="square" rtlCol="0">
            <a:spAutoFit/>
          </a:bodyPr>
          <a:lstStyle/>
          <a:p>
            <a:pPr algn="just"/>
            <a:r>
              <a:rPr lang="en-US" sz="3600" i="1" dirty="0">
                <a:solidFill>
                  <a:schemeClr val="bg1"/>
                </a:solidFill>
              </a:rPr>
              <a:t>“1 And when I came to you, brethren, I did not come with superiority of speech or of </a:t>
            </a:r>
            <a:r>
              <a:rPr lang="en-US" sz="3600" i="1" dirty="0" smtClean="0">
                <a:solidFill>
                  <a:schemeClr val="bg1"/>
                </a:solidFill>
              </a:rPr>
              <a:t>wisdom, </a:t>
            </a:r>
            <a:r>
              <a:rPr lang="en-US" sz="3600" i="1" dirty="0">
                <a:solidFill>
                  <a:schemeClr val="bg1"/>
                </a:solidFill>
              </a:rPr>
              <a:t>proclaiming to you the testimony of God. 2 For I determined to know nothing among you except Jesus Christ, and Him </a:t>
            </a:r>
            <a:r>
              <a:rPr lang="en-US" sz="3600" i="1" dirty="0" smtClean="0">
                <a:solidFill>
                  <a:schemeClr val="bg1"/>
                </a:solidFill>
              </a:rPr>
              <a:t>crucified. </a:t>
            </a:r>
            <a:endParaRPr lang="en-US" sz="3600" dirty="0">
              <a:solidFill>
                <a:schemeClr val="bg1"/>
              </a:solidFill>
            </a:endParaRPr>
          </a:p>
        </p:txBody>
      </p:sp>
    </p:spTree>
    <p:extLst>
      <p:ext uri="{BB962C8B-B14F-4D97-AF65-F5344CB8AC3E}">
        <p14:creationId xmlns:p14="http://schemas.microsoft.com/office/powerpoint/2010/main" val="38611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a:t>
            </a:r>
            <a:r>
              <a:rPr lang="en-US" sz="4800" dirty="0">
                <a:solidFill>
                  <a:schemeClr val="bg1"/>
                </a:solidFill>
              </a:rPr>
              <a:t>Corinthians </a:t>
            </a:r>
            <a:r>
              <a:rPr lang="en-US" sz="4800" dirty="0" smtClean="0">
                <a:solidFill>
                  <a:schemeClr val="bg1"/>
                </a:solidFill>
              </a:rPr>
              <a:t>2:3-5</a:t>
            </a:r>
            <a:endParaRPr lang="en-US" sz="4800" dirty="0">
              <a:solidFill>
                <a:schemeClr val="bg1"/>
              </a:solidFill>
            </a:endParaRPr>
          </a:p>
        </p:txBody>
      </p:sp>
      <p:sp>
        <p:nvSpPr>
          <p:cNvPr id="10" name="TextBox 9"/>
          <p:cNvSpPr txBox="1"/>
          <p:nvPr/>
        </p:nvSpPr>
        <p:spPr>
          <a:xfrm>
            <a:off x="304800" y="998577"/>
            <a:ext cx="8610600" cy="3970318"/>
          </a:xfrm>
          <a:prstGeom prst="rect">
            <a:avLst/>
          </a:prstGeom>
          <a:noFill/>
        </p:spPr>
        <p:txBody>
          <a:bodyPr wrap="square" rtlCol="0">
            <a:spAutoFit/>
          </a:bodyPr>
          <a:lstStyle/>
          <a:p>
            <a:pPr algn="just"/>
            <a:r>
              <a:rPr lang="en-US" sz="3600" i="1" dirty="0" smtClean="0">
                <a:solidFill>
                  <a:schemeClr val="bg1"/>
                </a:solidFill>
              </a:rPr>
              <a:t>3 I was with you in weakness and in fear and in much trembling, 4 and my message and my preaching were not in persuasive words of wisdom, but in demonstration of the Spirit and of power, 5 so that your faith would not rest on the wisdom of men, but on the power of God.”</a:t>
            </a:r>
            <a:endParaRPr lang="en-US" sz="3600" dirty="0">
              <a:solidFill>
                <a:schemeClr val="bg1"/>
              </a:solidFill>
            </a:endParaRPr>
          </a:p>
        </p:txBody>
      </p:sp>
    </p:spTree>
    <p:extLst>
      <p:ext uri="{BB962C8B-B14F-4D97-AF65-F5344CB8AC3E}">
        <p14:creationId xmlns:p14="http://schemas.microsoft.com/office/powerpoint/2010/main" val="69804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Galatians 6:4</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algn="just"/>
            <a:r>
              <a:rPr lang="en-US" sz="4000" i="1" dirty="0">
                <a:solidFill>
                  <a:schemeClr val="bg1"/>
                </a:solidFill>
              </a:rPr>
              <a:t>“But may it never be that I would boast, except in the cross of our Lord Jesus Christ, through which the world has been crucified to me, and I to the </a:t>
            </a:r>
            <a:r>
              <a:rPr lang="en-US" sz="4000" i="1" dirty="0" smtClean="0">
                <a:solidFill>
                  <a:schemeClr val="bg1"/>
                </a:solidFill>
              </a:rPr>
              <a:t>world.”</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3816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Question</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marL="571500" indent="-571500" algn="just">
              <a:buFont typeface="Wingdings" panose="05000000000000000000" pitchFamily="2" charset="2"/>
              <a:buChar char="§"/>
            </a:pPr>
            <a:r>
              <a:rPr lang="en-US" sz="4000" dirty="0">
                <a:solidFill>
                  <a:schemeClr val="bg1"/>
                </a:solidFill>
              </a:rPr>
              <a:t>Do you view yourself as someone who is sufficient in yourself – do you possess some degree of self-reliance and independence from the Lord?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Or </a:t>
            </a:r>
            <a:r>
              <a:rPr lang="en-US" sz="4000" dirty="0">
                <a:solidFill>
                  <a:schemeClr val="bg1"/>
                </a:solidFill>
              </a:rPr>
              <a:t>do you view yourself as only being sufficient in and because of Christ?</a:t>
            </a:r>
            <a:endParaRPr lang="en-US" sz="4000" dirty="0">
              <a:solidFill>
                <a:schemeClr val="bg1"/>
              </a:solidFill>
            </a:endParaRPr>
          </a:p>
        </p:txBody>
      </p:sp>
    </p:spTree>
    <p:extLst>
      <p:ext uri="{BB962C8B-B14F-4D97-AF65-F5344CB8AC3E}">
        <p14:creationId xmlns:p14="http://schemas.microsoft.com/office/powerpoint/2010/main" val="8297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4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5:16</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algn="just"/>
            <a:r>
              <a:rPr lang="en-US" sz="4000" i="1" dirty="0">
                <a:solidFill>
                  <a:schemeClr val="bg1"/>
                </a:solidFill>
              </a:rPr>
              <a:t>“Let your light shine before men in such a way that they may see your good works, and glorify your Father who is in heaven.”</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23916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ctr"/>
            <a:r>
              <a:rPr lang="en-US" sz="4400" i="1" dirty="0">
                <a:solidFill>
                  <a:schemeClr val="bg1"/>
                </a:solidFill>
              </a:rPr>
              <a:t>We are not to have confidence </a:t>
            </a:r>
            <a:endParaRPr lang="en-US" sz="4400" i="1" dirty="0" smtClean="0">
              <a:solidFill>
                <a:schemeClr val="bg1"/>
              </a:solidFill>
            </a:endParaRPr>
          </a:p>
          <a:p>
            <a:pPr algn="ctr"/>
            <a:r>
              <a:rPr lang="en-US" sz="4400" i="1" dirty="0" smtClean="0">
                <a:solidFill>
                  <a:schemeClr val="bg1"/>
                </a:solidFill>
              </a:rPr>
              <a:t>in </a:t>
            </a:r>
            <a:r>
              <a:rPr lang="en-US" sz="4400" i="1" dirty="0">
                <a:solidFill>
                  <a:schemeClr val="bg1"/>
                </a:solidFill>
              </a:rPr>
              <a:t>our ability to follow Christ </a:t>
            </a:r>
            <a:endParaRPr lang="en-US" sz="4400" i="1" dirty="0" smtClean="0">
              <a:solidFill>
                <a:schemeClr val="bg1"/>
              </a:solidFill>
            </a:endParaRPr>
          </a:p>
          <a:p>
            <a:pPr algn="ctr"/>
            <a:r>
              <a:rPr lang="en-US" sz="4400" i="1" dirty="0" smtClean="0">
                <a:solidFill>
                  <a:schemeClr val="bg1"/>
                </a:solidFill>
              </a:rPr>
              <a:t>but </a:t>
            </a:r>
            <a:r>
              <a:rPr lang="en-US" sz="4400" i="1" dirty="0">
                <a:solidFill>
                  <a:schemeClr val="bg1"/>
                </a:solidFill>
              </a:rPr>
              <a:t>in the ability of Christ </a:t>
            </a:r>
            <a:endParaRPr lang="en-US" sz="4400" i="1" dirty="0" smtClean="0">
              <a:solidFill>
                <a:schemeClr val="bg1"/>
              </a:solidFill>
            </a:endParaRPr>
          </a:p>
          <a:p>
            <a:pPr algn="ctr"/>
            <a:r>
              <a:rPr lang="en-US" sz="4400" i="1" dirty="0" smtClean="0">
                <a:solidFill>
                  <a:schemeClr val="bg1"/>
                </a:solidFill>
              </a:rPr>
              <a:t>to </a:t>
            </a:r>
            <a:r>
              <a:rPr lang="en-US" sz="4400" i="1" dirty="0">
                <a:solidFill>
                  <a:schemeClr val="bg1"/>
                </a:solidFill>
              </a:rPr>
              <a:t>enable us to follow Him.</a:t>
            </a:r>
            <a:endParaRPr lang="en-US" sz="4400" i="1" dirty="0">
              <a:solidFill>
                <a:schemeClr val="bg1"/>
              </a:solidFill>
            </a:endParaRPr>
          </a:p>
        </p:txBody>
      </p:sp>
    </p:spTree>
    <p:extLst>
      <p:ext uri="{BB962C8B-B14F-4D97-AF65-F5344CB8AC3E}">
        <p14:creationId xmlns:p14="http://schemas.microsoft.com/office/powerpoint/2010/main" val="12684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Calling of His Followers (</a:t>
            </a:r>
            <a:r>
              <a:rPr lang="en-US" sz="3200" smtClean="0">
                <a:solidFill>
                  <a:schemeClr val="bg1"/>
                </a:solidFill>
                <a:latin typeface="Bahnschrift" panose="020B0502040204020203" pitchFamily="34" charset="0"/>
              </a:rPr>
              <a:t>Part </a:t>
            </a:r>
            <a:r>
              <a:rPr lang="en-US" sz="3200" smtClean="0">
                <a:solidFill>
                  <a:schemeClr val="bg1"/>
                </a:solidFill>
                <a:latin typeface="Bahnschrift" panose="020B0502040204020203" pitchFamily="34" charset="0"/>
              </a:rPr>
              <a:t>2)</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1:16-20</a:t>
            </a:r>
          </a:p>
        </p:txBody>
      </p:sp>
    </p:spTree>
    <p:extLst>
      <p:ext uri="{BB962C8B-B14F-4D97-AF65-F5344CB8AC3E}">
        <p14:creationId xmlns:p14="http://schemas.microsoft.com/office/powerpoint/2010/main" val="16430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Jesus’s Mission</a:t>
            </a: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smtClean="0">
                <a:solidFill>
                  <a:schemeClr val="bg1"/>
                </a:solidFill>
              </a:rPr>
              <a:t>Jesus’ mission was not only to secure salvation; and not only to preach and teach the Word of God; it was also to train and prepare the men He would use to establish His church. (see Matthew 16:18)</a:t>
            </a:r>
            <a:endParaRPr lang="en-US" sz="4000" dirty="0">
              <a:solidFill>
                <a:schemeClr val="bg1"/>
              </a:solidFill>
            </a:endParaRPr>
          </a:p>
        </p:txBody>
      </p:sp>
    </p:spTree>
    <p:extLst>
      <p:ext uri="{BB962C8B-B14F-4D97-AF65-F5344CB8AC3E}">
        <p14:creationId xmlns:p14="http://schemas.microsoft.com/office/powerpoint/2010/main" val="13975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4400" dirty="0">
                <a:solidFill>
                  <a:schemeClr val="bg1"/>
                </a:solidFill>
              </a:rPr>
              <a:t>T</a:t>
            </a:r>
            <a:r>
              <a:rPr lang="en-US" sz="4400" dirty="0" smtClean="0">
                <a:solidFill>
                  <a:schemeClr val="bg1"/>
                </a:solidFill>
              </a:rPr>
              <a:t>he </a:t>
            </a:r>
            <a:r>
              <a:rPr lang="en-US" sz="4400" dirty="0">
                <a:solidFill>
                  <a:schemeClr val="bg1"/>
                </a:solidFill>
              </a:rPr>
              <a:t>calling of the first disciples puts the authority of Jesus Christ on display, revealing Him to </a:t>
            </a:r>
            <a:r>
              <a:rPr lang="en-US" sz="4400" dirty="0" smtClean="0">
                <a:solidFill>
                  <a:schemeClr val="bg1"/>
                </a:solidFill>
              </a:rPr>
              <a:t>be…</a:t>
            </a:r>
            <a:endParaRPr lang="en-US" sz="1600" dirty="0">
              <a:solidFill>
                <a:schemeClr val="bg1"/>
              </a:solidFill>
            </a:endParaRPr>
          </a:p>
          <a:p>
            <a:pPr algn="just"/>
            <a:r>
              <a:rPr lang="en-US" sz="1600" dirty="0">
                <a:solidFill>
                  <a:schemeClr val="bg1"/>
                </a:solidFill>
              </a:rPr>
              <a:t> </a:t>
            </a:r>
          </a:p>
          <a:p>
            <a:pPr marL="1028700" lvl="1" indent="-571500" algn="just">
              <a:buFont typeface="Wingdings" panose="05000000000000000000" pitchFamily="2" charset="2"/>
              <a:buChar char="§"/>
            </a:pPr>
            <a:r>
              <a:rPr lang="en-US" sz="4400" dirty="0">
                <a:solidFill>
                  <a:schemeClr val="bg1"/>
                </a:solidFill>
              </a:rPr>
              <a:t>Sovereign</a:t>
            </a:r>
          </a:p>
          <a:p>
            <a:pPr marL="1028700" lvl="1" indent="-571500" algn="just">
              <a:buFont typeface="Wingdings" panose="05000000000000000000" pitchFamily="2" charset="2"/>
              <a:buChar char="§"/>
            </a:pPr>
            <a:r>
              <a:rPr lang="en-US" sz="4400" dirty="0">
                <a:solidFill>
                  <a:schemeClr val="bg1"/>
                </a:solidFill>
              </a:rPr>
              <a:t>Sufficient</a:t>
            </a:r>
          </a:p>
          <a:p>
            <a:pPr marL="1028700" lvl="1" indent="-571500" algn="just">
              <a:buFont typeface="Wingdings" panose="05000000000000000000" pitchFamily="2" charset="2"/>
              <a:buChar char="§"/>
            </a:pPr>
            <a:r>
              <a:rPr lang="en-US" sz="4400" dirty="0">
                <a:solidFill>
                  <a:schemeClr val="bg1"/>
                </a:solidFill>
              </a:rPr>
              <a:t>Supreme</a:t>
            </a:r>
          </a:p>
          <a:p>
            <a:pPr marL="1028700" lvl="1" indent="-571500" algn="just">
              <a:buFont typeface="Wingdings" panose="05000000000000000000" pitchFamily="2" charset="2"/>
              <a:buChar char="§"/>
            </a:pPr>
            <a:r>
              <a:rPr lang="en-US" sz="4400" dirty="0">
                <a:solidFill>
                  <a:schemeClr val="bg1"/>
                </a:solidFill>
              </a:rPr>
              <a:t>Sympathetic</a:t>
            </a:r>
          </a:p>
        </p:txBody>
      </p:sp>
    </p:spTree>
    <p:extLst>
      <p:ext uri="{BB962C8B-B14F-4D97-AF65-F5344CB8AC3E}">
        <p14:creationId xmlns:p14="http://schemas.microsoft.com/office/powerpoint/2010/main" val="18099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5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9250"/>
                            </p:stCondLst>
                            <p:childTnLst>
                              <p:par>
                                <p:cTn id="17" presetID="10" presetClass="entr" presetSubtype="0" fill="hold" grpId="0" nodeType="afterEffect">
                                  <p:stCondLst>
                                    <p:cond delay="5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par>
                          <p:cTn id="20" fill="hold">
                            <p:stCondLst>
                              <p:cond delay="11500"/>
                            </p:stCondLst>
                            <p:childTnLst>
                              <p:par>
                                <p:cTn id="21" presetID="10" presetClass="entr" presetSubtype="0" fill="hold" grpId="0" nodeType="afterEffect">
                                  <p:stCondLst>
                                    <p:cond delay="5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AutoNum type="romanUcPeriod"/>
            </a:pPr>
            <a:r>
              <a:rPr lang="en-US" sz="4000" dirty="0" smtClean="0">
                <a:solidFill>
                  <a:schemeClr val="bg1"/>
                </a:solidFill>
              </a:rPr>
              <a:t>The sovereignty of Jesus</a:t>
            </a:r>
          </a:p>
        </p:txBody>
      </p:sp>
      <p:sp>
        <p:nvSpPr>
          <p:cNvPr id="7" name="TextBox 6"/>
          <p:cNvSpPr txBox="1"/>
          <p:nvPr/>
        </p:nvSpPr>
        <p:spPr>
          <a:xfrm>
            <a:off x="304800" y="1066800"/>
            <a:ext cx="8610600" cy="3908762"/>
          </a:xfrm>
          <a:prstGeom prst="rect">
            <a:avLst/>
          </a:prstGeom>
          <a:noFill/>
        </p:spPr>
        <p:txBody>
          <a:bodyPr wrap="square" rtlCol="0">
            <a:spAutoFit/>
          </a:bodyPr>
          <a:lstStyle/>
          <a:p>
            <a:pPr algn="just"/>
            <a:r>
              <a:rPr lang="en-US" sz="3200" dirty="0">
                <a:solidFill>
                  <a:schemeClr val="bg1"/>
                </a:solidFill>
              </a:rPr>
              <a:t>The command to </a:t>
            </a:r>
            <a:r>
              <a:rPr lang="en-US" sz="3200" i="1" dirty="0">
                <a:solidFill>
                  <a:schemeClr val="bg1"/>
                </a:solidFill>
              </a:rPr>
              <a:t>“Follow me</a:t>
            </a:r>
            <a:r>
              <a:rPr lang="en-US" sz="3200" i="1" dirty="0" smtClean="0">
                <a:solidFill>
                  <a:schemeClr val="bg1"/>
                </a:solidFill>
              </a:rPr>
              <a:t>…” (Mark 1:17)</a:t>
            </a:r>
            <a:r>
              <a:rPr lang="en-US" sz="3200" dirty="0" smtClean="0">
                <a:solidFill>
                  <a:schemeClr val="bg1"/>
                </a:solidFill>
              </a:rPr>
              <a:t> </a:t>
            </a:r>
            <a:r>
              <a:rPr lang="en-US" sz="3200" dirty="0">
                <a:solidFill>
                  <a:schemeClr val="bg1"/>
                </a:solidFill>
              </a:rPr>
              <a:t>reveals an important truth about service to </a:t>
            </a:r>
            <a:r>
              <a:rPr lang="en-US" sz="3200" dirty="0" smtClean="0">
                <a:solidFill>
                  <a:schemeClr val="bg1"/>
                </a:solidFill>
              </a:rPr>
              <a:t>Christ…</a:t>
            </a:r>
          </a:p>
          <a:p>
            <a:pPr algn="just"/>
            <a:endParaRPr lang="en-US" sz="3200" i="1" dirty="0">
              <a:solidFill>
                <a:schemeClr val="bg1"/>
              </a:solidFill>
            </a:endParaRPr>
          </a:p>
          <a:p>
            <a:pPr algn="just"/>
            <a:r>
              <a:rPr lang="en-US" sz="4000" i="1" dirty="0" smtClean="0">
                <a:solidFill>
                  <a:schemeClr val="bg1"/>
                </a:solidFill>
              </a:rPr>
              <a:t>Jesus </a:t>
            </a:r>
            <a:r>
              <a:rPr lang="en-US" sz="4000" i="1" dirty="0">
                <a:solidFill>
                  <a:schemeClr val="bg1"/>
                </a:solidFill>
              </a:rPr>
              <a:t>has the authority to interrupt our lives in order to have us do His service and accomplish His will.</a:t>
            </a:r>
            <a:endParaRPr lang="en-US" sz="4000" dirty="0">
              <a:solidFill>
                <a:schemeClr val="bg1"/>
              </a:solidFill>
            </a:endParaRPr>
          </a:p>
        </p:txBody>
      </p:sp>
    </p:spTree>
    <p:extLst>
      <p:ext uri="{BB962C8B-B14F-4D97-AF65-F5344CB8AC3E}">
        <p14:creationId xmlns:p14="http://schemas.microsoft.com/office/powerpoint/2010/main" val="25378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Font typeface="+mj-lt"/>
              <a:buAutoNum type="romanUcPeriod" startAt="2"/>
            </a:pPr>
            <a:r>
              <a:rPr lang="en-US" sz="4000" dirty="0" smtClean="0">
                <a:solidFill>
                  <a:schemeClr val="bg1"/>
                </a:solidFill>
              </a:rPr>
              <a:t>The </a:t>
            </a:r>
            <a:r>
              <a:rPr lang="en-US" sz="4000" u="sng" dirty="0" smtClean="0">
                <a:solidFill>
                  <a:schemeClr val="bg1"/>
                </a:solidFill>
              </a:rPr>
              <a:t>sufficiency</a:t>
            </a:r>
            <a:r>
              <a:rPr lang="en-US" sz="4000" dirty="0" smtClean="0">
                <a:solidFill>
                  <a:schemeClr val="bg1"/>
                </a:solidFill>
              </a:rPr>
              <a:t> of </a:t>
            </a:r>
            <a:r>
              <a:rPr lang="en-US" sz="4000" dirty="0" smtClean="0">
                <a:solidFill>
                  <a:schemeClr val="bg1"/>
                </a:solidFill>
              </a:rPr>
              <a:t>Jesus</a:t>
            </a:r>
          </a:p>
        </p:txBody>
      </p:sp>
      <p:sp>
        <p:nvSpPr>
          <p:cNvPr id="6" name="TextBox 5"/>
          <p:cNvSpPr txBox="1"/>
          <p:nvPr/>
        </p:nvSpPr>
        <p:spPr>
          <a:xfrm>
            <a:off x="278027" y="838200"/>
            <a:ext cx="8610600" cy="5878532"/>
          </a:xfrm>
          <a:prstGeom prst="rect">
            <a:avLst/>
          </a:prstGeom>
          <a:noFill/>
        </p:spPr>
        <p:txBody>
          <a:bodyPr wrap="square" rtlCol="0">
            <a:spAutoFit/>
          </a:bodyPr>
          <a:lstStyle/>
          <a:p>
            <a:pPr algn="just"/>
            <a:r>
              <a:rPr lang="en-US" sz="4000" i="1" dirty="0" smtClean="0">
                <a:solidFill>
                  <a:schemeClr val="bg1"/>
                </a:solidFill>
              </a:rPr>
              <a:t>Jesus is sufficient…</a:t>
            </a:r>
            <a:endParaRPr lang="en-US" sz="1600" i="1" dirty="0" smtClean="0">
              <a:solidFill>
                <a:schemeClr val="bg1"/>
              </a:solidFill>
            </a:endParaRPr>
          </a:p>
          <a:p>
            <a:pPr algn="just"/>
            <a:endParaRPr lang="en-US" sz="1600" i="1" dirty="0">
              <a:solidFill>
                <a:schemeClr val="bg1"/>
              </a:solidFill>
            </a:endParaRPr>
          </a:p>
          <a:p>
            <a:pPr marL="571500" indent="-571500" algn="just">
              <a:buFont typeface="Wingdings" panose="05000000000000000000" pitchFamily="2" charset="2"/>
              <a:buChar char="§"/>
            </a:pPr>
            <a:r>
              <a:rPr lang="en-US" sz="3200" i="1" dirty="0" smtClean="0">
                <a:solidFill>
                  <a:schemeClr val="bg1"/>
                </a:solidFill>
              </a:rPr>
              <a:t>With respect to salvation – </a:t>
            </a:r>
            <a:r>
              <a:rPr lang="en-US" sz="3200" dirty="0" smtClean="0">
                <a:solidFill>
                  <a:schemeClr val="bg1"/>
                </a:solidFill>
              </a:rPr>
              <a:t>the</a:t>
            </a:r>
            <a:r>
              <a:rPr lang="en-US" sz="3200" i="1" dirty="0" smtClean="0">
                <a:solidFill>
                  <a:schemeClr val="bg1"/>
                </a:solidFill>
              </a:rPr>
              <a:t> </a:t>
            </a:r>
            <a:r>
              <a:rPr lang="en-US" sz="3200" dirty="0" smtClean="0">
                <a:solidFill>
                  <a:schemeClr val="bg1"/>
                </a:solidFill>
              </a:rPr>
              <a:t>sacrifice of Christ on the cross was </a:t>
            </a:r>
            <a:r>
              <a:rPr lang="en-US" sz="3200" dirty="0">
                <a:solidFill>
                  <a:schemeClr val="bg1"/>
                </a:solidFill>
              </a:rPr>
              <a:t>both eternal and </a:t>
            </a:r>
            <a:r>
              <a:rPr lang="en-US" sz="3200" dirty="0" smtClean="0">
                <a:solidFill>
                  <a:schemeClr val="bg1"/>
                </a:solidFill>
              </a:rPr>
              <a:t>sufficient (complete</a:t>
            </a:r>
            <a:r>
              <a:rPr lang="en-US" sz="3200" dirty="0">
                <a:solidFill>
                  <a:schemeClr val="bg1"/>
                </a:solidFill>
              </a:rPr>
              <a:t>, full, final, comprehensive, adequate) to save all who believe on Him.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With respect to Christian service – sufficiency  is </a:t>
            </a:r>
            <a:r>
              <a:rPr lang="en-US" sz="3200" b="1" i="1" dirty="0" smtClean="0">
                <a:solidFill>
                  <a:schemeClr val="bg1"/>
                </a:solidFill>
              </a:rPr>
              <a:t>“t</a:t>
            </a:r>
            <a:r>
              <a:rPr lang="en-US" sz="3200" b="1" i="1" dirty="0" smtClean="0">
                <a:solidFill>
                  <a:schemeClr val="bg1"/>
                </a:solidFill>
              </a:rPr>
              <a:t>he </a:t>
            </a:r>
            <a:r>
              <a:rPr lang="en-US" sz="3200" b="1" i="1" dirty="0" smtClean="0">
                <a:solidFill>
                  <a:schemeClr val="bg1"/>
                </a:solidFill>
              </a:rPr>
              <a:t>exclusive ability and competence of Christ to fully equip, empower and enable His followers to accomplish the </a:t>
            </a:r>
            <a:r>
              <a:rPr lang="en-US" sz="3200" b="1" i="1" dirty="0">
                <a:solidFill>
                  <a:schemeClr val="bg1"/>
                </a:solidFill>
              </a:rPr>
              <a:t>will of God, in service to God, </a:t>
            </a:r>
            <a:r>
              <a:rPr lang="en-US" sz="3200" b="1" i="1" dirty="0" smtClean="0">
                <a:solidFill>
                  <a:schemeClr val="bg1"/>
                </a:solidFill>
              </a:rPr>
              <a:t>for </a:t>
            </a:r>
            <a:r>
              <a:rPr lang="en-US" sz="3200" b="1" i="1" dirty="0">
                <a:solidFill>
                  <a:schemeClr val="bg1"/>
                </a:solidFill>
              </a:rPr>
              <a:t>the glory of </a:t>
            </a:r>
            <a:r>
              <a:rPr lang="en-US" sz="3200" b="1" i="1" dirty="0" smtClean="0">
                <a:solidFill>
                  <a:schemeClr val="bg1"/>
                </a:solidFill>
              </a:rPr>
              <a:t>God.” </a:t>
            </a:r>
            <a:r>
              <a:rPr lang="en-US" sz="3200" dirty="0" smtClean="0">
                <a:solidFill>
                  <a:schemeClr val="bg1"/>
                </a:solidFill>
              </a:rPr>
              <a:t>(see John 15:5)</a:t>
            </a:r>
            <a:endParaRPr lang="en-US" sz="3200" dirty="0">
              <a:solidFill>
                <a:schemeClr val="bg1"/>
              </a:solidFill>
            </a:endParaRPr>
          </a:p>
        </p:txBody>
      </p:sp>
    </p:spTree>
    <p:extLst>
      <p:ext uri="{BB962C8B-B14F-4D97-AF65-F5344CB8AC3E}">
        <p14:creationId xmlns:p14="http://schemas.microsoft.com/office/powerpoint/2010/main" val="343376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47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25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Font typeface="+mj-lt"/>
              <a:buAutoNum type="romanUcPeriod" startAt="2"/>
            </a:pPr>
            <a:r>
              <a:rPr lang="en-US" sz="4000" dirty="0" smtClean="0">
                <a:solidFill>
                  <a:schemeClr val="bg1"/>
                </a:solidFill>
              </a:rPr>
              <a:t>The </a:t>
            </a:r>
            <a:r>
              <a:rPr lang="en-US" sz="4000" u="sng" dirty="0" smtClean="0">
                <a:solidFill>
                  <a:schemeClr val="bg1"/>
                </a:solidFill>
              </a:rPr>
              <a:t>sufficiency</a:t>
            </a:r>
            <a:r>
              <a:rPr lang="en-US" sz="4000" dirty="0" smtClean="0">
                <a:solidFill>
                  <a:schemeClr val="bg1"/>
                </a:solidFill>
              </a:rPr>
              <a:t> of </a:t>
            </a:r>
            <a:r>
              <a:rPr lang="en-US" sz="4000" dirty="0" smtClean="0">
                <a:solidFill>
                  <a:schemeClr val="bg1"/>
                </a:solidFill>
              </a:rPr>
              <a:t>Jesus</a:t>
            </a:r>
          </a:p>
        </p:txBody>
      </p:sp>
      <p:sp>
        <p:nvSpPr>
          <p:cNvPr id="6" name="TextBox 5"/>
          <p:cNvSpPr txBox="1"/>
          <p:nvPr/>
        </p:nvSpPr>
        <p:spPr>
          <a:xfrm>
            <a:off x="278027" y="838200"/>
            <a:ext cx="8610600" cy="1200329"/>
          </a:xfrm>
          <a:prstGeom prst="rect">
            <a:avLst/>
          </a:prstGeom>
          <a:noFill/>
        </p:spPr>
        <p:txBody>
          <a:bodyPr wrap="square" rtlCol="0">
            <a:spAutoFit/>
          </a:bodyPr>
          <a:lstStyle/>
          <a:p>
            <a:pPr marL="742950" indent="-742950" algn="just">
              <a:buAutoNum type="alphaUcPeriod"/>
            </a:pPr>
            <a:r>
              <a:rPr lang="en-US" sz="3600" dirty="0" smtClean="0">
                <a:solidFill>
                  <a:schemeClr val="bg1"/>
                </a:solidFill>
              </a:rPr>
              <a:t>Jesus chooses to work through humble people.</a:t>
            </a:r>
          </a:p>
        </p:txBody>
      </p:sp>
      <p:sp>
        <p:nvSpPr>
          <p:cNvPr id="4" name="TextBox 3"/>
          <p:cNvSpPr txBox="1"/>
          <p:nvPr/>
        </p:nvSpPr>
        <p:spPr>
          <a:xfrm>
            <a:off x="304800" y="2057400"/>
            <a:ext cx="8610600" cy="1200329"/>
          </a:xfrm>
          <a:prstGeom prst="rect">
            <a:avLst/>
          </a:prstGeom>
          <a:noFill/>
        </p:spPr>
        <p:txBody>
          <a:bodyPr wrap="square" rtlCol="0">
            <a:spAutoFit/>
          </a:bodyPr>
          <a:lstStyle/>
          <a:p>
            <a:pPr algn="just"/>
            <a:r>
              <a:rPr lang="en-US" sz="2400" i="1" dirty="0">
                <a:solidFill>
                  <a:schemeClr val="bg1"/>
                </a:solidFill>
              </a:rPr>
              <a:t>17 And Jesus said to them, "Follow Me, and I will make you become fishers of men." 18 Immediately they </a:t>
            </a:r>
            <a:r>
              <a:rPr lang="en-US" sz="2400" i="1" dirty="0" smtClean="0">
                <a:solidFill>
                  <a:schemeClr val="bg1"/>
                </a:solidFill>
              </a:rPr>
              <a:t>[Andrew and Peter] left </a:t>
            </a:r>
            <a:r>
              <a:rPr lang="en-US" sz="2400" i="1" dirty="0">
                <a:solidFill>
                  <a:schemeClr val="bg1"/>
                </a:solidFill>
              </a:rPr>
              <a:t>their nets and followed Him.</a:t>
            </a:r>
            <a:endParaRPr lang="en-US" sz="2400" dirty="0" smtClean="0">
              <a:solidFill>
                <a:schemeClr val="bg1"/>
              </a:solidFill>
            </a:endParaRPr>
          </a:p>
        </p:txBody>
      </p:sp>
      <p:sp>
        <p:nvSpPr>
          <p:cNvPr id="5" name="TextBox 4"/>
          <p:cNvSpPr txBox="1"/>
          <p:nvPr/>
        </p:nvSpPr>
        <p:spPr>
          <a:xfrm>
            <a:off x="304800" y="3676471"/>
            <a:ext cx="8610600" cy="3046988"/>
          </a:xfrm>
          <a:prstGeom prst="rect">
            <a:avLst/>
          </a:prstGeom>
          <a:noFill/>
        </p:spPr>
        <p:txBody>
          <a:bodyPr wrap="square" rtlCol="0">
            <a:spAutoFit/>
          </a:bodyPr>
          <a:lstStyle/>
          <a:p>
            <a:pPr algn="just"/>
            <a:r>
              <a:rPr lang="en-US" sz="3200" i="1" dirty="0">
                <a:solidFill>
                  <a:schemeClr val="bg1"/>
                </a:solidFill>
              </a:rPr>
              <a:t>“You younger men, likewise, be subject to your elders; and all of you, clothe yourselves with humility toward one another, for GOD IS OPPOSED TO THE PROUD, BUT GIVES GRACE TO THE HUMBLE” </a:t>
            </a:r>
            <a:endParaRPr lang="en-US" sz="3200" i="1" dirty="0" smtClean="0">
              <a:solidFill>
                <a:schemeClr val="bg1"/>
              </a:solidFill>
            </a:endParaRPr>
          </a:p>
          <a:p>
            <a:pPr algn="r"/>
            <a:r>
              <a:rPr lang="en-US" sz="3200" i="1" dirty="0" smtClean="0">
                <a:solidFill>
                  <a:schemeClr val="bg1"/>
                </a:solidFill>
              </a:rPr>
              <a:t>(</a:t>
            </a:r>
            <a:r>
              <a:rPr lang="en-US" sz="3200" i="1" dirty="0">
                <a:solidFill>
                  <a:schemeClr val="bg1"/>
                </a:solidFill>
              </a:rPr>
              <a:t>1 Peter 5:5</a:t>
            </a:r>
            <a:r>
              <a:rPr lang="en-US" sz="3200" i="1" dirty="0" smtClean="0">
                <a:solidFill>
                  <a:schemeClr val="bg1"/>
                </a:solidFill>
              </a:rPr>
              <a:t>)</a:t>
            </a:r>
            <a:endParaRPr lang="en-US" sz="3200" dirty="0" smtClean="0">
              <a:solidFill>
                <a:schemeClr val="bg1"/>
              </a:solidFill>
            </a:endParaRPr>
          </a:p>
        </p:txBody>
      </p:sp>
    </p:spTree>
    <p:extLst>
      <p:ext uri="{BB962C8B-B14F-4D97-AF65-F5344CB8AC3E}">
        <p14:creationId xmlns:p14="http://schemas.microsoft.com/office/powerpoint/2010/main" val="21902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1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250"/>
                                        <p:tgtEl>
                                          <p:spTgt spid="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4" grpId="0" build="p" bldLvl="2"/>
      <p:bldP spid="5"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Pride is hated and brings dishonor</a:t>
            </a:r>
            <a:endParaRPr lang="en-US" sz="44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algn="ctr"/>
            <a:r>
              <a:rPr lang="en-US" sz="4000" i="1" dirty="0" smtClean="0">
                <a:solidFill>
                  <a:schemeClr val="bg1"/>
                </a:solidFill>
              </a:rPr>
              <a:t>Proverbs 8:13</a:t>
            </a:r>
          </a:p>
          <a:p>
            <a:pPr algn="ctr"/>
            <a:r>
              <a:rPr lang="en-US" sz="4000" i="1" dirty="0" smtClean="0">
                <a:solidFill>
                  <a:schemeClr val="bg1"/>
                </a:solidFill>
              </a:rPr>
              <a:t>“</a:t>
            </a:r>
            <a:r>
              <a:rPr lang="en-US" sz="4000" i="1" dirty="0">
                <a:solidFill>
                  <a:schemeClr val="bg1"/>
                </a:solidFill>
              </a:rPr>
              <a:t>The fear of the </a:t>
            </a:r>
            <a:r>
              <a:rPr lang="en-US" sz="4000" i="1" dirty="0" smtClean="0">
                <a:solidFill>
                  <a:schemeClr val="bg1"/>
                </a:solidFill>
              </a:rPr>
              <a:t>LORD is </a:t>
            </a:r>
            <a:r>
              <a:rPr lang="en-US" sz="4000" i="1" dirty="0">
                <a:solidFill>
                  <a:schemeClr val="bg1"/>
                </a:solidFill>
              </a:rPr>
              <a:t>to hate evil; Pride and arrogance and the evil way And the perverted mouth, I hate.”</a:t>
            </a:r>
            <a:endParaRPr lang="en-US" sz="4000" dirty="0">
              <a:solidFill>
                <a:schemeClr val="bg1"/>
              </a:solidFill>
            </a:endParaRPr>
          </a:p>
        </p:txBody>
      </p:sp>
      <p:sp>
        <p:nvSpPr>
          <p:cNvPr id="4" name="TextBox 3"/>
          <p:cNvSpPr txBox="1"/>
          <p:nvPr/>
        </p:nvSpPr>
        <p:spPr>
          <a:xfrm>
            <a:off x="228600" y="3776008"/>
            <a:ext cx="8610600" cy="1938992"/>
          </a:xfrm>
          <a:prstGeom prst="rect">
            <a:avLst/>
          </a:prstGeom>
          <a:noFill/>
        </p:spPr>
        <p:txBody>
          <a:bodyPr wrap="square" rtlCol="0">
            <a:spAutoFit/>
          </a:bodyPr>
          <a:lstStyle/>
          <a:p>
            <a:pPr algn="ctr"/>
            <a:r>
              <a:rPr lang="en-US" sz="4000" i="1" dirty="0">
                <a:solidFill>
                  <a:schemeClr val="bg1"/>
                </a:solidFill>
              </a:rPr>
              <a:t>Proverbs 11:2</a:t>
            </a:r>
          </a:p>
          <a:p>
            <a:pPr algn="ctr"/>
            <a:r>
              <a:rPr lang="en-US" sz="4000" i="1" dirty="0" smtClean="0">
                <a:solidFill>
                  <a:schemeClr val="bg1"/>
                </a:solidFill>
              </a:rPr>
              <a:t>When </a:t>
            </a:r>
            <a:r>
              <a:rPr lang="en-US" sz="4000" i="1" dirty="0">
                <a:solidFill>
                  <a:schemeClr val="bg1"/>
                </a:solidFill>
              </a:rPr>
              <a:t>pride comes, then comes dishonor, But with the </a:t>
            </a:r>
            <a:r>
              <a:rPr lang="en-US" sz="4000" i="1" u="sng" dirty="0">
                <a:solidFill>
                  <a:schemeClr val="bg1"/>
                </a:solidFill>
              </a:rPr>
              <a:t>humble</a:t>
            </a:r>
            <a:r>
              <a:rPr lang="en-US" sz="4000" i="1" dirty="0">
                <a:solidFill>
                  <a:schemeClr val="bg1"/>
                </a:solidFill>
              </a:rPr>
              <a:t> is wisdom. </a:t>
            </a:r>
          </a:p>
        </p:txBody>
      </p:sp>
    </p:spTree>
    <p:extLst>
      <p:ext uri="{BB962C8B-B14F-4D97-AF65-F5344CB8AC3E}">
        <p14:creationId xmlns:p14="http://schemas.microsoft.com/office/powerpoint/2010/main" val="27634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4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36873</TotalTime>
  <Words>1873</Words>
  <Application>Microsoft Office PowerPoint</Application>
  <PresentationFormat>On-screen Show (4:3)</PresentationFormat>
  <Paragraphs>115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863</cp:revision>
  <dcterms:created xsi:type="dcterms:W3CDTF">2013-08-08T16:28:40Z</dcterms:created>
  <dcterms:modified xsi:type="dcterms:W3CDTF">2018-03-24T15:20:41Z</dcterms:modified>
</cp:coreProperties>
</file>