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455" r:id="rId2"/>
    <p:sldId id="1674" r:id="rId3"/>
    <p:sldId id="1933" r:id="rId4"/>
    <p:sldId id="1934" r:id="rId5"/>
    <p:sldId id="1877" r:id="rId6"/>
    <p:sldId id="1911" r:id="rId7"/>
    <p:sldId id="1935" r:id="rId8"/>
    <p:sldId id="1936" r:id="rId9"/>
    <p:sldId id="1828" r:id="rId10"/>
    <p:sldId id="1829" r:id="rId11"/>
    <p:sldId id="1937" r:id="rId12"/>
    <p:sldId id="1938" r:id="rId13"/>
    <p:sldId id="1910" r:id="rId14"/>
    <p:sldId id="1939" r:id="rId15"/>
    <p:sldId id="1940" r:id="rId16"/>
    <p:sldId id="1941" r:id="rId17"/>
    <p:sldId id="1912" r:id="rId18"/>
    <p:sldId id="1913" r:id="rId19"/>
    <p:sldId id="1943" r:id="rId20"/>
    <p:sldId id="1915" r:id="rId21"/>
    <p:sldId id="1914" r:id="rId22"/>
    <p:sldId id="1942" r:id="rId23"/>
    <p:sldId id="1916" r:id="rId24"/>
    <p:sldId id="1944" r:id="rId25"/>
    <p:sldId id="1945" r:id="rId26"/>
    <p:sldId id="1946" r:id="rId27"/>
    <p:sldId id="1948" r:id="rId28"/>
    <p:sldId id="194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343" autoAdjust="0"/>
  </p:normalViewPr>
  <p:slideViewPr>
    <p:cSldViewPr>
      <p:cViewPr>
        <p:scale>
          <a:sx n="77" d="100"/>
          <a:sy n="77" d="100"/>
        </p:scale>
        <p:origin x="-62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(Part 1)</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1:16-20</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AutoNum type="romanUcPeriod"/>
            </a:pPr>
            <a:r>
              <a:rPr lang="en-US" sz="4000" dirty="0" smtClean="0">
                <a:solidFill>
                  <a:schemeClr val="bg1"/>
                </a:solidFill>
              </a:rPr>
              <a:t>The sovereignty of Jesus</a:t>
            </a:r>
          </a:p>
        </p:txBody>
      </p:sp>
      <p:sp>
        <p:nvSpPr>
          <p:cNvPr id="6" name="TextBox 5"/>
          <p:cNvSpPr txBox="1"/>
          <p:nvPr/>
        </p:nvSpPr>
        <p:spPr>
          <a:xfrm>
            <a:off x="278027" y="1066800"/>
            <a:ext cx="8610600" cy="1323439"/>
          </a:xfrm>
          <a:prstGeom prst="rect">
            <a:avLst/>
          </a:prstGeom>
          <a:noFill/>
        </p:spPr>
        <p:txBody>
          <a:bodyPr wrap="square" rtlCol="0">
            <a:spAutoFit/>
          </a:bodyPr>
          <a:lstStyle/>
          <a:p>
            <a:pPr algn="just"/>
            <a:r>
              <a:rPr lang="en-US" sz="4000" i="1" dirty="0" smtClean="0">
                <a:solidFill>
                  <a:schemeClr val="bg1"/>
                </a:solidFill>
              </a:rPr>
              <a:t>“</a:t>
            </a:r>
            <a:r>
              <a:rPr lang="en-US" sz="4000" i="1" u="sng" dirty="0" smtClean="0">
                <a:solidFill>
                  <a:schemeClr val="bg1"/>
                </a:solidFill>
              </a:rPr>
              <a:t>sovereignty</a:t>
            </a:r>
            <a:r>
              <a:rPr lang="en-US" sz="4000" i="1" dirty="0" smtClean="0">
                <a:solidFill>
                  <a:schemeClr val="bg1"/>
                </a:solidFill>
              </a:rPr>
              <a:t>” - </a:t>
            </a:r>
            <a:r>
              <a:rPr lang="en-US" sz="4000" dirty="0">
                <a:solidFill>
                  <a:schemeClr val="bg1"/>
                </a:solidFill>
              </a:rPr>
              <a:t>one with absolute authority, rule and </a:t>
            </a:r>
            <a:r>
              <a:rPr lang="en-US" sz="4000" dirty="0" smtClean="0">
                <a:solidFill>
                  <a:schemeClr val="bg1"/>
                </a:solidFill>
              </a:rPr>
              <a:t>control.</a:t>
            </a:r>
            <a:endParaRPr lang="en-US" sz="4000" dirty="0">
              <a:solidFill>
                <a:schemeClr val="bg1"/>
              </a:solidFill>
            </a:endParaRPr>
          </a:p>
        </p:txBody>
      </p:sp>
      <p:sp>
        <p:nvSpPr>
          <p:cNvPr id="7" name="TextBox 6"/>
          <p:cNvSpPr txBox="1"/>
          <p:nvPr/>
        </p:nvSpPr>
        <p:spPr>
          <a:xfrm>
            <a:off x="304800" y="3172361"/>
            <a:ext cx="8610600" cy="3170099"/>
          </a:xfrm>
          <a:prstGeom prst="rect">
            <a:avLst/>
          </a:prstGeom>
          <a:noFill/>
        </p:spPr>
        <p:txBody>
          <a:bodyPr wrap="square" rtlCol="0">
            <a:spAutoFit/>
          </a:bodyPr>
          <a:lstStyle/>
          <a:p>
            <a:pPr algn="just"/>
            <a:r>
              <a:rPr lang="en-US" sz="4000" dirty="0">
                <a:solidFill>
                  <a:schemeClr val="bg1"/>
                </a:solidFill>
              </a:rPr>
              <a:t>T</a:t>
            </a:r>
            <a:r>
              <a:rPr lang="en-US" sz="4000" dirty="0" smtClean="0">
                <a:solidFill>
                  <a:schemeClr val="bg1"/>
                </a:solidFill>
              </a:rPr>
              <a:t>he </a:t>
            </a:r>
            <a:r>
              <a:rPr lang="en-US" sz="4000" dirty="0">
                <a:solidFill>
                  <a:schemeClr val="bg1"/>
                </a:solidFill>
              </a:rPr>
              <a:t>sovereignty of Jesus </a:t>
            </a:r>
            <a:r>
              <a:rPr lang="en-US" sz="4000" dirty="0" smtClean="0">
                <a:solidFill>
                  <a:schemeClr val="bg1"/>
                </a:solidFill>
              </a:rPr>
              <a:t>is His </a:t>
            </a:r>
            <a:r>
              <a:rPr lang="en-US" sz="4000" dirty="0">
                <a:solidFill>
                  <a:schemeClr val="bg1"/>
                </a:solidFill>
              </a:rPr>
              <a:t>right and exercise of power and purpose over creation; and in this </a:t>
            </a:r>
            <a:r>
              <a:rPr lang="en-US" sz="4000" dirty="0" smtClean="0">
                <a:solidFill>
                  <a:schemeClr val="bg1"/>
                </a:solidFill>
              </a:rPr>
              <a:t>case (Mark 1:16-20), </a:t>
            </a:r>
            <a:r>
              <a:rPr lang="en-US" sz="4000" dirty="0">
                <a:solidFill>
                  <a:schemeClr val="bg1"/>
                </a:solidFill>
              </a:rPr>
              <a:t>over the men He Himself would call to </a:t>
            </a:r>
            <a:r>
              <a:rPr lang="en-US" sz="4000" dirty="0" smtClean="0">
                <a:solidFill>
                  <a:schemeClr val="bg1"/>
                </a:solidFill>
              </a:rPr>
              <a:t>Himself for Himself.</a:t>
            </a:r>
            <a:endParaRPr lang="en-US" sz="4000" dirty="0">
              <a:solidFill>
                <a:schemeClr val="bg1"/>
              </a:solidFill>
            </a:endParaRP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7000"/>
                            </p:stCondLst>
                            <p:childTnLst>
                              <p:par>
                                <p:cTn id="9" presetID="10" presetClass="entr" presetSubtype="0" fill="hold" grpId="0" nodeType="afterEffect">
                                  <p:stCondLst>
                                    <p:cond delay="47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Daniel 4:34</a:t>
            </a:r>
            <a:endParaRPr lang="en-US" sz="4800" dirty="0" smtClean="0">
              <a:solidFill>
                <a:schemeClr val="bg1"/>
              </a:solidFill>
            </a:endParaRPr>
          </a:p>
        </p:txBody>
      </p:sp>
      <p:sp>
        <p:nvSpPr>
          <p:cNvPr id="10" name="TextBox 9"/>
          <p:cNvSpPr txBox="1"/>
          <p:nvPr/>
        </p:nvSpPr>
        <p:spPr>
          <a:xfrm>
            <a:off x="304800" y="998577"/>
            <a:ext cx="8610600" cy="5016758"/>
          </a:xfrm>
          <a:prstGeom prst="rect">
            <a:avLst/>
          </a:prstGeom>
          <a:noFill/>
        </p:spPr>
        <p:txBody>
          <a:bodyPr wrap="square" rtlCol="0">
            <a:spAutoFit/>
          </a:bodyPr>
          <a:lstStyle/>
          <a:p>
            <a:pPr algn="just"/>
            <a:r>
              <a:rPr lang="en-US" sz="4000" i="1" dirty="0" smtClean="0">
                <a:solidFill>
                  <a:schemeClr val="bg1"/>
                </a:solidFill>
              </a:rPr>
              <a:t>34 </a:t>
            </a:r>
            <a:r>
              <a:rPr lang="en-US" sz="4000" i="1" dirty="0">
                <a:solidFill>
                  <a:schemeClr val="bg1"/>
                </a:solidFill>
              </a:rPr>
              <a:t>But at the end of that period, I, Nebuchadnezzar, raised my eyes toward heaven and my reason returned to me, and I blessed the Most High and praised and honored Him who lives forever; For His dominion is an everlasting dominion, And His kingdom endures from generation to generation. </a:t>
            </a:r>
            <a:endParaRPr lang="en-US" sz="4000" dirty="0">
              <a:solidFill>
                <a:schemeClr val="bg1"/>
              </a:solidFill>
            </a:endParaRPr>
          </a:p>
        </p:txBody>
      </p:sp>
    </p:spTree>
    <p:extLst>
      <p:ext uri="{BB962C8B-B14F-4D97-AF65-F5344CB8AC3E}">
        <p14:creationId xmlns:p14="http://schemas.microsoft.com/office/powerpoint/2010/main" val="18953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Daniel 4:35</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smtClean="0">
                <a:solidFill>
                  <a:schemeClr val="bg1"/>
                </a:solidFill>
              </a:rPr>
              <a:t>35 </a:t>
            </a:r>
            <a:r>
              <a:rPr lang="en-US" sz="4000" i="1" dirty="0">
                <a:solidFill>
                  <a:schemeClr val="bg1"/>
                </a:solidFill>
              </a:rPr>
              <a:t>All the inhabitants of the earth are accounted as nothing, But He does according to His will in the host of heaven And among the inhabitants of earth; And no one can ward off His hand Or say to Him, 'What have You done</a:t>
            </a:r>
            <a:r>
              <a:rPr lang="en-US" sz="4000" i="1" dirty="0" smtClean="0">
                <a:solidFill>
                  <a:schemeClr val="bg1"/>
                </a:solidFill>
              </a:rPr>
              <a:t>?'</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8297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What is Sovereignty?</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b="1" u="sng" dirty="0">
                <a:solidFill>
                  <a:schemeClr val="bg1"/>
                </a:solidFill>
              </a:rPr>
              <a:t>sovereignty</a:t>
            </a:r>
            <a:r>
              <a:rPr lang="en-US" sz="4000" i="1" dirty="0">
                <a:solidFill>
                  <a:schemeClr val="bg1"/>
                </a:solidFill>
              </a:rPr>
              <a:t> – one who does according to His will and when He does His will, no one has the authority, control or power to ward off His hand or say to Him, “What have you done?” as if to suggest He has done anything wrong or beyond His authority.</a:t>
            </a:r>
            <a:endParaRPr lang="en-US" sz="4000" dirty="0">
              <a:solidFill>
                <a:schemeClr val="bg1"/>
              </a:solidFill>
            </a:endParaRPr>
          </a:p>
        </p:txBody>
      </p:sp>
    </p:spTree>
    <p:extLst>
      <p:ext uri="{BB962C8B-B14F-4D97-AF65-F5344CB8AC3E}">
        <p14:creationId xmlns:p14="http://schemas.microsoft.com/office/powerpoint/2010/main" val="7273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AutoNum type="romanUcPeriod"/>
            </a:pPr>
            <a:r>
              <a:rPr lang="en-US" sz="4000" dirty="0" smtClean="0">
                <a:solidFill>
                  <a:schemeClr val="bg1"/>
                </a:solidFill>
              </a:rPr>
              <a:t>The sovereignty of Jesus</a:t>
            </a:r>
          </a:p>
        </p:txBody>
      </p:sp>
      <p:sp>
        <p:nvSpPr>
          <p:cNvPr id="6" name="TextBox 5"/>
          <p:cNvSpPr txBox="1"/>
          <p:nvPr/>
        </p:nvSpPr>
        <p:spPr>
          <a:xfrm>
            <a:off x="278027" y="1066800"/>
            <a:ext cx="8610600" cy="646331"/>
          </a:xfrm>
          <a:prstGeom prst="rect">
            <a:avLst/>
          </a:prstGeom>
          <a:noFill/>
        </p:spPr>
        <p:txBody>
          <a:bodyPr wrap="square" rtlCol="0">
            <a:spAutoFit/>
          </a:bodyPr>
          <a:lstStyle/>
          <a:p>
            <a:pPr marL="742950" indent="-742950" algn="just">
              <a:buAutoNum type="alphaUcPeriod"/>
            </a:pPr>
            <a:r>
              <a:rPr lang="en-US" sz="3600" dirty="0" smtClean="0">
                <a:solidFill>
                  <a:schemeClr val="bg1"/>
                </a:solidFill>
              </a:rPr>
              <a:t>The sovereignty of Jesus </a:t>
            </a:r>
            <a:r>
              <a:rPr lang="en-US" sz="3600" b="1" u="sng" dirty="0" smtClean="0">
                <a:solidFill>
                  <a:schemeClr val="bg1"/>
                </a:solidFill>
              </a:rPr>
              <a:t>revealed</a:t>
            </a:r>
          </a:p>
        </p:txBody>
      </p:sp>
      <p:sp>
        <p:nvSpPr>
          <p:cNvPr id="7" name="TextBox 6"/>
          <p:cNvSpPr txBox="1"/>
          <p:nvPr/>
        </p:nvSpPr>
        <p:spPr>
          <a:xfrm>
            <a:off x="304800" y="1905000"/>
            <a:ext cx="8610600" cy="2554545"/>
          </a:xfrm>
          <a:prstGeom prst="rect">
            <a:avLst/>
          </a:prstGeom>
          <a:noFill/>
        </p:spPr>
        <p:txBody>
          <a:bodyPr wrap="square" rtlCol="0">
            <a:spAutoFit/>
          </a:bodyPr>
          <a:lstStyle/>
          <a:p>
            <a:pPr algn="just"/>
            <a:r>
              <a:rPr lang="en-US" sz="3200" dirty="0">
                <a:solidFill>
                  <a:schemeClr val="bg1"/>
                </a:solidFill>
              </a:rPr>
              <a:t>The command to </a:t>
            </a:r>
            <a:r>
              <a:rPr lang="en-US" sz="3200" i="1" dirty="0">
                <a:solidFill>
                  <a:schemeClr val="bg1"/>
                </a:solidFill>
              </a:rPr>
              <a:t>“Follow me</a:t>
            </a:r>
            <a:r>
              <a:rPr lang="en-US" sz="3200" i="1" dirty="0" smtClean="0">
                <a:solidFill>
                  <a:schemeClr val="bg1"/>
                </a:solidFill>
              </a:rPr>
              <a:t>…” (Mark 1:17)</a:t>
            </a:r>
            <a:r>
              <a:rPr lang="en-US" sz="3200" dirty="0" smtClean="0">
                <a:solidFill>
                  <a:schemeClr val="bg1"/>
                </a:solidFill>
              </a:rPr>
              <a:t> </a:t>
            </a:r>
            <a:r>
              <a:rPr lang="en-US" sz="3200" dirty="0">
                <a:solidFill>
                  <a:schemeClr val="bg1"/>
                </a:solidFill>
              </a:rPr>
              <a:t>reveals an important truth about service to Christ; </a:t>
            </a:r>
            <a:r>
              <a:rPr lang="en-US" sz="3200" i="1" dirty="0">
                <a:solidFill>
                  <a:schemeClr val="bg1"/>
                </a:solidFill>
              </a:rPr>
              <a:t>Jesus has the authority to interrupt our lives in order to have us do His service and accomplish His will.</a:t>
            </a:r>
            <a:endParaRPr lang="en-US" sz="3200" dirty="0">
              <a:solidFill>
                <a:schemeClr val="bg1"/>
              </a:solidFill>
            </a:endParaRPr>
          </a:p>
        </p:txBody>
      </p:sp>
      <p:sp>
        <p:nvSpPr>
          <p:cNvPr id="5" name="TextBox 4"/>
          <p:cNvSpPr txBox="1"/>
          <p:nvPr/>
        </p:nvSpPr>
        <p:spPr>
          <a:xfrm>
            <a:off x="304800" y="4602540"/>
            <a:ext cx="8610600" cy="1569660"/>
          </a:xfrm>
          <a:prstGeom prst="rect">
            <a:avLst/>
          </a:prstGeom>
          <a:noFill/>
        </p:spPr>
        <p:txBody>
          <a:bodyPr wrap="square" rtlCol="0">
            <a:spAutoFit/>
          </a:bodyPr>
          <a:lstStyle/>
          <a:p>
            <a:pPr algn="just"/>
            <a:r>
              <a:rPr lang="en-US" sz="3200" i="1" dirty="0">
                <a:solidFill>
                  <a:schemeClr val="bg1"/>
                </a:solidFill>
              </a:rPr>
              <a:t>“If </a:t>
            </a:r>
            <a:r>
              <a:rPr lang="en-US" sz="3200" i="1" u="sng" dirty="0">
                <a:solidFill>
                  <a:schemeClr val="bg1"/>
                </a:solidFill>
              </a:rPr>
              <a:t>anyone</a:t>
            </a:r>
            <a:r>
              <a:rPr lang="en-US" sz="3200" i="1" dirty="0">
                <a:solidFill>
                  <a:schemeClr val="bg1"/>
                </a:solidFill>
              </a:rPr>
              <a:t> </a:t>
            </a:r>
            <a:r>
              <a:rPr lang="en-US" sz="3200" i="1" dirty="0" smtClean="0">
                <a:solidFill>
                  <a:schemeClr val="bg1"/>
                </a:solidFill>
              </a:rPr>
              <a:t>wishes </a:t>
            </a:r>
            <a:r>
              <a:rPr lang="en-US" sz="3200" i="1" dirty="0">
                <a:solidFill>
                  <a:schemeClr val="bg1"/>
                </a:solidFill>
              </a:rPr>
              <a:t>to come after Me, he must </a:t>
            </a:r>
            <a:r>
              <a:rPr lang="en-US" sz="3200" i="1" u="sng" dirty="0">
                <a:solidFill>
                  <a:schemeClr val="bg1"/>
                </a:solidFill>
              </a:rPr>
              <a:t>deny</a:t>
            </a:r>
            <a:r>
              <a:rPr lang="en-US" sz="3200" i="1" dirty="0">
                <a:solidFill>
                  <a:schemeClr val="bg1"/>
                </a:solidFill>
              </a:rPr>
              <a:t> himself, and take up his cross daily and follow Me.”</a:t>
            </a:r>
            <a:r>
              <a:rPr lang="en-US" sz="3200" dirty="0">
                <a:solidFill>
                  <a:schemeClr val="bg1"/>
                </a:solidFill>
              </a:rPr>
              <a:t> </a:t>
            </a:r>
            <a:endParaRPr lang="en-US" sz="3200" dirty="0" smtClean="0">
              <a:solidFill>
                <a:schemeClr val="bg1"/>
              </a:solidFill>
            </a:endParaRPr>
          </a:p>
          <a:p>
            <a:pPr algn="r"/>
            <a:r>
              <a:rPr lang="en-US" sz="3200" dirty="0" smtClean="0">
                <a:solidFill>
                  <a:schemeClr val="bg1"/>
                </a:solidFill>
              </a:rPr>
              <a:t>Luke 9:23</a:t>
            </a:r>
            <a:endParaRPr lang="en-US" sz="3200" dirty="0">
              <a:solidFill>
                <a:schemeClr val="bg1"/>
              </a:solidFill>
            </a:endParaRPr>
          </a:p>
        </p:txBody>
      </p:sp>
    </p:spTree>
    <p:extLst>
      <p:ext uri="{BB962C8B-B14F-4D97-AF65-F5344CB8AC3E}">
        <p14:creationId xmlns:p14="http://schemas.microsoft.com/office/powerpoint/2010/main" val="265372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250"/>
                                        <p:tgtEl>
                                          <p:spTgt spid="7">
                                            <p:txEl>
                                              <p:pRg st="0" end="0"/>
                                            </p:txEl>
                                          </p:spTgt>
                                        </p:tgtEl>
                                      </p:cBhvr>
                                    </p:animEffect>
                                  </p:childTnLst>
                                </p:cTn>
                              </p:par>
                            </p:childTnLst>
                          </p:cTn>
                        </p:par>
                        <p:par>
                          <p:cTn id="13" fill="hold">
                            <p:stCondLst>
                              <p:cond delay="2250"/>
                            </p:stCondLst>
                            <p:childTnLst>
                              <p:par>
                                <p:cTn id="14" presetID="10" presetClass="entr" presetSubtype="0" fill="hold" grpId="0" nodeType="afterEffect">
                                  <p:stCondLst>
                                    <p:cond delay="275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250"/>
                                        <p:tgtEl>
                                          <p:spTgt spid="5">
                                            <p:txEl>
                                              <p:pRg st="0" end="0"/>
                                            </p:txEl>
                                          </p:spTgt>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build="p" bldLvl="2"/>
      <p:bldP spid="5"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Following Christ…</a:t>
            </a:r>
            <a:endParaRPr lang="en-US" sz="4800" dirty="0" smtClean="0">
              <a:solidFill>
                <a:schemeClr val="bg1"/>
              </a:solidFill>
            </a:endParaRPr>
          </a:p>
        </p:txBody>
      </p:sp>
      <p:sp>
        <p:nvSpPr>
          <p:cNvPr id="10" name="TextBox 9"/>
          <p:cNvSpPr txBox="1"/>
          <p:nvPr/>
        </p:nvSpPr>
        <p:spPr>
          <a:xfrm>
            <a:off x="304800" y="998577"/>
            <a:ext cx="8610600" cy="1938992"/>
          </a:xfrm>
          <a:prstGeom prst="rect">
            <a:avLst/>
          </a:prstGeom>
          <a:noFill/>
        </p:spPr>
        <p:txBody>
          <a:bodyPr wrap="square" rtlCol="0">
            <a:spAutoFit/>
          </a:bodyPr>
          <a:lstStyle/>
          <a:p>
            <a:pPr algn="just"/>
            <a:r>
              <a:rPr lang="en-US" sz="4000" i="1" dirty="0">
                <a:solidFill>
                  <a:schemeClr val="bg1"/>
                </a:solidFill>
              </a:rPr>
              <a:t>“Whoever does not carry his own cross and come after Me cannot be My </a:t>
            </a:r>
            <a:r>
              <a:rPr lang="en-US" sz="4000" i="1" dirty="0" smtClean="0">
                <a:solidFill>
                  <a:schemeClr val="bg1"/>
                </a:solidFill>
              </a:rPr>
              <a:t>disciple” (Luke 14:27)</a:t>
            </a:r>
            <a:r>
              <a:rPr lang="en-US" sz="4000" dirty="0" smtClean="0">
                <a:solidFill>
                  <a:schemeClr val="bg1"/>
                </a:solidFill>
              </a:rPr>
              <a:t> </a:t>
            </a:r>
            <a:endParaRPr lang="en-US" sz="4000" dirty="0">
              <a:solidFill>
                <a:schemeClr val="bg1"/>
              </a:solidFill>
            </a:endParaRPr>
          </a:p>
        </p:txBody>
      </p:sp>
      <p:sp>
        <p:nvSpPr>
          <p:cNvPr id="4" name="TextBox 3"/>
          <p:cNvSpPr txBox="1"/>
          <p:nvPr/>
        </p:nvSpPr>
        <p:spPr>
          <a:xfrm>
            <a:off x="304800" y="3200400"/>
            <a:ext cx="8610600" cy="3323987"/>
          </a:xfrm>
          <a:prstGeom prst="rect">
            <a:avLst/>
          </a:prstGeom>
          <a:noFill/>
        </p:spPr>
        <p:txBody>
          <a:bodyPr wrap="square" rtlCol="0">
            <a:spAutoFit/>
          </a:bodyPr>
          <a:lstStyle/>
          <a:p>
            <a:pPr marL="457200" indent="-457200" algn="just">
              <a:buFont typeface="Wingdings" panose="05000000000000000000" pitchFamily="2" charset="2"/>
              <a:buChar char="§"/>
            </a:pPr>
            <a:r>
              <a:rPr lang="en-US" sz="3000" dirty="0" smtClean="0">
                <a:solidFill>
                  <a:schemeClr val="bg1"/>
                </a:solidFill>
                <a:latin typeface="Bahnschrift Light" panose="020B0502040204020203" pitchFamily="34" charset="0"/>
              </a:rPr>
              <a:t>“To </a:t>
            </a:r>
            <a:r>
              <a:rPr lang="en-US" sz="3000" dirty="0">
                <a:solidFill>
                  <a:schemeClr val="bg1"/>
                </a:solidFill>
                <a:latin typeface="Bahnschrift Light" panose="020B0502040204020203" pitchFamily="34" charset="0"/>
              </a:rPr>
              <a:t>follow Christ is a departure, a denial, and death to one’s own self-will and a yielding to the will of Christ</a:t>
            </a:r>
            <a:r>
              <a:rPr lang="en-US" sz="3000" dirty="0" smtClean="0">
                <a:solidFill>
                  <a:schemeClr val="bg1"/>
                </a:solidFill>
                <a:latin typeface="Bahnschrift Light" panose="020B0502040204020203" pitchFamily="34" charset="0"/>
              </a:rPr>
              <a:t>.” </a:t>
            </a:r>
          </a:p>
          <a:p>
            <a:pPr marL="457200" indent="-457200" algn="just">
              <a:buFont typeface="Wingdings" panose="05000000000000000000" pitchFamily="2" charset="2"/>
              <a:buChar char="§"/>
            </a:pPr>
            <a:r>
              <a:rPr lang="en-US" sz="3000" dirty="0" smtClean="0">
                <a:solidFill>
                  <a:schemeClr val="bg1"/>
                </a:solidFill>
                <a:latin typeface="Bahnschrift Light" panose="020B0502040204020203" pitchFamily="34" charset="0"/>
              </a:rPr>
              <a:t>It </a:t>
            </a:r>
            <a:r>
              <a:rPr lang="en-US" sz="3000" dirty="0">
                <a:solidFill>
                  <a:schemeClr val="bg1"/>
                </a:solidFill>
                <a:latin typeface="Bahnschrift Light" panose="020B0502040204020203" pitchFamily="34" charset="0"/>
              </a:rPr>
              <a:t>is an attitude that says,</a:t>
            </a:r>
            <a:r>
              <a:rPr lang="en-US" sz="3000" i="1" dirty="0">
                <a:solidFill>
                  <a:schemeClr val="bg1"/>
                </a:solidFill>
                <a:latin typeface="Bahnschrift Light" panose="020B0502040204020203" pitchFamily="34" charset="0"/>
              </a:rPr>
              <a:t> “Whatever the Lord requires of me; whatever the cost; I will follow Him; I entrust myself to His sovereignty and submit myself to His authority.” </a:t>
            </a:r>
            <a:endParaRPr lang="en-US" sz="30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20272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750"/>
                                        <p:tgtEl>
                                          <p:spTgt spid="4">
                                            <p:txEl>
                                              <p:pRg st="0" end="0"/>
                                            </p:txEl>
                                          </p:spTgt>
                                        </p:tgtEl>
                                      </p:cBhvr>
                                    </p:animEffect>
                                  </p:childTnLst>
                                </p:cTn>
                              </p:par>
                            </p:childTnLst>
                          </p:cTn>
                        </p:par>
                        <p:par>
                          <p:cTn id="12" fill="hold">
                            <p:stCondLst>
                              <p:cond delay="7500"/>
                            </p:stCondLst>
                            <p:childTnLst>
                              <p:par>
                                <p:cTn id="13" presetID="10" presetClass="entr" presetSubtype="0" fill="hold" grpId="0" nodeType="afterEffect">
                                  <p:stCondLst>
                                    <p:cond delay="17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AutoNum type="romanUcPeriod"/>
            </a:pPr>
            <a:r>
              <a:rPr lang="en-US" sz="4000" dirty="0" smtClean="0">
                <a:solidFill>
                  <a:schemeClr val="bg1"/>
                </a:solidFill>
              </a:rPr>
              <a:t>The sovereignty of Jesus</a:t>
            </a:r>
          </a:p>
        </p:txBody>
      </p:sp>
      <p:sp>
        <p:nvSpPr>
          <p:cNvPr id="6" name="TextBox 5"/>
          <p:cNvSpPr txBox="1"/>
          <p:nvPr/>
        </p:nvSpPr>
        <p:spPr>
          <a:xfrm>
            <a:off x="278027" y="1066800"/>
            <a:ext cx="8610600" cy="646331"/>
          </a:xfrm>
          <a:prstGeom prst="rect">
            <a:avLst/>
          </a:prstGeom>
          <a:noFill/>
        </p:spPr>
        <p:txBody>
          <a:bodyPr wrap="square" rtlCol="0">
            <a:spAutoFit/>
          </a:bodyPr>
          <a:lstStyle/>
          <a:p>
            <a:pPr marL="742950" indent="-742950" algn="just">
              <a:buFont typeface="+mj-lt"/>
              <a:buAutoNum type="alphaUcPeriod" startAt="2"/>
            </a:pPr>
            <a:r>
              <a:rPr lang="en-US" sz="3600" dirty="0" smtClean="0">
                <a:solidFill>
                  <a:schemeClr val="bg1"/>
                </a:solidFill>
              </a:rPr>
              <a:t>The sovereignty of Jesus </a:t>
            </a:r>
            <a:r>
              <a:rPr lang="en-US" sz="3600" b="1" u="sng" dirty="0" smtClean="0">
                <a:solidFill>
                  <a:schemeClr val="bg1"/>
                </a:solidFill>
              </a:rPr>
              <a:t>recognized</a:t>
            </a:r>
          </a:p>
        </p:txBody>
      </p:sp>
      <p:sp>
        <p:nvSpPr>
          <p:cNvPr id="7" name="TextBox 6"/>
          <p:cNvSpPr txBox="1"/>
          <p:nvPr/>
        </p:nvSpPr>
        <p:spPr>
          <a:xfrm>
            <a:off x="304800" y="1752600"/>
            <a:ext cx="8610600" cy="1077218"/>
          </a:xfrm>
          <a:prstGeom prst="rect">
            <a:avLst/>
          </a:prstGeom>
          <a:noFill/>
        </p:spPr>
        <p:txBody>
          <a:bodyPr wrap="square" rtlCol="0">
            <a:spAutoFit/>
          </a:bodyPr>
          <a:lstStyle/>
          <a:p>
            <a:pPr algn="just"/>
            <a:r>
              <a:rPr lang="en-US" sz="3200" i="1" dirty="0">
                <a:solidFill>
                  <a:schemeClr val="bg1"/>
                </a:solidFill>
              </a:rPr>
              <a:t>H</a:t>
            </a:r>
            <a:r>
              <a:rPr lang="en-US" sz="3200" i="1" dirty="0" smtClean="0">
                <a:solidFill>
                  <a:schemeClr val="bg1"/>
                </a:solidFill>
              </a:rPr>
              <a:t>ow </a:t>
            </a:r>
            <a:r>
              <a:rPr lang="en-US" sz="3200" i="1" dirty="0">
                <a:solidFill>
                  <a:schemeClr val="bg1"/>
                </a:solidFill>
              </a:rPr>
              <a:t>do we know if we are under the sovereign authority of Jesus?  How do we recognize it? </a:t>
            </a:r>
          </a:p>
        </p:txBody>
      </p:sp>
      <p:sp>
        <p:nvSpPr>
          <p:cNvPr id="5" name="TextBox 4"/>
          <p:cNvSpPr txBox="1"/>
          <p:nvPr/>
        </p:nvSpPr>
        <p:spPr>
          <a:xfrm>
            <a:off x="259492" y="3078540"/>
            <a:ext cx="8610600" cy="1569660"/>
          </a:xfrm>
          <a:prstGeom prst="rect">
            <a:avLst/>
          </a:prstGeom>
          <a:noFill/>
        </p:spPr>
        <p:txBody>
          <a:bodyPr wrap="square" rtlCol="0">
            <a:spAutoFit/>
          </a:bodyPr>
          <a:lstStyle/>
          <a:p>
            <a:pPr algn="just"/>
            <a:r>
              <a:rPr lang="en-US" sz="3200" dirty="0" smtClean="0">
                <a:solidFill>
                  <a:schemeClr val="bg1"/>
                </a:solidFill>
                <a:latin typeface="Bahnschrift Light" panose="020B0502040204020203" pitchFamily="34" charset="0"/>
              </a:rPr>
              <a:t>“The </a:t>
            </a:r>
            <a:r>
              <a:rPr lang="en-US" sz="3200" dirty="0">
                <a:solidFill>
                  <a:schemeClr val="bg1"/>
                </a:solidFill>
                <a:latin typeface="Bahnschrift Light" panose="020B0502040204020203" pitchFamily="34" charset="0"/>
              </a:rPr>
              <a:t>more consistently; the more persistently we do what Christ has commanded us; the more we reveal His authority in our lives</a:t>
            </a:r>
            <a:r>
              <a:rPr lang="en-US" sz="3200" dirty="0" smtClean="0">
                <a:solidFill>
                  <a:schemeClr val="bg1"/>
                </a:solidFill>
                <a:latin typeface="Bahnschrift Light" panose="020B0502040204020203" pitchFamily="34" charset="0"/>
              </a:rPr>
              <a:t>.” </a:t>
            </a:r>
            <a:endParaRPr lang="en-US" sz="3200" dirty="0">
              <a:solidFill>
                <a:schemeClr val="bg1"/>
              </a:solidFill>
              <a:latin typeface="Bahnschrift Light" panose="020B0502040204020203" pitchFamily="34" charset="0"/>
            </a:endParaRPr>
          </a:p>
        </p:txBody>
      </p:sp>
      <p:sp>
        <p:nvSpPr>
          <p:cNvPr id="8" name="TextBox 7"/>
          <p:cNvSpPr txBox="1"/>
          <p:nvPr/>
        </p:nvSpPr>
        <p:spPr>
          <a:xfrm>
            <a:off x="304800" y="4907340"/>
            <a:ext cx="8610600" cy="1077218"/>
          </a:xfrm>
          <a:prstGeom prst="rect">
            <a:avLst/>
          </a:prstGeom>
          <a:noFill/>
        </p:spPr>
        <p:txBody>
          <a:bodyPr wrap="square" rtlCol="0">
            <a:spAutoFit/>
          </a:bodyPr>
          <a:lstStyle/>
          <a:p>
            <a:pPr algn="just"/>
            <a:r>
              <a:rPr lang="en-US" sz="3200" i="1" dirty="0">
                <a:solidFill>
                  <a:schemeClr val="bg1"/>
                </a:solidFill>
              </a:rPr>
              <a:t>“If you love Me, you will </a:t>
            </a:r>
            <a:r>
              <a:rPr lang="en-US" sz="3200" i="1" u="sng" dirty="0">
                <a:solidFill>
                  <a:schemeClr val="bg1"/>
                </a:solidFill>
              </a:rPr>
              <a:t>keep</a:t>
            </a:r>
            <a:r>
              <a:rPr lang="en-US" sz="3200" i="1" dirty="0">
                <a:solidFill>
                  <a:schemeClr val="bg1"/>
                </a:solidFill>
              </a:rPr>
              <a:t> </a:t>
            </a:r>
            <a:r>
              <a:rPr lang="en-US" sz="3200" i="1" dirty="0" smtClean="0">
                <a:solidFill>
                  <a:schemeClr val="bg1"/>
                </a:solidFill>
              </a:rPr>
              <a:t>My </a:t>
            </a:r>
            <a:r>
              <a:rPr lang="en-US" sz="3200" i="1" dirty="0">
                <a:solidFill>
                  <a:schemeClr val="bg1"/>
                </a:solidFill>
              </a:rPr>
              <a:t>commandments.”</a:t>
            </a:r>
            <a:r>
              <a:rPr lang="en-US" sz="3200" dirty="0">
                <a:solidFill>
                  <a:schemeClr val="bg1"/>
                </a:solidFill>
              </a:rPr>
              <a:t> </a:t>
            </a:r>
            <a:r>
              <a:rPr lang="en-US" sz="3200" dirty="0" smtClean="0">
                <a:solidFill>
                  <a:schemeClr val="bg1"/>
                </a:solidFill>
              </a:rPr>
              <a:t> ~John 14:15</a:t>
            </a:r>
            <a:endParaRPr lang="en-US" sz="3200" dirty="0">
              <a:solidFill>
                <a:schemeClr val="bg1"/>
              </a:solidFill>
            </a:endParaRPr>
          </a:p>
        </p:txBody>
      </p:sp>
    </p:spTree>
    <p:extLst>
      <p:ext uri="{BB962C8B-B14F-4D97-AF65-F5344CB8AC3E}">
        <p14:creationId xmlns:p14="http://schemas.microsoft.com/office/powerpoint/2010/main" val="29953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250"/>
                                        <p:tgtEl>
                                          <p:spTgt spid="7">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3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250"/>
                                        <p:tgtEl>
                                          <p:spTgt spid="5">
                                            <p:txEl>
                                              <p:pRg st="0" end="0"/>
                                            </p:txEl>
                                          </p:spTgt>
                                        </p:tgtEl>
                                      </p:cBhvr>
                                    </p:animEffect>
                                  </p:childTnLst>
                                </p:cTn>
                              </p:par>
                            </p:childTnLst>
                          </p:cTn>
                        </p:par>
                        <p:par>
                          <p:cTn id="16" fill="hold">
                            <p:stCondLst>
                              <p:cond delay="10500"/>
                            </p:stCondLst>
                            <p:childTnLst>
                              <p:par>
                                <p:cTn id="17" presetID="10" presetClass="entr" presetSubtype="0" fill="hold" grpId="0" nodeType="afterEffect">
                                  <p:stCondLst>
                                    <p:cond delay="37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build="p" bldLvl="2"/>
      <p:bldP spid="5" grpId="0" build="p" bldLvl="2"/>
      <p:bldP spid="8"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John 15:16</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i="1" dirty="0" smtClean="0">
                <a:solidFill>
                  <a:schemeClr val="bg1"/>
                </a:solidFill>
              </a:rPr>
              <a:t>You </a:t>
            </a:r>
            <a:r>
              <a:rPr lang="en-US" sz="4000" i="1" dirty="0">
                <a:solidFill>
                  <a:schemeClr val="bg1"/>
                </a:solidFill>
              </a:rPr>
              <a:t>did not </a:t>
            </a:r>
            <a:r>
              <a:rPr lang="en-US" sz="4000" i="1" u="sng" dirty="0">
                <a:solidFill>
                  <a:schemeClr val="bg1"/>
                </a:solidFill>
              </a:rPr>
              <a:t>choose</a:t>
            </a:r>
            <a:r>
              <a:rPr lang="en-US" sz="4000" i="1" dirty="0">
                <a:solidFill>
                  <a:schemeClr val="bg1"/>
                </a:solidFill>
              </a:rPr>
              <a:t> Me but I </a:t>
            </a:r>
            <a:r>
              <a:rPr lang="en-US" sz="4000" i="1" u="sng" dirty="0">
                <a:solidFill>
                  <a:schemeClr val="bg1"/>
                </a:solidFill>
              </a:rPr>
              <a:t>chose</a:t>
            </a:r>
            <a:r>
              <a:rPr lang="en-US" sz="4000" i="1" dirty="0">
                <a:solidFill>
                  <a:schemeClr val="bg1"/>
                </a:solidFill>
              </a:rPr>
              <a:t> you, and </a:t>
            </a:r>
            <a:r>
              <a:rPr lang="en-US" sz="4000" i="1" u="sng" dirty="0">
                <a:solidFill>
                  <a:schemeClr val="bg1"/>
                </a:solidFill>
              </a:rPr>
              <a:t>appointed</a:t>
            </a:r>
            <a:r>
              <a:rPr lang="en-US" sz="4000" i="1" dirty="0">
                <a:solidFill>
                  <a:schemeClr val="bg1"/>
                </a:solidFill>
              </a:rPr>
              <a:t> you that you would go and </a:t>
            </a:r>
            <a:r>
              <a:rPr lang="en-US" sz="4000" i="1" u="sng" dirty="0">
                <a:solidFill>
                  <a:schemeClr val="bg1"/>
                </a:solidFill>
              </a:rPr>
              <a:t>bear fruit</a:t>
            </a:r>
            <a:r>
              <a:rPr lang="en-US" sz="4000" i="1" dirty="0">
                <a:solidFill>
                  <a:schemeClr val="bg1"/>
                </a:solidFill>
              </a:rPr>
              <a:t>, and that your </a:t>
            </a:r>
            <a:r>
              <a:rPr lang="en-US" sz="4000" i="1" u="sng" dirty="0">
                <a:solidFill>
                  <a:schemeClr val="bg1"/>
                </a:solidFill>
              </a:rPr>
              <a:t>fruit would remain</a:t>
            </a:r>
            <a:r>
              <a:rPr lang="en-US" sz="4000" i="1" dirty="0">
                <a:solidFill>
                  <a:schemeClr val="bg1"/>
                </a:solidFill>
              </a:rPr>
              <a:t>, </a:t>
            </a:r>
            <a:r>
              <a:rPr lang="en-US" sz="4000" i="1" dirty="0" smtClean="0">
                <a:solidFill>
                  <a:schemeClr val="bg1"/>
                </a:solidFill>
              </a:rPr>
              <a:t>so </a:t>
            </a:r>
            <a:r>
              <a:rPr lang="en-US" sz="4000" i="1" dirty="0">
                <a:solidFill>
                  <a:schemeClr val="bg1"/>
                </a:solidFill>
              </a:rPr>
              <a:t>that whatever you ask of the Father in My name He may give to you.” </a:t>
            </a:r>
            <a:endParaRPr lang="en-US" sz="4000" dirty="0">
              <a:solidFill>
                <a:schemeClr val="bg1"/>
              </a:solidFill>
            </a:endParaRPr>
          </a:p>
        </p:txBody>
      </p:sp>
      <p:sp>
        <p:nvSpPr>
          <p:cNvPr id="4" name="TextBox 3"/>
          <p:cNvSpPr txBox="1"/>
          <p:nvPr/>
        </p:nvSpPr>
        <p:spPr>
          <a:xfrm>
            <a:off x="304800" y="4526101"/>
            <a:ext cx="8610600" cy="1077218"/>
          </a:xfrm>
          <a:prstGeom prst="rect">
            <a:avLst/>
          </a:prstGeom>
          <a:noFill/>
        </p:spPr>
        <p:txBody>
          <a:bodyPr wrap="square" rtlCol="0">
            <a:spAutoFit/>
          </a:bodyPr>
          <a:lstStyle/>
          <a:p>
            <a:pPr algn="just"/>
            <a:r>
              <a:rPr lang="en-US" sz="3200" dirty="0" smtClean="0">
                <a:solidFill>
                  <a:schemeClr val="bg1"/>
                </a:solidFill>
                <a:latin typeface="Bahnschrift Light" panose="020B0502040204020203" pitchFamily="34" charset="0"/>
              </a:rPr>
              <a:t>“Success </a:t>
            </a:r>
            <a:r>
              <a:rPr lang="en-US" sz="3200" dirty="0">
                <a:solidFill>
                  <a:schemeClr val="bg1"/>
                </a:solidFill>
                <a:latin typeface="Bahnschrift Light" panose="020B0502040204020203" pitchFamily="34" charset="0"/>
              </a:rPr>
              <a:t>in the Christian life is not rooted in our choice of Jesus, but in </a:t>
            </a:r>
            <a:r>
              <a:rPr lang="en-US" sz="3200" dirty="0" smtClean="0">
                <a:solidFill>
                  <a:schemeClr val="bg1"/>
                </a:solidFill>
                <a:latin typeface="Bahnschrift Light" panose="020B0502040204020203" pitchFamily="34" charset="0"/>
              </a:rPr>
              <a:t>Jesus’ choice of us.”</a:t>
            </a:r>
            <a:endParaRPr lang="en-US" sz="32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15923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2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p>
        </p:txBody>
      </p:sp>
      <p:sp>
        <p:nvSpPr>
          <p:cNvPr id="10" name="TextBox 9"/>
          <p:cNvSpPr txBox="1"/>
          <p:nvPr/>
        </p:nvSpPr>
        <p:spPr>
          <a:xfrm>
            <a:off x="304800" y="998577"/>
            <a:ext cx="8610600" cy="1754326"/>
          </a:xfrm>
          <a:prstGeom prst="rect">
            <a:avLst/>
          </a:prstGeom>
          <a:noFill/>
        </p:spPr>
        <p:txBody>
          <a:bodyPr wrap="square" rtlCol="0">
            <a:spAutoFit/>
          </a:bodyPr>
          <a:lstStyle/>
          <a:p>
            <a:pPr algn="just"/>
            <a:r>
              <a:rPr lang="en-US" sz="3600" dirty="0">
                <a:solidFill>
                  <a:schemeClr val="bg1"/>
                </a:solidFill>
                <a:latin typeface="Bahnschrift Light" panose="020B0502040204020203" pitchFamily="34" charset="0"/>
              </a:rPr>
              <a:t>B</a:t>
            </a:r>
            <a:r>
              <a:rPr lang="en-US" sz="3600" dirty="0" smtClean="0">
                <a:solidFill>
                  <a:schemeClr val="bg1"/>
                </a:solidFill>
                <a:latin typeface="Bahnschrift Light" panose="020B0502040204020203" pitchFamily="34" charset="0"/>
              </a:rPr>
              <a:t>eing </a:t>
            </a:r>
            <a:r>
              <a:rPr lang="en-US" sz="3600" dirty="0">
                <a:solidFill>
                  <a:schemeClr val="bg1"/>
                </a:solidFill>
                <a:latin typeface="Bahnschrift Light" panose="020B0502040204020203" pitchFamily="34" charset="0"/>
              </a:rPr>
              <a:t>joined to </a:t>
            </a:r>
            <a:r>
              <a:rPr lang="en-US" sz="3600" dirty="0" smtClean="0">
                <a:solidFill>
                  <a:schemeClr val="bg1"/>
                </a:solidFill>
                <a:latin typeface="Bahnschrift Light" panose="020B0502040204020203" pitchFamily="34" charset="0"/>
              </a:rPr>
              <a:t>and of service for Christ </a:t>
            </a:r>
            <a:r>
              <a:rPr lang="en-US" sz="3600" dirty="0">
                <a:solidFill>
                  <a:schemeClr val="bg1"/>
                </a:solidFill>
                <a:latin typeface="Bahnschrift Light" panose="020B0502040204020203" pitchFamily="34" charset="0"/>
              </a:rPr>
              <a:t>is not explained by the choice of the believer but rather by the choice of Jesus.</a:t>
            </a:r>
            <a:endParaRPr lang="en-US" sz="36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10653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Mental Exercise</a:t>
            </a:r>
            <a:endParaRPr lang="en-US" sz="4800" dirty="0" smtClean="0">
              <a:solidFill>
                <a:schemeClr val="bg1"/>
              </a:solidFill>
            </a:endParaRPr>
          </a:p>
        </p:txBody>
      </p:sp>
      <p:sp>
        <p:nvSpPr>
          <p:cNvPr id="10" name="TextBox 9"/>
          <p:cNvSpPr txBox="1"/>
          <p:nvPr/>
        </p:nvSpPr>
        <p:spPr>
          <a:xfrm>
            <a:off x="304800" y="998577"/>
            <a:ext cx="8610600" cy="1754326"/>
          </a:xfrm>
          <a:prstGeom prst="rect">
            <a:avLst/>
          </a:prstGeom>
          <a:noFill/>
        </p:spPr>
        <p:txBody>
          <a:bodyPr wrap="square" rtlCol="0">
            <a:spAutoFit/>
          </a:bodyPr>
          <a:lstStyle/>
          <a:p>
            <a:pPr algn="just"/>
            <a:r>
              <a:rPr lang="en-US" sz="3600" dirty="0" smtClean="0">
                <a:solidFill>
                  <a:schemeClr val="bg1"/>
                </a:solidFill>
                <a:latin typeface="Bahnschrift Light" panose="020B0502040204020203" pitchFamily="34" charset="0"/>
              </a:rPr>
              <a:t>If you were Jesus, what kind of men would you be tempted to chose to serve as the foundation for the Church?</a:t>
            </a:r>
            <a:endParaRPr lang="en-US" sz="36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29432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1:16-18</a:t>
            </a:r>
            <a:endParaRPr lang="en-US" sz="4800" dirty="0" smtClean="0">
              <a:solidFill>
                <a:schemeClr val="bg1"/>
              </a:solidFill>
            </a:endParaRP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a:solidFill>
                  <a:schemeClr val="bg1"/>
                </a:solidFill>
              </a:rPr>
              <a:t>16 As He was going along by the Sea of Galilee, He saw Simon and Andrew, the brother of Simon, casting a net in the sea; for they were fishermen. 17 And Jesus said to them, "Follow Me, and I will make you become fishers of men." 18 Immediately they left their nets and followed Him. </a:t>
            </a:r>
            <a:endParaRPr lang="en-US" sz="42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Corinthians 1:26-29</a:t>
            </a:r>
            <a:endParaRPr lang="en-US" sz="4800" dirty="0" smtClean="0">
              <a:solidFill>
                <a:schemeClr val="bg1"/>
              </a:solidFill>
            </a:endParaRPr>
          </a:p>
        </p:txBody>
      </p:sp>
      <p:sp>
        <p:nvSpPr>
          <p:cNvPr id="10" name="TextBox 9"/>
          <p:cNvSpPr txBox="1"/>
          <p:nvPr/>
        </p:nvSpPr>
        <p:spPr>
          <a:xfrm>
            <a:off x="304800" y="914400"/>
            <a:ext cx="8610600" cy="5847755"/>
          </a:xfrm>
          <a:prstGeom prst="rect">
            <a:avLst/>
          </a:prstGeom>
          <a:noFill/>
        </p:spPr>
        <p:txBody>
          <a:bodyPr wrap="square" rtlCol="0">
            <a:spAutoFit/>
          </a:bodyPr>
          <a:lstStyle/>
          <a:p>
            <a:pPr algn="just"/>
            <a:r>
              <a:rPr lang="en-US" sz="3400" i="1" dirty="0">
                <a:solidFill>
                  <a:schemeClr val="bg1"/>
                </a:solidFill>
              </a:rPr>
              <a:t>“26 For consider your calling, brethren, that there were not many wise according to the </a:t>
            </a:r>
            <a:r>
              <a:rPr lang="en-US" sz="3400" i="1" dirty="0" smtClean="0">
                <a:solidFill>
                  <a:schemeClr val="bg1"/>
                </a:solidFill>
              </a:rPr>
              <a:t>flesh, </a:t>
            </a:r>
            <a:r>
              <a:rPr lang="en-US" sz="3400" i="1" dirty="0">
                <a:solidFill>
                  <a:schemeClr val="bg1"/>
                </a:solidFill>
              </a:rPr>
              <a:t>not many </a:t>
            </a:r>
            <a:r>
              <a:rPr lang="en-US" sz="3400" i="1" dirty="0" smtClean="0">
                <a:solidFill>
                  <a:schemeClr val="bg1"/>
                </a:solidFill>
              </a:rPr>
              <a:t>mighty, </a:t>
            </a:r>
            <a:r>
              <a:rPr lang="en-US" sz="3400" i="1" dirty="0">
                <a:solidFill>
                  <a:schemeClr val="bg1"/>
                </a:solidFill>
              </a:rPr>
              <a:t>not many </a:t>
            </a:r>
            <a:r>
              <a:rPr lang="en-US" sz="3400" i="1" dirty="0" smtClean="0">
                <a:solidFill>
                  <a:schemeClr val="bg1"/>
                </a:solidFill>
              </a:rPr>
              <a:t>noble; </a:t>
            </a:r>
            <a:r>
              <a:rPr lang="en-US" sz="3400" i="1" dirty="0">
                <a:solidFill>
                  <a:schemeClr val="bg1"/>
                </a:solidFill>
              </a:rPr>
              <a:t>27 but God has </a:t>
            </a:r>
            <a:r>
              <a:rPr lang="en-US" sz="3400" i="1" u="sng" dirty="0">
                <a:solidFill>
                  <a:schemeClr val="bg1"/>
                </a:solidFill>
              </a:rPr>
              <a:t>chosen</a:t>
            </a:r>
            <a:r>
              <a:rPr lang="en-US" sz="3400" i="1" dirty="0">
                <a:solidFill>
                  <a:schemeClr val="bg1"/>
                </a:solidFill>
              </a:rPr>
              <a:t> the foolish things of the world to shame the wise, and God has </a:t>
            </a:r>
            <a:r>
              <a:rPr lang="en-US" sz="3400" i="1" u="sng" dirty="0">
                <a:solidFill>
                  <a:schemeClr val="bg1"/>
                </a:solidFill>
              </a:rPr>
              <a:t>chosen</a:t>
            </a:r>
            <a:r>
              <a:rPr lang="en-US" sz="3400" i="1" dirty="0">
                <a:solidFill>
                  <a:schemeClr val="bg1"/>
                </a:solidFill>
              </a:rPr>
              <a:t> the weak things of the world to shame the things which are strong, 28 and the base things of the world and the despised God has </a:t>
            </a:r>
            <a:r>
              <a:rPr lang="en-US" sz="3400" i="1" u="sng" dirty="0">
                <a:solidFill>
                  <a:schemeClr val="bg1"/>
                </a:solidFill>
              </a:rPr>
              <a:t>chosen</a:t>
            </a:r>
            <a:r>
              <a:rPr lang="en-US" sz="3400" i="1" dirty="0">
                <a:solidFill>
                  <a:schemeClr val="bg1"/>
                </a:solidFill>
              </a:rPr>
              <a:t>, the things that are </a:t>
            </a:r>
            <a:r>
              <a:rPr lang="en-US" sz="3400" i="1" dirty="0" smtClean="0">
                <a:solidFill>
                  <a:schemeClr val="bg1"/>
                </a:solidFill>
              </a:rPr>
              <a:t>not, </a:t>
            </a:r>
            <a:r>
              <a:rPr lang="en-US" sz="3400" i="1" dirty="0">
                <a:solidFill>
                  <a:schemeClr val="bg1"/>
                </a:solidFill>
              </a:rPr>
              <a:t>so that He may nullify the things that </a:t>
            </a:r>
            <a:r>
              <a:rPr lang="en-US" sz="3400" i="1" dirty="0" smtClean="0">
                <a:solidFill>
                  <a:schemeClr val="bg1"/>
                </a:solidFill>
              </a:rPr>
              <a:t>are, </a:t>
            </a:r>
            <a:r>
              <a:rPr lang="en-US" sz="3400" i="1" dirty="0">
                <a:solidFill>
                  <a:schemeClr val="bg1"/>
                </a:solidFill>
              </a:rPr>
              <a:t>29 so that no man may boast before God.” </a:t>
            </a:r>
            <a:endParaRPr lang="en-US" sz="3400" dirty="0">
              <a:solidFill>
                <a:schemeClr val="bg1"/>
              </a:solidFill>
            </a:endParaRPr>
          </a:p>
        </p:txBody>
      </p:sp>
    </p:spTree>
    <p:extLst>
      <p:ext uri="{BB962C8B-B14F-4D97-AF65-F5344CB8AC3E}">
        <p14:creationId xmlns:p14="http://schemas.microsoft.com/office/powerpoint/2010/main" val="20209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R.T. France</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dirty="0">
                <a:solidFill>
                  <a:schemeClr val="bg1"/>
                </a:solidFill>
              </a:rPr>
              <a:t>“The kingdom of God comes not with fanfare but through the </a:t>
            </a:r>
            <a:r>
              <a:rPr lang="en-US" sz="4400" u="sng" dirty="0">
                <a:solidFill>
                  <a:schemeClr val="bg1"/>
                </a:solidFill>
              </a:rPr>
              <a:t>gradual</a:t>
            </a:r>
            <a:r>
              <a:rPr lang="en-US" sz="4400" dirty="0">
                <a:solidFill>
                  <a:schemeClr val="bg1"/>
                </a:solidFill>
              </a:rPr>
              <a:t> gathering of a group of </a:t>
            </a:r>
            <a:r>
              <a:rPr lang="en-US" sz="4400" u="sng" dirty="0">
                <a:solidFill>
                  <a:schemeClr val="bg1"/>
                </a:solidFill>
              </a:rPr>
              <a:t>socially insignificant people</a:t>
            </a:r>
            <a:r>
              <a:rPr lang="en-US" sz="4400" dirty="0">
                <a:solidFill>
                  <a:schemeClr val="bg1"/>
                </a:solidFill>
              </a:rPr>
              <a:t> in an unnoticed corner of provincial Galilee.” </a:t>
            </a:r>
            <a:endParaRPr lang="en-US" sz="4400" dirty="0">
              <a:solidFill>
                <a:schemeClr val="bg1"/>
              </a:solidFill>
            </a:endParaRPr>
          </a:p>
        </p:txBody>
      </p:sp>
    </p:spTree>
    <p:extLst>
      <p:ext uri="{BB962C8B-B14F-4D97-AF65-F5344CB8AC3E}">
        <p14:creationId xmlns:p14="http://schemas.microsoft.com/office/powerpoint/2010/main" val="8411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buAutoNum type="romanUcPeriod"/>
            </a:pPr>
            <a:r>
              <a:rPr lang="en-US" sz="4000" dirty="0" smtClean="0">
                <a:solidFill>
                  <a:schemeClr val="bg1"/>
                </a:solidFill>
              </a:rPr>
              <a:t>The sovereignty of Jesus</a:t>
            </a:r>
          </a:p>
        </p:txBody>
      </p:sp>
      <p:sp>
        <p:nvSpPr>
          <p:cNvPr id="6" name="TextBox 5"/>
          <p:cNvSpPr txBox="1"/>
          <p:nvPr/>
        </p:nvSpPr>
        <p:spPr>
          <a:xfrm>
            <a:off x="278027" y="1066800"/>
            <a:ext cx="8610600" cy="646331"/>
          </a:xfrm>
          <a:prstGeom prst="rect">
            <a:avLst/>
          </a:prstGeom>
          <a:noFill/>
        </p:spPr>
        <p:txBody>
          <a:bodyPr wrap="square" rtlCol="0">
            <a:spAutoFit/>
          </a:bodyPr>
          <a:lstStyle/>
          <a:p>
            <a:pPr marL="742950" indent="-742950" algn="just">
              <a:buFont typeface="+mj-lt"/>
              <a:buAutoNum type="alphaUcPeriod" startAt="3"/>
            </a:pPr>
            <a:r>
              <a:rPr lang="en-US" sz="3600" dirty="0" smtClean="0">
                <a:solidFill>
                  <a:schemeClr val="bg1"/>
                </a:solidFill>
              </a:rPr>
              <a:t>The sovereignty of Jesus </a:t>
            </a:r>
            <a:r>
              <a:rPr lang="en-US" sz="3600" b="1" u="sng" dirty="0" smtClean="0">
                <a:solidFill>
                  <a:schemeClr val="bg1"/>
                </a:solidFill>
              </a:rPr>
              <a:t>reconciled</a:t>
            </a:r>
          </a:p>
        </p:txBody>
      </p:sp>
      <p:sp>
        <p:nvSpPr>
          <p:cNvPr id="7" name="TextBox 6"/>
          <p:cNvSpPr txBox="1"/>
          <p:nvPr/>
        </p:nvSpPr>
        <p:spPr>
          <a:xfrm>
            <a:off x="304800" y="1753612"/>
            <a:ext cx="8610600" cy="3046988"/>
          </a:xfrm>
          <a:prstGeom prst="rect">
            <a:avLst/>
          </a:prstGeom>
          <a:noFill/>
        </p:spPr>
        <p:txBody>
          <a:bodyPr wrap="square" rtlCol="0">
            <a:spAutoFit/>
          </a:bodyPr>
          <a:lstStyle/>
          <a:p>
            <a:pPr algn="just"/>
            <a:r>
              <a:rPr lang="en-US" sz="3200" i="1" dirty="0">
                <a:solidFill>
                  <a:schemeClr val="bg1"/>
                </a:solidFill>
              </a:rPr>
              <a:t>W</a:t>
            </a:r>
            <a:r>
              <a:rPr lang="en-US" sz="3200" i="1" dirty="0" smtClean="0">
                <a:solidFill>
                  <a:schemeClr val="bg1"/>
                </a:solidFill>
              </a:rPr>
              <a:t>hat </a:t>
            </a:r>
            <a:r>
              <a:rPr lang="en-US" sz="3200" i="1" dirty="0">
                <a:solidFill>
                  <a:schemeClr val="bg1"/>
                </a:solidFill>
              </a:rPr>
              <a:t>takes place in our text is not a call to salvation; but a call to bridge the gap between what they knew about the Messiah and this living, breathing person standing before them named Jesus.  Jesus is the Messiah; the Christ; the Lord; the Savior of the world. </a:t>
            </a:r>
          </a:p>
        </p:txBody>
      </p:sp>
    </p:spTree>
    <p:extLst>
      <p:ext uri="{BB962C8B-B14F-4D97-AF65-F5344CB8AC3E}">
        <p14:creationId xmlns:p14="http://schemas.microsoft.com/office/powerpoint/2010/main" val="386976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9:9-11</a:t>
            </a:r>
            <a:endParaRPr lang="en-US" sz="4800" dirty="0" smtClean="0">
              <a:solidFill>
                <a:schemeClr val="bg1"/>
              </a:solidFill>
            </a:endParaRPr>
          </a:p>
        </p:txBody>
      </p:sp>
      <p:sp>
        <p:nvSpPr>
          <p:cNvPr id="10" name="TextBox 9"/>
          <p:cNvSpPr txBox="1"/>
          <p:nvPr/>
        </p:nvSpPr>
        <p:spPr>
          <a:xfrm>
            <a:off x="304800" y="914400"/>
            <a:ext cx="8610600" cy="5016758"/>
          </a:xfrm>
          <a:prstGeom prst="rect">
            <a:avLst/>
          </a:prstGeom>
          <a:noFill/>
        </p:spPr>
        <p:txBody>
          <a:bodyPr wrap="square" rtlCol="0">
            <a:spAutoFit/>
          </a:bodyPr>
          <a:lstStyle/>
          <a:p>
            <a:pPr algn="just"/>
            <a:r>
              <a:rPr lang="en-US" sz="3200" i="1" dirty="0">
                <a:solidFill>
                  <a:schemeClr val="bg1"/>
                </a:solidFill>
              </a:rPr>
              <a:t>“9 As Jesus went on from there, He saw a man called Matthew, sitting in the tax collector's booth; and He said to him, "Follow Me!" And he got up and followed </a:t>
            </a:r>
            <a:r>
              <a:rPr lang="en-US" sz="3200" i="1" dirty="0" smtClean="0">
                <a:solidFill>
                  <a:schemeClr val="bg1"/>
                </a:solidFill>
              </a:rPr>
              <a:t>Him. 10 </a:t>
            </a:r>
            <a:r>
              <a:rPr lang="en-US" sz="3200" i="1" dirty="0">
                <a:solidFill>
                  <a:schemeClr val="bg1"/>
                </a:solidFill>
              </a:rPr>
              <a:t>Then it happened that as Jesus was reclining at the table in the house, behold, many tax collectors and sinners came and were dining with Jesus and His disciples. 11 When the Pharisees </a:t>
            </a:r>
            <a:r>
              <a:rPr lang="en-US" sz="3200" i="1" dirty="0" smtClean="0">
                <a:solidFill>
                  <a:schemeClr val="bg1"/>
                </a:solidFill>
              </a:rPr>
              <a:t>saw </a:t>
            </a:r>
            <a:r>
              <a:rPr lang="en-US" sz="3200" i="1" dirty="0">
                <a:solidFill>
                  <a:schemeClr val="bg1"/>
                </a:solidFill>
              </a:rPr>
              <a:t>this, they said to His disciples, "Why is your Teacher eating with the tax collectors and sinners?"</a:t>
            </a:r>
            <a:r>
              <a:rPr lang="en-U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6824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Acts 4:13</a:t>
            </a:r>
            <a:endParaRPr lang="en-US" sz="4800" dirty="0" smtClean="0">
              <a:solidFill>
                <a:schemeClr val="bg1"/>
              </a:solidFill>
            </a:endParaRPr>
          </a:p>
        </p:txBody>
      </p:sp>
      <p:sp>
        <p:nvSpPr>
          <p:cNvPr id="10" name="TextBox 9"/>
          <p:cNvSpPr txBox="1"/>
          <p:nvPr/>
        </p:nvSpPr>
        <p:spPr>
          <a:xfrm>
            <a:off x="304800" y="914400"/>
            <a:ext cx="8610600" cy="4832092"/>
          </a:xfrm>
          <a:prstGeom prst="rect">
            <a:avLst/>
          </a:prstGeom>
          <a:noFill/>
        </p:spPr>
        <p:txBody>
          <a:bodyPr wrap="square" rtlCol="0">
            <a:spAutoFit/>
          </a:bodyPr>
          <a:lstStyle/>
          <a:p>
            <a:pPr algn="just"/>
            <a:r>
              <a:rPr lang="en-US" sz="4400" i="1" dirty="0">
                <a:solidFill>
                  <a:schemeClr val="bg1"/>
                </a:solidFill>
              </a:rPr>
              <a:t>“Now as they observed the confidence of Peter and John and understood that they were uneducated and untrained (‘common’ – ESV) men, they were amazed, and began to </a:t>
            </a:r>
            <a:r>
              <a:rPr lang="en-US" sz="4400" i="1" u="sng" dirty="0">
                <a:solidFill>
                  <a:schemeClr val="bg1"/>
                </a:solidFill>
              </a:rPr>
              <a:t>recognize them as having been with Jesus</a:t>
            </a:r>
            <a:r>
              <a:rPr lang="en-US" sz="4400" i="1"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6981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14400"/>
            <a:ext cx="8610600" cy="2123658"/>
          </a:xfrm>
          <a:prstGeom prst="rect">
            <a:avLst/>
          </a:prstGeom>
          <a:noFill/>
        </p:spPr>
        <p:txBody>
          <a:bodyPr wrap="square" rtlCol="0">
            <a:spAutoFit/>
          </a:bodyPr>
          <a:lstStyle/>
          <a:p>
            <a:pPr algn="just"/>
            <a:r>
              <a:rPr lang="en-US" sz="4400" dirty="0">
                <a:solidFill>
                  <a:schemeClr val="bg1"/>
                </a:solidFill>
                <a:latin typeface="Bahnschrift Light" panose="020B0502040204020203" pitchFamily="34" charset="0"/>
              </a:rPr>
              <a:t>T</a:t>
            </a:r>
            <a:r>
              <a:rPr lang="en-US" sz="4400" dirty="0" smtClean="0">
                <a:solidFill>
                  <a:schemeClr val="bg1"/>
                </a:solidFill>
                <a:latin typeface="Bahnschrift Light" panose="020B0502040204020203" pitchFamily="34" charset="0"/>
              </a:rPr>
              <a:t>he one </a:t>
            </a:r>
            <a:r>
              <a:rPr lang="en-US" sz="4400" dirty="0">
                <a:solidFill>
                  <a:schemeClr val="bg1"/>
                </a:solidFill>
                <a:latin typeface="Bahnschrift Light" panose="020B0502040204020203" pitchFamily="34" charset="0"/>
              </a:rPr>
              <a:t>requirement of being useful to the Lord is being with Jesus. </a:t>
            </a:r>
            <a:endParaRPr lang="en-US" sz="44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9556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14400"/>
            <a:ext cx="8610600" cy="2800767"/>
          </a:xfrm>
          <a:prstGeom prst="rect">
            <a:avLst/>
          </a:prstGeom>
          <a:noFill/>
        </p:spPr>
        <p:txBody>
          <a:bodyPr wrap="square" rtlCol="0">
            <a:spAutoFit/>
          </a:bodyPr>
          <a:lstStyle/>
          <a:p>
            <a:pPr algn="just"/>
            <a:r>
              <a:rPr lang="en-US" sz="4400" dirty="0">
                <a:solidFill>
                  <a:schemeClr val="bg1"/>
                </a:solidFill>
                <a:latin typeface="Bahnschrift Light" panose="020B0502040204020203" pitchFamily="34" charset="0"/>
              </a:rPr>
              <a:t>When Jesus says, </a:t>
            </a:r>
            <a:r>
              <a:rPr lang="en-US" sz="4400" i="1" dirty="0">
                <a:solidFill>
                  <a:schemeClr val="bg1"/>
                </a:solidFill>
                <a:latin typeface="Bahnschrift Light" panose="020B0502040204020203" pitchFamily="34" charset="0"/>
              </a:rPr>
              <a:t>“</a:t>
            </a:r>
            <a:r>
              <a:rPr lang="en-US" sz="4400" i="1" dirty="0">
                <a:solidFill>
                  <a:schemeClr val="bg1"/>
                </a:solidFill>
              </a:rPr>
              <a:t>Follow Me…”</a:t>
            </a:r>
            <a:r>
              <a:rPr lang="en-US" sz="4400" dirty="0">
                <a:solidFill>
                  <a:schemeClr val="bg1"/>
                </a:solidFill>
              </a:rPr>
              <a:t> </a:t>
            </a:r>
            <a:r>
              <a:rPr lang="en-US" sz="4400" dirty="0">
                <a:solidFill>
                  <a:schemeClr val="bg1"/>
                </a:solidFill>
                <a:latin typeface="Bahnschrift Light" panose="020B0502040204020203" pitchFamily="34" charset="0"/>
              </a:rPr>
              <a:t>He is commanding absolute devotion; unquestionable </a:t>
            </a:r>
            <a:r>
              <a:rPr lang="en-US" sz="4400" dirty="0" smtClean="0">
                <a:solidFill>
                  <a:schemeClr val="bg1"/>
                </a:solidFill>
                <a:latin typeface="Bahnschrift Light" panose="020B0502040204020203" pitchFamily="34" charset="0"/>
              </a:rPr>
              <a:t>allegiance; total </a:t>
            </a:r>
            <a:r>
              <a:rPr lang="en-US" sz="4400" dirty="0">
                <a:solidFill>
                  <a:schemeClr val="bg1"/>
                </a:solidFill>
                <a:latin typeface="Bahnschrift Light" panose="020B0502040204020203" pitchFamily="34" charset="0"/>
              </a:rPr>
              <a:t>commitment to His Lordship. </a:t>
            </a:r>
            <a:endParaRPr lang="en-US" sz="44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40949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he </a:t>
            </a:r>
            <a:r>
              <a:rPr lang="en-US" sz="4400" dirty="0">
                <a:solidFill>
                  <a:schemeClr val="bg1"/>
                </a:solidFill>
              </a:rPr>
              <a:t>calling of the first disciples puts the authority of Jesus Christ on display, revealing Him to </a:t>
            </a:r>
            <a:r>
              <a:rPr lang="en-US" sz="4400" dirty="0" smtClean="0">
                <a:solidFill>
                  <a:schemeClr val="bg1"/>
                </a:solidFill>
              </a:rPr>
              <a:t>be…</a:t>
            </a:r>
            <a:endParaRPr lang="en-US" sz="1600" dirty="0">
              <a:solidFill>
                <a:schemeClr val="bg1"/>
              </a:solidFill>
            </a:endParaRPr>
          </a:p>
          <a:p>
            <a:pPr algn="just"/>
            <a:r>
              <a:rPr lang="en-US" sz="1600" dirty="0">
                <a:solidFill>
                  <a:schemeClr val="bg1"/>
                </a:solidFill>
              </a:rPr>
              <a:t> </a:t>
            </a:r>
          </a:p>
          <a:p>
            <a:pPr marL="1028700" lvl="1" indent="-571500" algn="just">
              <a:buFont typeface="Wingdings" panose="05000000000000000000" pitchFamily="2" charset="2"/>
              <a:buChar char="§"/>
            </a:pPr>
            <a:r>
              <a:rPr lang="en-US" sz="4400" dirty="0">
                <a:solidFill>
                  <a:schemeClr val="bg1"/>
                </a:solidFill>
              </a:rPr>
              <a:t>Sovereign</a:t>
            </a:r>
          </a:p>
          <a:p>
            <a:pPr marL="1028700" lvl="1" indent="-571500" algn="just">
              <a:buFont typeface="Wingdings" panose="05000000000000000000" pitchFamily="2" charset="2"/>
              <a:buChar char="§"/>
            </a:pPr>
            <a:r>
              <a:rPr lang="en-US" sz="4400" dirty="0">
                <a:solidFill>
                  <a:schemeClr val="bg1"/>
                </a:solidFill>
              </a:rPr>
              <a:t>Sufficient</a:t>
            </a:r>
          </a:p>
          <a:p>
            <a:pPr marL="1028700" lvl="1" indent="-571500" algn="just">
              <a:buFont typeface="Wingdings" panose="05000000000000000000" pitchFamily="2" charset="2"/>
              <a:buChar char="§"/>
            </a:pPr>
            <a:r>
              <a:rPr lang="en-US" sz="4400" dirty="0">
                <a:solidFill>
                  <a:schemeClr val="bg1"/>
                </a:solidFill>
              </a:rPr>
              <a:t>Supreme</a:t>
            </a:r>
          </a:p>
          <a:p>
            <a:pPr marL="1028700" lvl="1" indent="-571500" algn="just">
              <a:buFont typeface="Wingdings" panose="05000000000000000000" pitchFamily="2" charset="2"/>
              <a:buChar char="§"/>
            </a:pPr>
            <a:r>
              <a:rPr lang="en-US" sz="4400" dirty="0">
                <a:solidFill>
                  <a:schemeClr val="bg1"/>
                </a:solidFill>
              </a:rPr>
              <a:t>Sympathetic</a:t>
            </a:r>
          </a:p>
        </p:txBody>
      </p:sp>
    </p:spTree>
    <p:extLst>
      <p:ext uri="{BB962C8B-B14F-4D97-AF65-F5344CB8AC3E}">
        <p14:creationId xmlns:p14="http://schemas.microsoft.com/office/powerpoint/2010/main" val="31833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5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9250"/>
                            </p:stCondLst>
                            <p:childTnLst>
                              <p:par>
                                <p:cTn id="17" presetID="10" presetClass="entr" presetSubtype="0" fill="hold" grpId="0" nodeType="afterEffect">
                                  <p:stCondLst>
                                    <p:cond delay="5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par>
                          <p:cTn id="20" fill="hold">
                            <p:stCondLst>
                              <p:cond delay="11500"/>
                            </p:stCondLst>
                            <p:childTnLst>
                              <p:par>
                                <p:cTn id="21" presetID="10" presetClass="entr" presetSubtype="0" fill="hold" grpId="0" nodeType="afterEffect">
                                  <p:stCondLst>
                                    <p:cond delay="5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(Part 1)</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1:16-20</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16430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1:19-20</a:t>
            </a:r>
            <a:endParaRPr lang="en-US" sz="4800" dirty="0" smtClean="0">
              <a:solidFill>
                <a:schemeClr val="bg1"/>
              </a:solidFill>
            </a:endParaRP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smtClean="0">
                <a:solidFill>
                  <a:schemeClr val="bg1"/>
                </a:solidFill>
              </a:rPr>
              <a:t>19 </a:t>
            </a:r>
            <a:r>
              <a:rPr lang="en-US" sz="4200" i="1" dirty="0">
                <a:solidFill>
                  <a:schemeClr val="bg1"/>
                </a:solidFill>
              </a:rPr>
              <a:t>Going on a little farther, He saw James the son of Zebedee, and John his brother, who were also in the boat mending the nets. 20 Immediately He called them; and they left their father Zebedee in the boat with the hired servants, and went away to follow Him.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Jesus’s Mission</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smtClean="0">
                <a:solidFill>
                  <a:schemeClr val="bg1"/>
                </a:solidFill>
              </a:rPr>
              <a:t>Jesus’ mission was not only to secure salvation; and not only to preach and teach the Wor</a:t>
            </a:r>
            <a:r>
              <a:rPr lang="en-US" sz="4000" i="1" dirty="0" smtClean="0">
                <a:solidFill>
                  <a:schemeClr val="bg1"/>
                </a:solidFill>
              </a:rPr>
              <a:t>d of God; it was also to train and prepare the men He would use to establish His church. (see Matthew 16:18)</a:t>
            </a:r>
            <a:endParaRPr lang="en-US" sz="4000" dirty="0">
              <a:solidFill>
                <a:schemeClr val="bg1"/>
              </a:solidFill>
            </a:endParaRPr>
          </a:p>
        </p:txBody>
      </p:sp>
    </p:spTree>
    <p:extLst>
      <p:ext uri="{BB962C8B-B14F-4D97-AF65-F5344CB8AC3E}">
        <p14:creationId xmlns:p14="http://schemas.microsoft.com/office/powerpoint/2010/main" val="13975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Ephesians 2:20</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smtClean="0">
                <a:solidFill>
                  <a:schemeClr val="bg1"/>
                </a:solidFill>
              </a:rPr>
              <a:t>“…been </a:t>
            </a:r>
            <a:r>
              <a:rPr lang="en-US" sz="4400" i="1" dirty="0">
                <a:solidFill>
                  <a:schemeClr val="bg1"/>
                </a:solidFill>
              </a:rPr>
              <a:t>built on the foundation of the apostles and prophets, Christ Jesus Himself being the corner stone.”</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763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3:13-15</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“13 And He went up on the mountain and </a:t>
            </a:r>
            <a:r>
              <a:rPr lang="en-US" sz="4000" i="1" u="sng" dirty="0">
                <a:solidFill>
                  <a:schemeClr val="bg1"/>
                </a:solidFill>
              </a:rPr>
              <a:t>summoned those whom He Himself wanted</a:t>
            </a:r>
            <a:r>
              <a:rPr lang="en-US" sz="4000" i="1" dirty="0">
                <a:solidFill>
                  <a:schemeClr val="bg1"/>
                </a:solidFill>
              </a:rPr>
              <a:t>, and they came to Him. 14 And </a:t>
            </a:r>
            <a:r>
              <a:rPr lang="en-US" sz="4000" i="1" u="sng" dirty="0">
                <a:solidFill>
                  <a:schemeClr val="bg1"/>
                </a:solidFill>
              </a:rPr>
              <a:t>He appointed twelve</a:t>
            </a:r>
            <a:r>
              <a:rPr lang="en-US" sz="4000" i="1" dirty="0">
                <a:solidFill>
                  <a:schemeClr val="bg1"/>
                </a:solidFill>
              </a:rPr>
              <a:t>, so that they would </a:t>
            </a:r>
            <a:r>
              <a:rPr lang="en-US" sz="4000" i="1" u="sng" dirty="0">
                <a:solidFill>
                  <a:schemeClr val="bg1"/>
                </a:solidFill>
              </a:rPr>
              <a:t>be with Him</a:t>
            </a:r>
            <a:r>
              <a:rPr lang="en-US" sz="4000" i="1" dirty="0">
                <a:solidFill>
                  <a:schemeClr val="bg1"/>
                </a:solidFill>
              </a:rPr>
              <a:t> and that </a:t>
            </a:r>
            <a:r>
              <a:rPr lang="en-US" sz="4000" i="1" u="sng" dirty="0">
                <a:solidFill>
                  <a:schemeClr val="bg1"/>
                </a:solidFill>
              </a:rPr>
              <a:t>He could send them out</a:t>
            </a:r>
            <a:r>
              <a:rPr lang="en-US" sz="4000" i="1" dirty="0">
                <a:solidFill>
                  <a:schemeClr val="bg1"/>
                </a:solidFill>
              </a:rPr>
              <a:t> to preach, 15 and to have authority to cast out the demons.”</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5923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1:16-20</a:t>
            </a:r>
            <a:endParaRPr lang="en-US" sz="4800" dirty="0" smtClean="0">
              <a:solidFill>
                <a:schemeClr val="bg1"/>
              </a:solidFill>
            </a:endParaRPr>
          </a:p>
        </p:txBody>
      </p:sp>
      <p:sp>
        <p:nvSpPr>
          <p:cNvPr id="10" name="TextBox 9"/>
          <p:cNvSpPr txBox="1"/>
          <p:nvPr/>
        </p:nvSpPr>
        <p:spPr>
          <a:xfrm>
            <a:off x="304800" y="998577"/>
            <a:ext cx="8610600" cy="6155531"/>
          </a:xfrm>
          <a:prstGeom prst="rect">
            <a:avLst/>
          </a:prstGeom>
          <a:noFill/>
        </p:spPr>
        <p:txBody>
          <a:bodyPr wrap="square" rtlCol="0">
            <a:spAutoFit/>
          </a:bodyPr>
          <a:lstStyle/>
          <a:p>
            <a:pPr algn="just"/>
            <a:r>
              <a:rPr lang="en-US" sz="3200" i="1" dirty="0">
                <a:solidFill>
                  <a:schemeClr val="bg1"/>
                </a:solidFill>
              </a:rPr>
              <a:t>16 As He was going along by the Sea of Galilee, He saw </a:t>
            </a:r>
            <a:r>
              <a:rPr lang="en-US" sz="3200" i="1" u="sng" dirty="0">
                <a:solidFill>
                  <a:schemeClr val="bg1"/>
                </a:solidFill>
              </a:rPr>
              <a:t>Simon</a:t>
            </a:r>
            <a:r>
              <a:rPr lang="en-US" sz="3200" i="1" dirty="0">
                <a:solidFill>
                  <a:schemeClr val="bg1"/>
                </a:solidFill>
              </a:rPr>
              <a:t> and </a:t>
            </a:r>
            <a:r>
              <a:rPr lang="en-US" sz="3200" i="1" u="sng" dirty="0">
                <a:solidFill>
                  <a:schemeClr val="bg1"/>
                </a:solidFill>
              </a:rPr>
              <a:t>Andrew</a:t>
            </a:r>
            <a:r>
              <a:rPr lang="en-US" sz="3200" i="1" dirty="0">
                <a:solidFill>
                  <a:schemeClr val="bg1"/>
                </a:solidFill>
              </a:rPr>
              <a:t>, the brother of Simon, casting a net in the sea; for they were fishermen. 17 And Jesus said to them, "Follow Me, and I will make you become fishers of men." 18 Immediately they left their nets and followed Him. </a:t>
            </a:r>
            <a:r>
              <a:rPr lang="en-US" sz="3200" i="1" dirty="0">
                <a:solidFill>
                  <a:schemeClr val="bg1"/>
                </a:solidFill>
              </a:rPr>
              <a:t>19 Going on a little farther, He saw </a:t>
            </a:r>
            <a:r>
              <a:rPr lang="en-US" sz="3200" i="1" u="sng" dirty="0">
                <a:solidFill>
                  <a:schemeClr val="bg1"/>
                </a:solidFill>
              </a:rPr>
              <a:t>James</a:t>
            </a:r>
            <a:r>
              <a:rPr lang="en-US" sz="3200" i="1" dirty="0">
                <a:solidFill>
                  <a:schemeClr val="bg1"/>
                </a:solidFill>
              </a:rPr>
              <a:t> the son of Zebedee, and </a:t>
            </a:r>
            <a:r>
              <a:rPr lang="en-US" sz="3200" i="1" u="sng" dirty="0">
                <a:solidFill>
                  <a:schemeClr val="bg1"/>
                </a:solidFill>
              </a:rPr>
              <a:t>John</a:t>
            </a:r>
            <a:r>
              <a:rPr lang="en-US" sz="3200" i="1" dirty="0">
                <a:solidFill>
                  <a:schemeClr val="bg1"/>
                </a:solidFill>
              </a:rPr>
              <a:t> his brother, who were also in the boat mending the nets. 20 Immediately He called them; and they left their father Zebedee in the boat with the hired servants, and went away to follow Him. </a:t>
            </a:r>
            <a:endParaRPr lang="en-US" sz="3200" dirty="0">
              <a:solidFill>
                <a:schemeClr val="bg1"/>
              </a:solidFill>
            </a:endParaRPr>
          </a:p>
          <a:p>
            <a:pPr algn="just"/>
            <a:endParaRPr lang="en-US" sz="4200" dirty="0">
              <a:solidFill>
                <a:schemeClr val="bg1"/>
              </a:solidFill>
            </a:endParaRPr>
          </a:p>
        </p:txBody>
      </p:sp>
    </p:spTree>
    <p:extLst>
      <p:ext uri="{BB962C8B-B14F-4D97-AF65-F5344CB8AC3E}">
        <p14:creationId xmlns:p14="http://schemas.microsoft.com/office/powerpoint/2010/main" val="13507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13:3</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smtClean="0">
                <a:solidFill>
                  <a:schemeClr val="bg1"/>
                </a:solidFill>
              </a:rPr>
              <a:t>3 </a:t>
            </a:r>
            <a:r>
              <a:rPr lang="en-US" sz="4000" i="1" dirty="0">
                <a:solidFill>
                  <a:schemeClr val="bg1"/>
                </a:solidFill>
              </a:rPr>
              <a:t>As He was sitting on the Mount of Olives opposite the temple, </a:t>
            </a:r>
            <a:r>
              <a:rPr lang="en-US" sz="4000" i="1" u="sng" dirty="0">
                <a:solidFill>
                  <a:schemeClr val="bg1"/>
                </a:solidFill>
              </a:rPr>
              <a:t>Peter</a:t>
            </a:r>
            <a:r>
              <a:rPr lang="en-US" sz="4000" i="1" dirty="0">
                <a:solidFill>
                  <a:schemeClr val="bg1"/>
                </a:solidFill>
              </a:rPr>
              <a:t> and </a:t>
            </a:r>
            <a:r>
              <a:rPr lang="en-US" sz="4000" i="1" u="sng" dirty="0">
                <a:solidFill>
                  <a:schemeClr val="bg1"/>
                </a:solidFill>
              </a:rPr>
              <a:t>James</a:t>
            </a:r>
            <a:r>
              <a:rPr lang="en-US" sz="4000" i="1" dirty="0">
                <a:solidFill>
                  <a:schemeClr val="bg1"/>
                </a:solidFill>
              </a:rPr>
              <a:t> and </a:t>
            </a:r>
            <a:r>
              <a:rPr lang="en-US" sz="4000" i="1" u="sng" dirty="0">
                <a:solidFill>
                  <a:schemeClr val="bg1"/>
                </a:solidFill>
              </a:rPr>
              <a:t>John</a:t>
            </a:r>
            <a:r>
              <a:rPr lang="en-US" sz="4000" i="1" dirty="0">
                <a:solidFill>
                  <a:schemeClr val="bg1"/>
                </a:solidFill>
              </a:rPr>
              <a:t> and </a:t>
            </a:r>
            <a:r>
              <a:rPr lang="en-US" sz="4000" i="1" u="sng" dirty="0">
                <a:solidFill>
                  <a:schemeClr val="bg1"/>
                </a:solidFill>
              </a:rPr>
              <a:t>Andrew</a:t>
            </a:r>
            <a:r>
              <a:rPr lang="en-US" sz="4000" i="1" dirty="0">
                <a:solidFill>
                  <a:schemeClr val="bg1"/>
                </a:solidFill>
              </a:rPr>
              <a:t> were questioning Him </a:t>
            </a:r>
            <a:r>
              <a:rPr lang="en-US" sz="4000" i="1" u="sng" dirty="0">
                <a:solidFill>
                  <a:schemeClr val="bg1"/>
                </a:solidFill>
              </a:rPr>
              <a:t>privately</a:t>
            </a:r>
            <a:r>
              <a:rPr lang="en-US" sz="4000" i="1" dirty="0">
                <a:solidFill>
                  <a:schemeClr val="bg1"/>
                </a:solidFill>
              </a:rPr>
              <a:t>, 4 “Tell us, when will these things be, and what will be the sign when all these things are going to be fulfilled?”</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3816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he </a:t>
            </a:r>
            <a:r>
              <a:rPr lang="en-US" sz="4400" dirty="0">
                <a:solidFill>
                  <a:schemeClr val="bg1"/>
                </a:solidFill>
              </a:rPr>
              <a:t>calling of the first disciples puts the authority of Jesus Christ on display, revealing Him to </a:t>
            </a:r>
            <a:r>
              <a:rPr lang="en-US" sz="4400" dirty="0" smtClean="0">
                <a:solidFill>
                  <a:schemeClr val="bg1"/>
                </a:solidFill>
              </a:rPr>
              <a:t>be…</a:t>
            </a:r>
            <a:endParaRPr lang="en-US" sz="1600" dirty="0">
              <a:solidFill>
                <a:schemeClr val="bg1"/>
              </a:solidFill>
            </a:endParaRPr>
          </a:p>
          <a:p>
            <a:pPr algn="just"/>
            <a:r>
              <a:rPr lang="en-US" sz="1600" dirty="0">
                <a:solidFill>
                  <a:schemeClr val="bg1"/>
                </a:solidFill>
              </a:rPr>
              <a:t> </a:t>
            </a:r>
          </a:p>
          <a:p>
            <a:pPr marL="1028700" lvl="1" indent="-571500" algn="just">
              <a:buFont typeface="Wingdings" panose="05000000000000000000" pitchFamily="2" charset="2"/>
              <a:buChar char="§"/>
            </a:pPr>
            <a:r>
              <a:rPr lang="en-US" sz="4400" dirty="0">
                <a:solidFill>
                  <a:schemeClr val="bg1"/>
                </a:solidFill>
              </a:rPr>
              <a:t>Sovereign</a:t>
            </a:r>
          </a:p>
          <a:p>
            <a:pPr marL="1028700" lvl="1" indent="-571500" algn="just">
              <a:buFont typeface="Wingdings" panose="05000000000000000000" pitchFamily="2" charset="2"/>
              <a:buChar char="§"/>
            </a:pPr>
            <a:r>
              <a:rPr lang="en-US" sz="4400" dirty="0">
                <a:solidFill>
                  <a:schemeClr val="bg1"/>
                </a:solidFill>
              </a:rPr>
              <a:t>Sufficient</a:t>
            </a:r>
          </a:p>
          <a:p>
            <a:pPr marL="1028700" lvl="1" indent="-571500" algn="just">
              <a:buFont typeface="Wingdings" panose="05000000000000000000" pitchFamily="2" charset="2"/>
              <a:buChar char="§"/>
            </a:pPr>
            <a:r>
              <a:rPr lang="en-US" sz="4400" dirty="0">
                <a:solidFill>
                  <a:schemeClr val="bg1"/>
                </a:solidFill>
              </a:rPr>
              <a:t>Supreme</a:t>
            </a:r>
          </a:p>
          <a:p>
            <a:pPr marL="1028700" lvl="1" indent="-571500" algn="just">
              <a:buFont typeface="Wingdings" panose="05000000000000000000" pitchFamily="2" charset="2"/>
              <a:buChar char="§"/>
            </a:pPr>
            <a:r>
              <a:rPr lang="en-US" sz="4400" dirty="0">
                <a:solidFill>
                  <a:schemeClr val="bg1"/>
                </a:solidFill>
              </a:rPr>
              <a:t>Sympathetic</a:t>
            </a: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5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9250"/>
                            </p:stCondLst>
                            <p:childTnLst>
                              <p:par>
                                <p:cTn id="17" presetID="10" presetClass="entr" presetSubtype="0" fill="hold" grpId="0" nodeType="afterEffect">
                                  <p:stCondLst>
                                    <p:cond delay="5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par>
                          <p:cTn id="20" fill="hold">
                            <p:stCondLst>
                              <p:cond delay="11500"/>
                            </p:stCondLst>
                            <p:childTnLst>
                              <p:par>
                                <p:cTn id="21" presetID="10" presetClass="entr" presetSubtype="0" fill="hold" grpId="0" nodeType="afterEffect">
                                  <p:stCondLst>
                                    <p:cond delay="5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36804</TotalTime>
  <Words>1506</Words>
  <Application>Microsoft Office PowerPoint</Application>
  <PresentationFormat>On-screen Show (4:3)</PresentationFormat>
  <Paragraphs>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855</cp:revision>
  <dcterms:created xsi:type="dcterms:W3CDTF">2013-08-08T16:28:40Z</dcterms:created>
  <dcterms:modified xsi:type="dcterms:W3CDTF">2018-03-17T18:35:57Z</dcterms:modified>
</cp:coreProperties>
</file>