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1455" r:id="rId2"/>
    <p:sldId id="1674" r:id="rId3"/>
    <p:sldId id="1877" r:id="rId4"/>
    <p:sldId id="1828" r:id="rId5"/>
    <p:sldId id="1829" r:id="rId6"/>
    <p:sldId id="1910" r:id="rId7"/>
    <p:sldId id="1911" r:id="rId8"/>
    <p:sldId id="1912" r:id="rId9"/>
    <p:sldId id="1913" r:id="rId10"/>
    <p:sldId id="1914" r:id="rId11"/>
    <p:sldId id="1915" r:id="rId12"/>
    <p:sldId id="1916" r:id="rId13"/>
    <p:sldId id="1917" r:id="rId14"/>
    <p:sldId id="1887" r:id="rId15"/>
    <p:sldId id="1918" r:id="rId16"/>
    <p:sldId id="1919" r:id="rId17"/>
    <p:sldId id="1920" r:id="rId18"/>
    <p:sldId id="1921" r:id="rId19"/>
    <p:sldId id="1922" r:id="rId20"/>
    <p:sldId id="1923" r:id="rId21"/>
    <p:sldId id="1924" r:id="rId22"/>
    <p:sldId id="1925" r:id="rId23"/>
    <p:sldId id="1926" r:id="rId24"/>
    <p:sldId id="1928" r:id="rId25"/>
    <p:sldId id="1929" r:id="rId26"/>
    <p:sldId id="1927" r:id="rId27"/>
    <p:sldId id="1930" r:id="rId28"/>
    <p:sldId id="1931" r:id="rId29"/>
    <p:sldId id="193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C6AE"/>
    <a:srgbClr val="50B991"/>
    <a:srgbClr val="00FF00"/>
    <a:srgbClr val="40CCCC"/>
    <a:srgbClr val="D7AE85"/>
    <a:srgbClr val="7D5A32"/>
    <a:srgbClr val="966432"/>
    <a:srgbClr val="006F96"/>
    <a:srgbClr val="33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5" autoAdjust="0"/>
    <p:restoredTop sz="94343" autoAdjust="0"/>
  </p:normalViewPr>
  <p:slideViewPr>
    <p:cSldViewPr>
      <p:cViewPr>
        <p:scale>
          <a:sx n="77" d="100"/>
          <a:sy n="77" d="100"/>
        </p:scale>
        <p:origin x="-63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55510-0E1F-44C6-8AFB-D0F4A4418F2E}" type="datetimeFigureOut">
              <a:rPr lang="en-US" smtClean="0"/>
              <a:t>3/8/2018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C474C-1614-4BFD-840E-B3E3D39068AB}" type="slidenum">
              <a:rPr lang="en-US" smtClean="0"/>
              <a:t>‹#›</a:t>
            </a:fld>
            <a:endParaRPr lang="en-US"/>
          </a:p>
        </p:txBody>
      </p:sp>
    </p:spTree>
    <p:extLst>
      <p:ext uri="{BB962C8B-B14F-4D97-AF65-F5344CB8AC3E}">
        <p14:creationId xmlns:p14="http://schemas.microsoft.com/office/powerpoint/2010/main" val="358221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3/8/2018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7323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3/8/2018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6712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3/8/2018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3874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3/8/2018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78928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BD85C9-9387-4AF8-A2FF-EF850E82DB46}" type="datetimeFigureOut">
              <a:rPr lang="en-US" smtClean="0"/>
              <a:t>3/8/2018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91954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BD85C9-9387-4AF8-A2FF-EF850E82DB46}" type="datetimeFigureOut">
              <a:rPr lang="en-US" smtClean="0"/>
              <a:t>3/8/2018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5725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BD85C9-9387-4AF8-A2FF-EF850E82DB46}" type="datetimeFigureOut">
              <a:rPr lang="en-US" smtClean="0"/>
              <a:t>3/8/2018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78692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BD85C9-9387-4AF8-A2FF-EF850E82DB46}" type="datetimeFigureOut">
              <a:rPr lang="en-US" smtClean="0"/>
              <a:t>3/8/2018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33545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D85C9-9387-4AF8-A2FF-EF850E82DB46}" type="datetimeFigureOut">
              <a:rPr lang="en-US" smtClean="0"/>
              <a:t>3/8/2018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42882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3/8/2018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7928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3/8/2018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28002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D85C9-9387-4AF8-A2FF-EF850E82DB46}" type="datetimeFigureOut">
              <a:rPr lang="en-US" smtClean="0"/>
              <a:t>3/8/2018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B8810-6185-4F03-9AB9-9A1B0505DA80}" type="slidenum">
              <a:rPr lang="en-US" smtClean="0"/>
              <a:t>‹#›</a:t>
            </a:fld>
            <a:endParaRPr lang="en-US"/>
          </a:p>
        </p:txBody>
      </p:sp>
    </p:spTree>
    <p:extLst>
      <p:ext uri="{BB962C8B-B14F-4D97-AF65-F5344CB8AC3E}">
        <p14:creationId xmlns:p14="http://schemas.microsoft.com/office/powerpoint/2010/main" val="203218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6178" y="1066800"/>
            <a:ext cx="9144000" cy="1200329"/>
          </a:xfrm>
          <a:prstGeom prst="rect">
            <a:avLst/>
          </a:prstGeom>
          <a:noFill/>
        </p:spPr>
        <p:txBody>
          <a:bodyPr wrap="square" rtlCol="0">
            <a:spAutoFit/>
          </a:bodyPr>
          <a:lstStyle/>
          <a:p>
            <a:pPr algn="ctr"/>
            <a:r>
              <a:rPr lang="en-US" sz="7200" dirty="0" smtClean="0">
                <a:solidFill>
                  <a:schemeClr val="bg1"/>
                </a:solidFill>
                <a:latin typeface="+mj-lt"/>
              </a:rPr>
              <a:t>The Gospel of Mark</a:t>
            </a:r>
          </a:p>
        </p:txBody>
      </p:sp>
      <p:sp>
        <p:nvSpPr>
          <p:cNvPr id="6" name="TextBox 5"/>
          <p:cNvSpPr txBox="1"/>
          <p:nvPr/>
        </p:nvSpPr>
        <p:spPr>
          <a:xfrm>
            <a:off x="0" y="2362200"/>
            <a:ext cx="9144000" cy="2554545"/>
          </a:xfrm>
          <a:prstGeom prst="rect">
            <a:avLst/>
          </a:prstGeom>
          <a:noFill/>
        </p:spPr>
        <p:txBody>
          <a:bodyPr wrap="square" rtlCol="0">
            <a:spAutoFit/>
          </a:bodyPr>
          <a:lstStyle/>
          <a:p>
            <a:pPr algn="ctr"/>
            <a:r>
              <a:rPr lang="en-US" sz="3200" dirty="0" smtClean="0">
                <a:solidFill>
                  <a:schemeClr val="bg1"/>
                </a:solidFill>
                <a:latin typeface="Bahnschrift" panose="020B0502040204020203" pitchFamily="34" charset="0"/>
              </a:rPr>
              <a:t>The Action, Authenticity, and Authority of Jesus Christ, the Son of God</a:t>
            </a:r>
          </a:p>
          <a:p>
            <a:pPr algn="ctr"/>
            <a:endParaRPr lang="en-US" sz="3200" dirty="0">
              <a:solidFill>
                <a:schemeClr val="bg1"/>
              </a:solidFill>
              <a:latin typeface="Bahnschrift" panose="020B0502040204020203" pitchFamily="34" charset="0"/>
            </a:endParaRPr>
          </a:p>
          <a:p>
            <a:pPr algn="ctr"/>
            <a:r>
              <a:rPr lang="en-US" sz="3200" dirty="0" smtClean="0">
                <a:solidFill>
                  <a:schemeClr val="bg1"/>
                </a:solidFill>
                <a:latin typeface="Bahnschrift" panose="020B0502040204020203" pitchFamily="34" charset="0"/>
              </a:rPr>
              <a:t>The Kingdom of God is at Hand</a:t>
            </a:r>
            <a:endParaRPr lang="en-US" sz="3200" dirty="0" smtClean="0">
              <a:solidFill>
                <a:schemeClr val="bg1"/>
              </a:solidFill>
              <a:latin typeface="Bahnschrift" panose="020B0502040204020203" pitchFamily="34" charset="0"/>
            </a:endParaRPr>
          </a:p>
          <a:p>
            <a:pPr algn="ctr"/>
            <a:r>
              <a:rPr lang="en-US" sz="3200" dirty="0" smtClean="0">
                <a:solidFill>
                  <a:schemeClr val="bg1"/>
                </a:solidFill>
                <a:latin typeface="Bahnschrift" panose="020B0502040204020203" pitchFamily="34" charset="0"/>
              </a:rPr>
              <a:t>Mark </a:t>
            </a:r>
            <a:r>
              <a:rPr lang="en-US" sz="3200" dirty="0" smtClean="0">
                <a:solidFill>
                  <a:schemeClr val="bg1"/>
                </a:solidFill>
                <a:latin typeface="Bahnschrift" panose="020B0502040204020203" pitchFamily="34" charset="0"/>
              </a:rPr>
              <a:t>1:14-15</a:t>
            </a:r>
            <a:endParaRPr lang="en-US" sz="3200" dirty="0" smtClean="0">
              <a:solidFill>
                <a:schemeClr val="bg1"/>
              </a:solidFill>
              <a:latin typeface="Bahnschrift" panose="020B0502040204020203" pitchFamily="34" charset="0"/>
            </a:endParaRPr>
          </a:p>
        </p:txBody>
      </p:sp>
    </p:spTree>
    <p:extLst>
      <p:ext uri="{BB962C8B-B14F-4D97-AF65-F5344CB8AC3E}">
        <p14:creationId xmlns:p14="http://schemas.microsoft.com/office/powerpoint/2010/main" val="206980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75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3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Thought</a:t>
            </a:r>
            <a:endParaRPr lang="en-US" sz="4800" dirty="0" smtClean="0">
              <a:solidFill>
                <a:schemeClr val="bg1"/>
              </a:solidFill>
            </a:endParaRPr>
          </a:p>
        </p:txBody>
      </p:sp>
      <p:sp>
        <p:nvSpPr>
          <p:cNvPr id="10" name="TextBox 9"/>
          <p:cNvSpPr txBox="1"/>
          <p:nvPr/>
        </p:nvSpPr>
        <p:spPr>
          <a:xfrm>
            <a:off x="304800" y="998577"/>
            <a:ext cx="8610600" cy="2554545"/>
          </a:xfrm>
          <a:prstGeom prst="rect">
            <a:avLst/>
          </a:prstGeom>
          <a:noFill/>
        </p:spPr>
        <p:txBody>
          <a:bodyPr wrap="square" rtlCol="0">
            <a:spAutoFit/>
          </a:bodyPr>
          <a:lstStyle/>
          <a:p>
            <a:pPr algn="just"/>
            <a:r>
              <a:rPr lang="en-US" sz="4000" dirty="0" smtClean="0">
                <a:solidFill>
                  <a:schemeClr val="bg1"/>
                </a:solidFill>
              </a:rPr>
              <a:t>Faithfulness to God, </a:t>
            </a:r>
            <a:r>
              <a:rPr lang="en-US" sz="4000" dirty="0">
                <a:solidFill>
                  <a:schemeClr val="bg1"/>
                </a:solidFill>
              </a:rPr>
              <a:t>while an assurance of </a:t>
            </a:r>
            <a:r>
              <a:rPr lang="en-US" sz="4000" dirty="0" smtClean="0">
                <a:solidFill>
                  <a:schemeClr val="bg1"/>
                </a:solidFill>
              </a:rPr>
              <a:t>salvation, </a:t>
            </a:r>
            <a:r>
              <a:rPr lang="en-US" sz="4000" dirty="0">
                <a:solidFill>
                  <a:schemeClr val="bg1"/>
                </a:solidFill>
              </a:rPr>
              <a:t>is no assurance of a trouble-free life or of a peaceful entrance into glory. </a:t>
            </a:r>
          </a:p>
        </p:txBody>
      </p:sp>
    </p:spTree>
    <p:extLst>
      <p:ext uri="{BB962C8B-B14F-4D97-AF65-F5344CB8AC3E}">
        <p14:creationId xmlns:p14="http://schemas.microsoft.com/office/powerpoint/2010/main" val="84119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John 3:22-24</a:t>
            </a:r>
            <a:endParaRPr lang="en-US" sz="4800" dirty="0" smtClean="0">
              <a:solidFill>
                <a:schemeClr val="bg1"/>
              </a:solidFill>
            </a:endParaRPr>
          </a:p>
        </p:txBody>
      </p:sp>
      <p:sp>
        <p:nvSpPr>
          <p:cNvPr id="10" name="TextBox 9"/>
          <p:cNvSpPr txBox="1"/>
          <p:nvPr/>
        </p:nvSpPr>
        <p:spPr>
          <a:xfrm>
            <a:off x="304800" y="914400"/>
            <a:ext cx="8610600" cy="4770537"/>
          </a:xfrm>
          <a:prstGeom prst="rect">
            <a:avLst/>
          </a:prstGeom>
          <a:noFill/>
        </p:spPr>
        <p:txBody>
          <a:bodyPr wrap="square" rtlCol="0">
            <a:spAutoFit/>
          </a:bodyPr>
          <a:lstStyle/>
          <a:p>
            <a:pPr algn="just"/>
            <a:r>
              <a:rPr lang="en-US" sz="3800" i="1" dirty="0">
                <a:solidFill>
                  <a:schemeClr val="bg1"/>
                </a:solidFill>
              </a:rPr>
              <a:t>“22 After these things Jesus and His disciples came into the land of Judea, and there He was spending time with them and baptizing. 23 John also was baptizing in </a:t>
            </a:r>
            <a:r>
              <a:rPr lang="en-US" sz="3800" i="1" dirty="0" err="1">
                <a:solidFill>
                  <a:schemeClr val="bg1"/>
                </a:solidFill>
              </a:rPr>
              <a:t>Aenon</a:t>
            </a:r>
            <a:r>
              <a:rPr lang="en-US" sz="3800" i="1" dirty="0">
                <a:solidFill>
                  <a:schemeClr val="bg1"/>
                </a:solidFill>
              </a:rPr>
              <a:t> near Salim, because there was much water there; and people were coming and were being baptized —  24 for John had not yet been thrown into prison. </a:t>
            </a:r>
            <a:endParaRPr lang="en-US" sz="3800" dirty="0">
              <a:solidFill>
                <a:schemeClr val="bg1"/>
              </a:solidFill>
            </a:endParaRPr>
          </a:p>
        </p:txBody>
      </p:sp>
    </p:spTree>
    <p:extLst>
      <p:ext uri="{BB962C8B-B14F-4D97-AF65-F5344CB8AC3E}">
        <p14:creationId xmlns:p14="http://schemas.microsoft.com/office/powerpoint/2010/main" val="202097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John 3:25-27</a:t>
            </a:r>
            <a:endParaRPr lang="en-US" sz="4800" dirty="0" smtClean="0">
              <a:solidFill>
                <a:schemeClr val="bg1"/>
              </a:solidFill>
            </a:endParaRPr>
          </a:p>
        </p:txBody>
      </p:sp>
      <p:sp>
        <p:nvSpPr>
          <p:cNvPr id="10" name="TextBox 9"/>
          <p:cNvSpPr txBox="1"/>
          <p:nvPr/>
        </p:nvSpPr>
        <p:spPr>
          <a:xfrm>
            <a:off x="304800" y="914400"/>
            <a:ext cx="8610600" cy="5355312"/>
          </a:xfrm>
          <a:prstGeom prst="rect">
            <a:avLst/>
          </a:prstGeom>
          <a:noFill/>
        </p:spPr>
        <p:txBody>
          <a:bodyPr wrap="square" rtlCol="0">
            <a:spAutoFit/>
          </a:bodyPr>
          <a:lstStyle/>
          <a:p>
            <a:pPr algn="just"/>
            <a:r>
              <a:rPr lang="en-US" sz="3800" i="1" dirty="0" smtClean="0">
                <a:solidFill>
                  <a:schemeClr val="bg1"/>
                </a:solidFill>
              </a:rPr>
              <a:t>25 </a:t>
            </a:r>
            <a:r>
              <a:rPr lang="en-US" sz="3800" i="1" dirty="0">
                <a:solidFill>
                  <a:schemeClr val="bg1"/>
                </a:solidFill>
              </a:rPr>
              <a:t>Therefore there arose a discussion on the part of John's disciples with a Jew about purification. 26 And they came to John and said to him, "Rabbi, He who was with you beyond the Jordan, to whom you have testified, behold, He is baptizing and </a:t>
            </a:r>
            <a:r>
              <a:rPr lang="en-US" sz="3800" i="1" u="sng" dirty="0">
                <a:solidFill>
                  <a:schemeClr val="bg1"/>
                </a:solidFill>
              </a:rPr>
              <a:t>all are coming</a:t>
            </a:r>
            <a:r>
              <a:rPr lang="en-US" sz="3800" i="1" dirty="0">
                <a:solidFill>
                  <a:schemeClr val="bg1"/>
                </a:solidFill>
              </a:rPr>
              <a:t> to Him." </a:t>
            </a:r>
            <a:r>
              <a:rPr lang="en-US" sz="3800" i="1" dirty="0" smtClean="0">
                <a:solidFill>
                  <a:schemeClr val="bg1"/>
                </a:solidFill>
              </a:rPr>
              <a:t>27 </a:t>
            </a:r>
            <a:r>
              <a:rPr lang="en-US" sz="3800" i="1" dirty="0">
                <a:solidFill>
                  <a:schemeClr val="bg1"/>
                </a:solidFill>
              </a:rPr>
              <a:t>John answered and said, "A man can receive nothing unless it has been given him from heaven. </a:t>
            </a:r>
            <a:endParaRPr lang="en-US" sz="3800" dirty="0">
              <a:solidFill>
                <a:schemeClr val="bg1"/>
              </a:solidFill>
            </a:endParaRPr>
          </a:p>
        </p:txBody>
      </p:sp>
    </p:spTree>
    <p:extLst>
      <p:ext uri="{BB962C8B-B14F-4D97-AF65-F5344CB8AC3E}">
        <p14:creationId xmlns:p14="http://schemas.microsoft.com/office/powerpoint/2010/main" val="68242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John 3:28-30</a:t>
            </a:r>
            <a:endParaRPr lang="en-US" sz="4800" dirty="0" smtClean="0">
              <a:solidFill>
                <a:schemeClr val="bg1"/>
              </a:solidFill>
            </a:endParaRPr>
          </a:p>
        </p:txBody>
      </p:sp>
      <p:sp>
        <p:nvSpPr>
          <p:cNvPr id="10" name="TextBox 9"/>
          <p:cNvSpPr txBox="1"/>
          <p:nvPr/>
        </p:nvSpPr>
        <p:spPr>
          <a:xfrm>
            <a:off x="304800" y="914400"/>
            <a:ext cx="8610600" cy="5355312"/>
          </a:xfrm>
          <a:prstGeom prst="rect">
            <a:avLst/>
          </a:prstGeom>
          <a:noFill/>
        </p:spPr>
        <p:txBody>
          <a:bodyPr wrap="square" rtlCol="0">
            <a:spAutoFit/>
          </a:bodyPr>
          <a:lstStyle/>
          <a:p>
            <a:pPr algn="just"/>
            <a:r>
              <a:rPr lang="en-US" sz="3800" i="1" dirty="0" smtClean="0">
                <a:solidFill>
                  <a:schemeClr val="bg1"/>
                </a:solidFill>
              </a:rPr>
              <a:t>28 </a:t>
            </a:r>
            <a:r>
              <a:rPr lang="en-US" sz="3800" i="1" dirty="0">
                <a:solidFill>
                  <a:schemeClr val="bg1"/>
                </a:solidFill>
              </a:rPr>
              <a:t>"You yourselves are my witnesses that I said, 'I am not the Christ,' but, 'I have been sent ahead of Him.' 29 "He who has the bride is the bridegroom; but the friend of the bridegroom, who stands and hears him, </a:t>
            </a:r>
            <a:r>
              <a:rPr lang="en-US" sz="3800" i="1" u="sng" dirty="0">
                <a:solidFill>
                  <a:schemeClr val="bg1"/>
                </a:solidFill>
              </a:rPr>
              <a:t>rejoices greatly</a:t>
            </a:r>
            <a:r>
              <a:rPr lang="en-US" sz="3800" i="1" dirty="0">
                <a:solidFill>
                  <a:schemeClr val="bg1"/>
                </a:solidFill>
              </a:rPr>
              <a:t> because of the bridegroom's voice. So </a:t>
            </a:r>
            <a:r>
              <a:rPr lang="en-US" sz="3800" i="1" u="sng" dirty="0">
                <a:solidFill>
                  <a:schemeClr val="bg1"/>
                </a:solidFill>
              </a:rPr>
              <a:t>this joy of mine has been made full</a:t>
            </a:r>
            <a:r>
              <a:rPr lang="en-US" sz="3800" i="1" dirty="0">
                <a:solidFill>
                  <a:schemeClr val="bg1"/>
                </a:solidFill>
              </a:rPr>
              <a:t>. </a:t>
            </a:r>
            <a:r>
              <a:rPr lang="en-US" sz="3800" i="1" dirty="0" smtClean="0">
                <a:solidFill>
                  <a:schemeClr val="bg1"/>
                </a:solidFill>
              </a:rPr>
              <a:t>30 </a:t>
            </a:r>
            <a:r>
              <a:rPr lang="en-US" sz="3800" i="1" dirty="0">
                <a:solidFill>
                  <a:schemeClr val="bg1"/>
                </a:solidFill>
              </a:rPr>
              <a:t>"He must increase, but I must decrease.”</a:t>
            </a:r>
            <a:endParaRPr lang="en-US" sz="3800" dirty="0">
              <a:solidFill>
                <a:schemeClr val="bg1"/>
              </a:solidFill>
            </a:endParaRPr>
          </a:p>
        </p:txBody>
      </p:sp>
    </p:spTree>
    <p:extLst>
      <p:ext uri="{BB962C8B-B14F-4D97-AF65-F5344CB8AC3E}">
        <p14:creationId xmlns:p14="http://schemas.microsoft.com/office/powerpoint/2010/main" val="292570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07886"/>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r>
              <a:rPr lang="en-US" sz="4000" dirty="0" smtClean="0">
                <a:solidFill>
                  <a:schemeClr val="bg1"/>
                </a:solidFill>
              </a:rPr>
              <a:t>II. </a:t>
            </a:r>
            <a:r>
              <a:rPr lang="en-US" sz="4000" dirty="0" smtClean="0">
                <a:solidFill>
                  <a:schemeClr val="bg1"/>
                </a:solidFill>
              </a:rPr>
              <a:t>The messenger of God’s Word </a:t>
            </a:r>
            <a:r>
              <a:rPr lang="en-US" sz="4000" baseline="30000" dirty="0" smtClean="0">
                <a:solidFill>
                  <a:schemeClr val="bg1"/>
                </a:solidFill>
              </a:rPr>
              <a:t>(1:14b)</a:t>
            </a:r>
            <a:endParaRPr lang="en-US" sz="4000" baseline="30000" dirty="0" smtClean="0">
              <a:solidFill>
                <a:schemeClr val="bg1"/>
              </a:solidFill>
            </a:endParaRPr>
          </a:p>
        </p:txBody>
      </p:sp>
      <p:sp>
        <p:nvSpPr>
          <p:cNvPr id="5" name="TextBox 4"/>
          <p:cNvSpPr txBox="1"/>
          <p:nvPr/>
        </p:nvSpPr>
        <p:spPr>
          <a:xfrm>
            <a:off x="304800" y="914400"/>
            <a:ext cx="8610600" cy="461665"/>
          </a:xfrm>
          <a:prstGeom prst="rect">
            <a:avLst/>
          </a:prstGeom>
          <a:noFill/>
        </p:spPr>
        <p:txBody>
          <a:bodyPr wrap="square" rtlCol="0">
            <a:spAutoFit/>
          </a:bodyPr>
          <a:lstStyle/>
          <a:p>
            <a:r>
              <a:rPr lang="en-US" sz="2400" i="1" dirty="0">
                <a:solidFill>
                  <a:schemeClr val="bg1"/>
                </a:solidFill>
              </a:rPr>
              <a:t>Jesus came into Galilee, preaching the gospel of God,</a:t>
            </a:r>
            <a:endParaRPr lang="en-US" sz="2400" dirty="0">
              <a:solidFill>
                <a:schemeClr val="bg1"/>
              </a:solidFill>
            </a:endParaRPr>
          </a:p>
        </p:txBody>
      </p:sp>
      <p:sp>
        <p:nvSpPr>
          <p:cNvPr id="6" name="TextBox 5"/>
          <p:cNvSpPr txBox="1"/>
          <p:nvPr/>
        </p:nvSpPr>
        <p:spPr>
          <a:xfrm>
            <a:off x="278027" y="1460242"/>
            <a:ext cx="8610600" cy="3416320"/>
          </a:xfrm>
          <a:prstGeom prst="rect">
            <a:avLst/>
          </a:prstGeom>
          <a:noFill/>
        </p:spPr>
        <p:txBody>
          <a:bodyPr wrap="square" rtlCol="0">
            <a:spAutoFit/>
          </a:bodyPr>
          <a:lstStyle/>
          <a:p>
            <a:pPr algn="just"/>
            <a:r>
              <a:rPr lang="en-US" sz="3600" i="1" dirty="0">
                <a:solidFill>
                  <a:schemeClr val="bg1"/>
                </a:solidFill>
              </a:rPr>
              <a:t>“1 God, after He spoke long ago to the fathers in the prophets in many portions and in many ways,2 in these last days has spoken to us in His Son, whom He appointed heir of all things, through whom also He made the </a:t>
            </a:r>
            <a:r>
              <a:rPr lang="en-US" sz="3600" i="1" dirty="0" smtClean="0">
                <a:solidFill>
                  <a:schemeClr val="bg1"/>
                </a:solidFill>
              </a:rPr>
              <a:t>world”  (</a:t>
            </a:r>
            <a:r>
              <a:rPr lang="en-US" sz="3600" i="1" dirty="0" smtClean="0">
                <a:solidFill>
                  <a:schemeClr val="bg1"/>
                </a:solidFill>
              </a:rPr>
              <a:t>Hebrews 1:1-2).</a:t>
            </a:r>
            <a:endParaRPr lang="en-US" sz="3200" dirty="0" smtClean="0">
              <a:solidFill>
                <a:schemeClr val="bg1"/>
              </a:solidFill>
            </a:endParaRPr>
          </a:p>
        </p:txBody>
      </p:sp>
    </p:spTree>
    <p:extLst>
      <p:ext uri="{BB962C8B-B14F-4D97-AF65-F5344CB8AC3E}">
        <p14:creationId xmlns:p14="http://schemas.microsoft.com/office/powerpoint/2010/main" val="397996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par>
                          <p:cTn id="8" fill="hold">
                            <p:stCondLst>
                              <p:cond delay="2500"/>
                            </p:stCondLst>
                            <p:childTnLst>
                              <p:par>
                                <p:cTn id="9" presetID="10" presetClass="entr" presetSubtype="0" fill="hold" grpId="0" nodeType="afterEffect">
                                  <p:stCondLst>
                                    <p:cond delay="72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27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191869"/>
            <a:ext cx="8610600" cy="646331"/>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3600" dirty="0" smtClean="0">
                <a:solidFill>
                  <a:schemeClr val="bg1"/>
                </a:solidFill>
              </a:rPr>
              <a:t>Between the Baptism and Public Preaching</a:t>
            </a:r>
            <a:endParaRPr lang="en-US" sz="3600" dirty="0" smtClean="0">
              <a:solidFill>
                <a:schemeClr val="bg1"/>
              </a:solidFill>
            </a:endParaRPr>
          </a:p>
        </p:txBody>
      </p:sp>
      <p:sp>
        <p:nvSpPr>
          <p:cNvPr id="10" name="TextBox 9"/>
          <p:cNvSpPr txBox="1"/>
          <p:nvPr/>
        </p:nvSpPr>
        <p:spPr>
          <a:xfrm>
            <a:off x="304800" y="838200"/>
            <a:ext cx="8610600" cy="6124754"/>
          </a:xfrm>
          <a:prstGeom prst="rect">
            <a:avLst/>
          </a:prstGeom>
          <a:noFill/>
        </p:spPr>
        <p:txBody>
          <a:bodyPr wrap="square" rtlCol="0">
            <a:spAutoFit/>
          </a:bodyPr>
          <a:lstStyle/>
          <a:p>
            <a:pPr marL="457200" indent="-457200" algn="just">
              <a:buFont typeface="Wingdings" panose="05000000000000000000" pitchFamily="2" charset="2"/>
              <a:buChar char="§"/>
            </a:pPr>
            <a:r>
              <a:rPr lang="en-US" sz="3200" dirty="0" smtClean="0">
                <a:solidFill>
                  <a:schemeClr val="bg1"/>
                </a:solidFill>
              </a:rPr>
              <a:t>Six months between Baptism and Preaching</a:t>
            </a:r>
          </a:p>
          <a:p>
            <a:pPr marL="457200" indent="-457200" algn="just">
              <a:buFont typeface="Wingdings" panose="05000000000000000000" pitchFamily="2" charset="2"/>
              <a:buChar char="§"/>
            </a:pPr>
            <a:r>
              <a:rPr lang="en-US" sz="3200" dirty="0" smtClean="0">
                <a:solidFill>
                  <a:schemeClr val="bg1"/>
                </a:solidFill>
              </a:rPr>
              <a:t>Jesus had some of His first converts, including Andrew and Peter; Philip and Nathaniel; </a:t>
            </a:r>
          </a:p>
          <a:p>
            <a:pPr marL="457200" indent="-457200" algn="just">
              <a:buFont typeface="Wingdings" panose="05000000000000000000" pitchFamily="2" charset="2"/>
              <a:buChar char="§"/>
            </a:pPr>
            <a:r>
              <a:rPr lang="en-US" sz="3200" dirty="0" smtClean="0">
                <a:solidFill>
                  <a:schemeClr val="bg1"/>
                </a:solidFill>
              </a:rPr>
              <a:t>He attended the wedding in Cana of Galilee where He performed His first miracle (John 2); </a:t>
            </a:r>
          </a:p>
          <a:p>
            <a:pPr marL="457200" indent="-457200" algn="just">
              <a:buFont typeface="Wingdings" panose="05000000000000000000" pitchFamily="2" charset="2"/>
              <a:buChar char="§"/>
            </a:pPr>
            <a:r>
              <a:rPr lang="en-US" sz="3200" dirty="0" smtClean="0">
                <a:solidFill>
                  <a:schemeClr val="bg1"/>
                </a:solidFill>
              </a:rPr>
              <a:t>He went to Jerusalem for the Passover where He did His first cleansing of the temple from those who had turned it into a marketplace (John 2); and,</a:t>
            </a:r>
          </a:p>
          <a:p>
            <a:pPr marL="457200" indent="-457200" algn="just">
              <a:buFont typeface="Wingdings" panose="05000000000000000000" pitchFamily="2" charset="2"/>
              <a:buChar char="§"/>
            </a:pPr>
            <a:r>
              <a:rPr lang="en-US" sz="3200" dirty="0" smtClean="0">
                <a:solidFill>
                  <a:schemeClr val="bg1"/>
                </a:solidFill>
              </a:rPr>
              <a:t>He had His encounter with Nicodemus (John 3) spending some time in Judea before returning to </a:t>
            </a:r>
            <a:r>
              <a:rPr lang="en-US" sz="3200" dirty="0">
                <a:solidFill>
                  <a:schemeClr val="bg1"/>
                </a:solidFill>
              </a:rPr>
              <a:t>Galilee (John 4). </a:t>
            </a:r>
          </a:p>
        </p:txBody>
      </p:sp>
    </p:spTree>
    <p:extLst>
      <p:ext uri="{BB962C8B-B14F-4D97-AF65-F5344CB8AC3E}">
        <p14:creationId xmlns:p14="http://schemas.microsoft.com/office/powerpoint/2010/main" val="286171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par>
                          <p:cTn id="8" fill="hold">
                            <p:stCondLst>
                              <p:cond delay="1250"/>
                            </p:stCondLst>
                            <p:childTnLst>
                              <p:par>
                                <p:cTn id="9" presetID="10" presetClass="entr" presetSubtype="0" fill="hold" grpId="0" nodeType="afterEffect">
                                  <p:stCondLst>
                                    <p:cond delay="7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1750"/>
                                        <p:tgtEl>
                                          <p:spTgt spid="10">
                                            <p:txEl>
                                              <p:pRg st="1" end="1"/>
                                            </p:txEl>
                                          </p:spTgt>
                                        </p:tgtEl>
                                      </p:cBhvr>
                                    </p:animEffect>
                                  </p:childTnLst>
                                </p:cTn>
                              </p:par>
                            </p:childTnLst>
                          </p:cTn>
                        </p:par>
                        <p:par>
                          <p:cTn id="12" fill="hold">
                            <p:stCondLst>
                              <p:cond delay="3750"/>
                            </p:stCondLst>
                            <p:childTnLst>
                              <p:par>
                                <p:cTn id="13" presetID="10" presetClass="entr" presetSubtype="0" fill="hold" grpId="0" nodeType="afterEffect">
                                  <p:stCondLst>
                                    <p:cond delay="75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1750"/>
                                        <p:tgtEl>
                                          <p:spTgt spid="10">
                                            <p:txEl>
                                              <p:pRg st="2" end="2"/>
                                            </p:txEl>
                                          </p:spTgt>
                                        </p:tgtEl>
                                      </p:cBhvr>
                                    </p:animEffect>
                                  </p:childTnLst>
                                </p:cTn>
                              </p:par>
                            </p:childTnLst>
                          </p:cTn>
                        </p:par>
                        <p:par>
                          <p:cTn id="16" fill="hold">
                            <p:stCondLst>
                              <p:cond delay="6250"/>
                            </p:stCondLst>
                            <p:childTnLst>
                              <p:par>
                                <p:cTn id="17" presetID="10" presetClass="entr" presetSubtype="0" fill="hold" grpId="0" nodeType="afterEffect">
                                  <p:stCondLst>
                                    <p:cond delay="75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1750"/>
                                        <p:tgtEl>
                                          <p:spTgt spid="10">
                                            <p:txEl>
                                              <p:pRg st="3" end="3"/>
                                            </p:txEl>
                                          </p:spTgt>
                                        </p:tgtEl>
                                      </p:cBhvr>
                                    </p:animEffect>
                                  </p:childTnLst>
                                </p:cTn>
                              </p:par>
                            </p:childTnLst>
                          </p:cTn>
                        </p:par>
                        <p:par>
                          <p:cTn id="20" fill="hold">
                            <p:stCondLst>
                              <p:cond delay="8750"/>
                            </p:stCondLst>
                            <p:childTnLst>
                              <p:par>
                                <p:cTn id="21" presetID="10" presetClass="entr" presetSubtype="0" fill="hold" grpId="0" nodeType="afterEffect">
                                  <p:stCondLst>
                                    <p:cond delay="75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175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191869"/>
            <a:ext cx="8610600" cy="646331"/>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3600" dirty="0" smtClean="0">
                <a:solidFill>
                  <a:schemeClr val="bg1"/>
                </a:solidFill>
              </a:rPr>
              <a:t>Why did Jesus return to Galilee?</a:t>
            </a:r>
            <a:endParaRPr lang="en-US" sz="3600" dirty="0" smtClean="0">
              <a:solidFill>
                <a:schemeClr val="bg1"/>
              </a:solidFill>
            </a:endParaRPr>
          </a:p>
        </p:txBody>
      </p:sp>
      <p:sp>
        <p:nvSpPr>
          <p:cNvPr id="10" name="TextBox 9"/>
          <p:cNvSpPr txBox="1"/>
          <p:nvPr/>
        </p:nvSpPr>
        <p:spPr>
          <a:xfrm>
            <a:off x="304800" y="838200"/>
            <a:ext cx="8610600" cy="1569660"/>
          </a:xfrm>
          <a:prstGeom prst="rect">
            <a:avLst/>
          </a:prstGeom>
          <a:noFill/>
        </p:spPr>
        <p:txBody>
          <a:bodyPr wrap="square" rtlCol="0">
            <a:spAutoFit/>
          </a:bodyPr>
          <a:lstStyle/>
          <a:p>
            <a:pPr marL="514350" lvl="0" indent="-514350" algn="just">
              <a:buAutoNum type="arabicPeriod"/>
            </a:pPr>
            <a:r>
              <a:rPr lang="en-US" sz="3200" dirty="0" smtClean="0">
                <a:solidFill>
                  <a:schemeClr val="bg1"/>
                </a:solidFill>
              </a:rPr>
              <a:t>It </a:t>
            </a:r>
            <a:r>
              <a:rPr lang="en-US" sz="3200" dirty="0">
                <a:solidFill>
                  <a:schemeClr val="bg1"/>
                </a:solidFill>
              </a:rPr>
              <a:t>was not yet time for the kind of confrontations He was going to encounter in Judea and Jerusalem</a:t>
            </a:r>
            <a:r>
              <a:rPr lang="en-US" sz="3200" dirty="0" smtClean="0">
                <a:solidFill>
                  <a:schemeClr val="bg1"/>
                </a:solidFill>
              </a:rPr>
              <a:t>.</a:t>
            </a:r>
          </a:p>
        </p:txBody>
      </p:sp>
      <p:sp>
        <p:nvSpPr>
          <p:cNvPr id="4" name="TextBox 3"/>
          <p:cNvSpPr txBox="1"/>
          <p:nvPr/>
        </p:nvSpPr>
        <p:spPr>
          <a:xfrm>
            <a:off x="304800" y="2468940"/>
            <a:ext cx="8610600" cy="3046988"/>
          </a:xfrm>
          <a:prstGeom prst="rect">
            <a:avLst/>
          </a:prstGeom>
          <a:noFill/>
        </p:spPr>
        <p:txBody>
          <a:bodyPr wrap="square" rtlCol="0">
            <a:spAutoFit/>
          </a:bodyPr>
          <a:lstStyle/>
          <a:p>
            <a:pPr lvl="0" algn="just"/>
            <a:r>
              <a:rPr lang="en-US" sz="3200" i="1" dirty="0" smtClean="0">
                <a:solidFill>
                  <a:schemeClr val="bg1"/>
                </a:solidFill>
              </a:rPr>
              <a:t>“Therefore when the Lord knew that the Pharisees had heard that Jesus was making and baptizing more disciples than John (although Jesus Himself was not baptizing, but His disciples were), He left Judea and went away again into Galilee.” </a:t>
            </a:r>
          </a:p>
          <a:p>
            <a:pPr lvl="0" algn="r"/>
            <a:r>
              <a:rPr lang="en-US" sz="3200" i="1" dirty="0" smtClean="0">
                <a:solidFill>
                  <a:schemeClr val="bg1"/>
                </a:solidFill>
              </a:rPr>
              <a:t>~John 4:1</a:t>
            </a:r>
            <a:endParaRPr lang="en-US" sz="3200" dirty="0" smtClean="0">
              <a:solidFill>
                <a:schemeClr val="bg1"/>
              </a:solidFill>
            </a:endParaRPr>
          </a:p>
        </p:txBody>
      </p:sp>
    </p:spTree>
    <p:extLst>
      <p:ext uri="{BB962C8B-B14F-4D97-AF65-F5344CB8AC3E}">
        <p14:creationId xmlns:p14="http://schemas.microsoft.com/office/powerpoint/2010/main" val="426628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par>
                          <p:cTn id="8" fill="hold">
                            <p:stCondLst>
                              <p:cond delay="1250"/>
                            </p:stCondLst>
                            <p:childTnLst>
                              <p:par>
                                <p:cTn id="9" presetID="10" presetClass="entr" presetSubtype="0" fill="hold" grpId="0" nodeType="afterEffect">
                                  <p:stCondLst>
                                    <p:cond delay="375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750"/>
                                        <p:tgtEl>
                                          <p:spTgt spid="4">
                                            <p:txEl>
                                              <p:pRg st="0" end="0"/>
                                            </p:txEl>
                                          </p:spTgt>
                                        </p:tgtEl>
                                      </p:cBhvr>
                                    </p:animEffect>
                                  </p:childTnLst>
                                </p:cTn>
                              </p:par>
                              <p:par>
                                <p:cTn id="12" presetID="10" presetClass="entr" presetSubtype="0" fill="hold" grpId="0" nodeType="withEffect">
                                  <p:stCondLst>
                                    <p:cond delay="375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191869"/>
            <a:ext cx="8610600" cy="646331"/>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3600" dirty="0" smtClean="0">
                <a:solidFill>
                  <a:schemeClr val="bg1"/>
                </a:solidFill>
              </a:rPr>
              <a:t>Why did Jesus return to Galilee?</a:t>
            </a:r>
            <a:endParaRPr lang="en-US" sz="3600" dirty="0" smtClean="0">
              <a:solidFill>
                <a:schemeClr val="bg1"/>
              </a:solidFill>
            </a:endParaRPr>
          </a:p>
        </p:txBody>
      </p:sp>
      <p:sp>
        <p:nvSpPr>
          <p:cNvPr id="10" name="TextBox 9"/>
          <p:cNvSpPr txBox="1"/>
          <p:nvPr/>
        </p:nvSpPr>
        <p:spPr>
          <a:xfrm>
            <a:off x="304800" y="838200"/>
            <a:ext cx="8610600" cy="1077218"/>
          </a:xfrm>
          <a:prstGeom prst="rect">
            <a:avLst/>
          </a:prstGeom>
          <a:noFill/>
        </p:spPr>
        <p:txBody>
          <a:bodyPr wrap="square" rtlCol="0">
            <a:spAutoFit/>
          </a:bodyPr>
          <a:lstStyle/>
          <a:p>
            <a:pPr marL="514350" lvl="0" indent="-514350" algn="just">
              <a:buFont typeface="+mj-lt"/>
              <a:buAutoNum type="arabicPeriod" startAt="2"/>
            </a:pPr>
            <a:r>
              <a:rPr lang="en-US" sz="3200" dirty="0" smtClean="0">
                <a:solidFill>
                  <a:schemeClr val="bg1"/>
                </a:solidFill>
              </a:rPr>
              <a:t>The ministry of Messiah was prophesized in the Old Testament.</a:t>
            </a:r>
          </a:p>
        </p:txBody>
      </p:sp>
      <p:sp>
        <p:nvSpPr>
          <p:cNvPr id="4" name="TextBox 3"/>
          <p:cNvSpPr txBox="1"/>
          <p:nvPr/>
        </p:nvSpPr>
        <p:spPr>
          <a:xfrm>
            <a:off x="304800" y="1905000"/>
            <a:ext cx="8610600" cy="4524315"/>
          </a:xfrm>
          <a:prstGeom prst="rect">
            <a:avLst/>
          </a:prstGeom>
          <a:noFill/>
        </p:spPr>
        <p:txBody>
          <a:bodyPr wrap="square" rtlCol="0">
            <a:spAutoFit/>
          </a:bodyPr>
          <a:lstStyle/>
          <a:p>
            <a:pPr algn="just"/>
            <a:r>
              <a:rPr lang="en-US" sz="3200" i="1" dirty="0">
                <a:solidFill>
                  <a:schemeClr val="bg1"/>
                </a:solidFill>
              </a:rPr>
              <a:t>“1 But there will be no more gloom for her who was in anguish; in earlier times He treated the land of Zebulun and the land of Naphtali with contempt, but later on He shall make it glorious, by the way of the sea, on the other side of Jordan, Galilee of the Gentiles. 2 The people who walk in darkness Will see a great light; Those who live in a dark land, The light will shine on them.”</a:t>
            </a:r>
            <a:endParaRPr lang="en-US" sz="3200" dirty="0">
              <a:solidFill>
                <a:schemeClr val="bg1"/>
              </a:solidFill>
            </a:endParaRPr>
          </a:p>
          <a:p>
            <a:pPr lvl="0" algn="r"/>
            <a:r>
              <a:rPr lang="en-US" sz="3200" i="1" dirty="0" smtClean="0">
                <a:solidFill>
                  <a:schemeClr val="bg1"/>
                </a:solidFill>
              </a:rPr>
              <a:t>~Isaiah 9:1-2</a:t>
            </a:r>
            <a:endParaRPr lang="en-US" sz="3200" dirty="0" smtClean="0">
              <a:solidFill>
                <a:schemeClr val="bg1"/>
              </a:solidFill>
            </a:endParaRPr>
          </a:p>
        </p:txBody>
      </p:sp>
    </p:spTree>
    <p:extLst>
      <p:ext uri="{BB962C8B-B14F-4D97-AF65-F5344CB8AC3E}">
        <p14:creationId xmlns:p14="http://schemas.microsoft.com/office/powerpoint/2010/main" val="108572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par>
                          <p:cTn id="8" fill="hold">
                            <p:stCondLst>
                              <p:cond delay="1250"/>
                            </p:stCondLst>
                            <p:childTnLst>
                              <p:par>
                                <p:cTn id="9" presetID="10" presetClass="entr" presetSubtype="0" fill="hold" grpId="0" nodeType="afterEffect">
                                  <p:stCondLst>
                                    <p:cond delay="225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750"/>
                                        <p:tgtEl>
                                          <p:spTgt spid="4">
                                            <p:txEl>
                                              <p:pRg st="0" end="0"/>
                                            </p:txEl>
                                          </p:spTgt>
                                        </p:tgtEl>
                                      </p:cBhvr>
                                    </p:animEffect>
                                  </p:childTnLst>
                                </p:cTn>
                              </p:par>
                              <p:par>
                                <p:cTn id="12" presetID="10" presetClass="entr" presetSubtype="0" fill="hold" grpId="0" nodeType="withEffect">
                                  <p:stCondLst>
                                    <p:cond delay="225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Matthew 4:12-13</a:t>
            </a:r>
            <a:endParaRPr lang="en-US" sz="4800" dirty="0" smtClean="0">
              <a:solidFill>
                <a:schemeClr val="bg1"/>
              </a:solidFill>
            </a:endParaRPr>
          </a:p>
        </p:txBody>
      </p:sp>
      <p:sp>
        <p:nvSpPr>
          <p:cNvPr id="10" name="TextBox 9"/>
          <p:cNvSpPr txBox="1"/>
          <p:nvPr/>
        </p:nvSpPr>
        <p:spPr>
          <a:xfrm>
            <a:off x="304800" y="914400"/>
            <a:ext cx="8610600" cy="2554545"/>
          </a:xfrm>
          <a:prstGeom prst="rect">
            <a:avLst/>
          </a:prstGeom>
          <a:noFill/>
        </p:spPr>
        <p:txBody>
          <a:bodyPr wrap="square" rtlCol="0">
            <a:spAutoFit/>
          </a:bodyPr>
          <a:lstStyle/>
          <a:p>
            <a:pPr algn="just"/>
            <a:r>
              <a:rPr lang="en-US" sz="3200" i="1" dirty="0">
                <a:solidFill>
                  <a:schemeClr val="bg1"/>
                </a:solidFill>
              </a:rPr>
              <a:t>“12 Now when Jesus heard that John had been taken into custody, He withdrew into Galilee; 13 and leaving Nazareth, He came and settled in Capernaum, which is by the sea, in the region of Zebulun and Naphtali. </a:t>
            </a:r>
            <a:endParaRPr lang="en-US" sz="3200" dirty="0">
              <a:solidFill>
                <a:schemeClr val="bg1"/>
              </a:solidFill>
            </a:endParaRPr>
          </a:p>
        </p:txBody>
      </p:sp>
    </p:spTree>
    <p:extLst>
      <p:ext uri="{BB962C8B-B14F-4D97-AF65-F5344CB8AC3E}">
        <p14:creationId xmlns:p14="http://schemas.microsoft.com/office/powerpoint/2010/main" val="75411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Matthew 4:14-17</a:t>
            </a:r>
            <a:endParaRPr lang="en-US" sz="4800" dirty="0" smtClean="0">
              <a:solidFill>
                <a:schemeClr val="bg1"/>
              </a:solidFill>
            </a:endParaRPr>
          </a:p>
        </p:txBody>
      </p:sp>
      <p:sp>
        <p:nvSpPr>
          <p:cNvPr id="10" name="TextBox 9"/>
          <p:cNvSpPr txBox="1"/>
          <p:nvPr/>
        </p:nvSpPr>
        <p:spPr>
          <a:xfrm>
            <a:off x="304800" y="914400"/>
            <a:ext cx="8610600" cy="5509200"/>
          </a:xfrm>
          <a:prstGeom prst="rect">
            <a:avLst/>
          </a:prstGeom>
          <a:noFill/>
        </p:spPr>
        <p:txBody>
          <a:bodyPr wrap="square" rtlCol="0">
            <a:spAutoFit/>
          </a:bodyPr>
          <a:lstStyle/>
          <a:p>
            <a:pPr algn="just"/>
            <a:r>
              <a:rPr lang="en-US" sz="3200" i="1" dirty="0" smtClean="0">
                <a:solidFill>
                  <a:schemeClr val="bg1"/>
                </a:solidFill>
              </a:rPr>
              <a:t>14 </a:t>
            </a:r>
            <a:r>
              <a:rPr lang="en-US" sz="3200" i="1" dirty="0">
                <a:solidFill>
                  <a:schemeClr val="bg1"/>
                </a:solidFill>
              </a:rPr>
              <a:t>This was to fulfill what was spoken through Isaiah the prophet: 15 "THE LAND OF ZEBULUN AND THE LAND OF NAPHTALI, BY THE WAY OF THE SEA, BEYOND THE JORDAN, GALILEE OF THE GENTILES —  16 "THE PEOPLE WHO WERE SITTING IN DARKNESS SAW A GREAT LIGHT, AND THOSE WHO WERE SITTING IN THE LAND AND SHADOW OF DEATH, UPON THEM A LIGHT </a:t>
            </a:r>
            <a:r>
              <a:rPr lang="en-US" sz="3200" i="1" dirty="0" smtClean="0">
                <a:solidFill>
                  <a:schemeClr val="bg1"/>
                </a:solidFill>
              </a:rPr>
              <a:t>DAWNED</a:t>
            </a:r>
            <a:r>
              <a:rPr lang="en-US" sz="3200" i="1" dirty="0">
                <a:solidFill>
                  <a:schemeClr val="bg1"/>
                </a:solidFill>
              </a:rPr>
              <a:t>.” </a:t>
            </a:r>
            <a:endParaRPr lang="en-US" sz="3200" i="1" dirty="0" smtClean="0">
              <a:solidFill>
                <a:schemeClr val="bg1"/>
              </a:solidFill>
            </a:endParaRPr>
          </a:p>
          <a:p>
            <a:pPr algn="just"/>
            <a:endParaRPr lang="en-US" sz="3200" i="1" dirty="0">
              <a:solidFill>
                <a:schemeClr val="bg1"/>
              </a:solidFill>
            </a:endParaRPr>
          </a:p>
          <a:p>
            <a:pPr algn="just"/>
            <a:r>
              <a:rPr lang="en-US" sz="3200" i="1" dirty="0" smtClean="0">
                <a:solidFill>
                  <a:schemeClr val="bg1"/>
                </a:solidFill>
              </a:rPr>
              <a:t>17 “From </a:t>
            </a:r>
            <a:r>
              <a:rPr lang="en-US" sz="3200" i="1" dirty="0">
                <a:solidFill>
                  <a:schemeClr val="bg1"/>
                </a:solidFill>
              </a:rPr>
              <a:t>that time Jesus began to preach and say, ‘Repent, for the kingdom of heaven is at hand.’” </a:t>
            </a:r>
            <a:endParaRPr lang="en-US" sz="3200" dirty="0">
              <a:solidFill>
                <a:schemeClr val="bg1"/>
              </a:solidFill>
            </a:endParaRPr>
          </a:p>
        </p:txBody>
      </p:sp>
    </p:spTree>
    <p:extLst>
      <p:ext uri="{BB962C8B-B14F-4D97-AF65-F5344CB8AC3E}">
        <p14:creationId xmlns:p14="http://schemas.microsoft.com/office/powerpoint/2010/main" val="233182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175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Mark </a:t>
            </a:r>
            <a:r>
              <a:rPr lang="en-US" sz="4800" dirty="0" smtClean="0">
                <a:solidFill>
                  <a:schemeClr val="bg1"/>
                </a:solidFill>
              </a:rPr>
              <a:t>1:14-15</a:t>
            </a:r>
            <a:endParaRPr lang="en-US" sz="4800" dirty="0" smtClean="0">
              <a:solidFill>
                <a:schemeClr val="bg1"/>
              </a:solidFill>
            </a:endParaRPr>
          </a:p>
        </p:txBody>
      </p:sp>
      <p:sp>
        <p:nvSpPr>
          <p:cNvPr id="10" name="TextBox 9"/>
          <p:cNvSpPr txBox="1"/>
          <p:nvPr/>
        </p:nvSpPr>
        <p:spPr>
          <a:xfrm>
            <a:off x="304800" y="998577"/>
            <a:ext cx="8610600" cy="4154984"/>
          </a:xfrm>
          <a:prstGeom prst="rect">
            <a:avLst/>
          </a:prstGeom>
          <a:noFill/>
        </p:spPr>
        <p:txBody>
          <a:bodyPr wrap="square" rtlCol="0">
            <a:spAutoFit/>
          </a:bodyPr>
          <a:lstStyle/>
          <a:p>
            <a:pPr algn="just"/>
            <a:r>
              <a:rPr lang="en-US" sz="4400" i="1" dirty="0">
                <a:solidFill>
                  <a:schemeClr val="bg1"/>
                </a:solidFill>
              </a:rPr>
              <a:t>14 Now after John had been taken into custody, Jesus came into Galilee, preaching the gospel of God, 15 and saying, "The time is fulfilled, and the kingdom of God is at hand; repent and believe in the gospel." </a:t>
            </a:r>
            <a:endParaRPr lang="en-US" sz="4400" dirty="0">
              <a:solidFill>
                <a:schemeClr val="bg1"/>
              </a:solidFill>
            </a:endParaRPr>
          </a:p>
        </p:txBody>
      </p:sp>
    </p:spTree>
    <p:extLst>
      <p:ext uri="{BB962C8B-B14F-4D97-AF65-F5344CB8AC3E}">
        <p14:creationId xmlns:p14="http://schemas.microsoft.com/office/powerpoint/2010/main" val="208511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07886"/>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r>
              <a:rPr lang="en-US" sz="4000" dirty="0" smtClean="0">
                <a:solidFill>
                  <a:schemeClr val="bg1"/>
                </a:solidFill>
              </a:rPr>
              <a:t>III. The message of God’s gospel </a:t>
            </a:r>
            <a:r>
              <a:rPr lang="en-US" sz="4000" baseline="30000" dirty="0" smtClean="0">
                <a:solidFill>
                  <a:schemeClr val="bg1"/>
                </a:solidFill>
              </a:rPr>
              <a:t>(1:14c-15)</a:t>
            </a:r>
            <a:endParaRPr lang="en-US" sz="4000" baseline="30000" dirty="0" smtClean="0">
              <a:solidFill>
                <a:schemeClr val="bg1"/>
              </a:solidFill>
            </a:endParaRPr>
          </a:p>
        </p:txBody>
      </p:sp>
      <p:sp>
        <p:nvSpPr>
          <p:cNvPr id="5" name="TextBox 4"/>
          <p:cNvSpPr txBox="1"/>
          <p:nvPr/>
        </p:nvSpPr>
        <p:spPr>
          <a:xfrm>
            <a:off x="304800" y="914400"/>
            <a:ext cx="8610600" cy="1200329"/>
          </a:xfrm>
          <a:prstGeom prst="rect">
            <a:avLst/>
          </a:prstGeom>
          <a:noFill/>
        </p:spPr>
        <p:txBody>
          <a:bodyPr wrap="square" rtlCol="0">
            <a:spAutoFit/>
          </a:bodyPr>
          <a:lstStyle/>
          <a:p>
            <a:pPr algn="just"/>
            <a:r>
              <a:rPr lang="en-US" sz="2400" i="1" dirty="0">
                <a:solidFill>
                  <a:schemeClr val="bg1"/>
                </a:solidFill>
              </a:rPr>
              <a:t>“…preaching the gospel of God, and saying, ‘The time is fulfilled, and the kingdom of God is at hand; repent and believe in the gospel.”</a:t>
            </a:r>
            <a:endParaRPr lang="en-US" sz="2400" dirty="0">
              <a:solidFill>
                <a:schemeClr val="bg1"/>
              </a:solidFill>
            </a:endParaRPr>
          </a:p>
        </p:txBody>
      </p:sp>
      <p:sp>
        <p:nvSpPr>
          <p:cNvPr id="6" name="TextBox 5"/>
          <p:cNvSpPr txBox="1"/>
          <p:nvPr/>
        </p:nvSpPr>
        <p:spPr>
          <a:xfrm>
            <a:off x="278027" y="2146280"/>
            <a:ext cx="8610600" cy="646331"/>
          </a:xfrm>
          <a:prstGeom prst="rect">
            <a:avLst/>
          </a:prstGeom>
          <a:noFill/>
        </p:spPr>
        <p:txBody>
          <a:bodyPr wrap="square" rtlCol="0">
            <a:spAutoFit/>
          </a:bodyPr>
          <a:lstStyle/>
          <a:p>
            <a:pPr algn="just"/>
            <a:r>
              <a:rPr lang="en-US" sz="3600" i="1" dirty="0" smtClean="0">
                <a:solidFill>
                  <a:schemeClr val="bg1"/>
                </a:solidFill>
              </a:rPr>
              <a:t>A. What is the Gospel?</a:t>
            </a:r>
            <a:endParaRPr lang="en-US" sz="3200" dirty="0" smtClean="0">
              <a:solidFill>
                <a:schemeClr val="bg1"/>
              </a:solidFill>
            </a:endParaRPr>
          </a:p>
        </p:txBody>
      </p:sp>
      <p:sp>
        <p:nvSpPr>
          <p:cNvPr id="7" name="TextBox 6"/>
          <p:cNvSpPr txBox="1"/>
          <p:nvPr/>
        </p:nvSpPr>
        <p:spPr>
          <a:xfrm>
            <a:off x="304800" y="2858869"/>
            <a:ext cx="8610600" cy="2308324"/>
          </a:xfrm>
          <a:prstGeom prst="rect">
            <a:avLst/>
          </a:prstGeom>
          <a:noFill/>
        </p:spPr>
        <p:txBody>
          <a:bodyPr wrap="square" rtlCol="0">
            <a:spAutoFit/>
          </a:bodyPr>
          <a:lstStyle/>
          <a:p>
            <a:pPr marL="571500" indent="-571500" algn="just">
              <a:buFont typeface="Wingdings" panose="05000000000000000000" pitchFamily="2" charset="2"/>
              <a:buChar char="§"/>
            </a:pPr>
            <a:r>
              <a:rPr lang="en-US" sz="3600" dirty="0">
                <a:solidFill>
                  <a:schemeClr val="bg1"/>
                </a:solidFill>
              </a:rPr>
              <a:t>The gospel is the good news concerning Jesus Himself.  </a:t>
            </a:r>
            <a:endParaRPr lang="en-US" sz="3600" dirty="0" smtClean="0">
              <a:solidFill>
                <a:schemeClr val="bg1"/>
              </a:solidFill>
            </a:endParaRPr>
          </a:p>
          <a:p>
            <a:pPr marL="571500" indent="-571500" algn="just">
              <a:buFont typeface="Wingdings" panose="05000000000000000000" pitchFamily="2" charset="2"/>
              <a:buChar char="§"/>
            </a:pPr>
            <a:r>
              <a:rPr lang="en-US" sz="3600" dirty="0" smtClean="0">
                <a:solidFill>
                  <a:schemeClr val="bg1"/>
                </a:solidFill>
              </a:rPr>
              <a:t>The </a:t>
            </a:r>
            <a:r>
              <a:rPr lang="en-US" sz="3600" dirty="0">
                <a:solidFill>
                  <a:schemeClr val="bg1"/>
                </a:solidFill>
              </a:rPr>
              <a:t>gospel is the unveiling and the message of who Jesus is. </a:t>
            </a:r>
            <a:endParaRPr lang="en-US" sz="3200" dirty="0" smtClean="0">
              <a:solidFill>
                <a:schemeClr val="bg1"/>
              </a:solidFill>
            </a:endParaRPr>
          </a:p>
        </p:txBody>
      </p:sp>
    </p:spTree>
    <p:extLst>
      <p:ext uri="{BB962C8B-B14F-4D97-AF65-F5344CB8AC3E}">
        <p14:creationId xmlns:p14="http://schemas.microsoft.com/office/powerpoint/2010/main" val="277722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par>
                          <p:cTn id="8" fill="hold">
                            <p:stCondLst>
                              <p:cond delay="2500"/>
                            </p:stCondLst>
                            <p:childTnLst>
                              <p:par>
                                <p:cTn id="9" presetID="10" presetClass="entr" presetSubtype="0" fill="hold" grpId="0" nodeType="afterEffect">
                                  <p:stCondLst>
                                    <p:cond delay="12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2750"/>
                                        <p:tgtEl>
                                          <p:spTgt spid="6">
                                            <p:txEl>
                                              <p:pRg st="0" end="0"/>
                                            </p:txEl>
                                          </p:spTgt>
                                        </p:tgtEl>
                                      </p:cBhvr>
                                    </p:animEffect>
                                  </p:childTnLst>
                                </p:cTn>
                              </p:par>
                            </p:childTnLst>
                          </p:cTn>
                        </p:par>
                        <p:par>
                          <p:cTn id="12" fill="hold">
                            <p:stCondLst>
                              <p:cond delay="6500"/>
                            </p:stCondLst>
                            <p:childTnLst>
                              <p:par>
                                <p:cTn id="13" presetID="10" presetClass="entr" presetSubtype="0" fill="hold" grpId="0" nodeType="afterEffect">
                                  <p:stCondLst>
                                    <p:cond delay="225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2750"/>
                                        <p:tgtEl>
                                          <p:spTgt spid="7">
                                            <p:txEl>
                                              <p:pRg st="0" end="0"/>
                                            </p:txEl>
                                          </p:spTgt>
                                        </p:tgtEl>
                                      </p:cBhvr>
                                    </p:animEffect>
                                  </p:childTnLst>
                                </p:cTn>
                              </p:par>
                            </p:childTnLst>
                          </p:cTn>
                        </p:par>
                        <p:par>
                          <p:cTn id="16" fill="hold">
                            <p:stCondLst>
                              <p:cond delay="11500"/>
                            </p:stCondLst>
                            <p:childTnLst>
                              <p:par>
                                <p:cTn id="17" presetID="10" presetClass="entr" presetSubtype="0" fill="hold" grpId="0" nodeType="afterEffect">
                                  <p:stCondLst>
                                    <p:cond delay="225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275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bldLvl="2"/>
      <p:bldP spid="7" grpId="0" uiExpand="1"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Jesus and the Gospel</a:t>
            </a:r>
            <a:endParaRPr lang="en-US" sz="4800" dirty="0" smtClean="0">
              <a:solidFill>
                <a:schemeClr val="bg1"/>
              </a:solidFill>
            </a:endParaRPr>
          </a:p>
        </p:txBody>
      </p:sp>
      <p:sp>
        <p:nvSpPr>
          <p:cNvPr id="10" name="TextBox 9"/>
          <p:cNvSpPr txBox="1"/>
          <p:nvPr/>
        </p:nvSpPr>
        <p:spPr>
          <a:xfrm>
            <a:off x="304800" y="914400"/>
            <a:ext cx="8610600" cy="5509200"/>
          </a:xfrm>
          <a:prstGeom prst="rect">
            <a:avLst/>
          </a:prstGeom>
          <a:noFill/>
        </p:spPr>
        <p:txBody>
          <a:bodyPr wrap="square" rtlCol="0">
            <a:spAutoFit/>
          </a:bodyPr>
          <a:lstStyle/>
          <a:p>
            <a:pPr marL="571500" indent="-571500" algn="just">
              <a:buFont typeface="Wingdings" panose="05000000000000000000" pitchFamily="2" charset="2"/>
              <a:buChar char="§"/>
            </a:pPr>
            <a:r>
              <a:rPr lang="en-US" sz="3200" dirty="0">
                <a:solidFill>
                  <a:schemeClr val="bg1"/>
                </a:solidFill>
              </a:rPr>
              <a:t>Jesus tells us who He is (John 10:30); </a:t>
            </a:r>
            <a:endParaRPr lang="en-US" sz="3200" dirty="0" smtClean="0">
              <a:solidFill>
                <a:schemeClr val="bg1"/>
              </a:solidFill>
            </a:endParaRPr>
          </a:p>
          <a:p>
            <a:pPr marL="571500" indent="-571500" algn="just">
              <a:buFont typeface="Wingdings" panose="05000000000000000000" pitchFamily="2" charset="2"/>
              <a:buChar char="§"/>
            </a:pPr>
            <a:r>
              <a:rPr lang="en-US" sz="3200" dirty="0" smtClean="0">
                <a:solidFill>
                  <a:schemeClr val="bg1"/>
                </a:solidFill>
              </a:rPr>
              <a:t>He </a:t>
            </a:r>
            <a:r>
              <a:rPr lang="en-US" sz="3200" dirty="0">
                <a:solidFill>
                  <a:schemeClr val="bg1"/>
                </a:solidFill>
              </a:rPr>
              <a:t>tells us where He came from (John 6:32-35); </a:t>
            </a:r>
            <a:endParaRPr lang="en-US" sz="3200" dirty="0" smtClean="0">
              <a:solidFill>
                <a:schemeClr val="bg1"/>
              </a:solidFill>
            </a:endParaRPr>
          </a:p>
          <a:p>
            <a:pPr marL="571500" indent="-571500" algn="just">
              <a:buFont typeface="Wingdings" panose="05000000000000000000" pitchFamily="2" charset="2"/>
              <a:buChar char="§"/>
            </a:pPr>
            <a:r>
              <a:rPr lang="en-US" sz="3200" dirty="0" smtClean="0">
                <a:solidFill>
                  <a:schemeClr val="bg1"/>
                </a:solidFill>
              </a:rPr>
              <a:t>He </a:t>
            </a:r>
            <a:r>
              <a:rPr lang="en-US" sz="3200" dirty="0">
                <a:solidFill>
                  <a:schemeClr val="bg1"/>
                </a:solidFill>
              </a:rPr>
              <a:t>tells us why He came (Mark 10:45; Luke 19:10); </a:t>
            </a:r>
            <a:endParaRPr lang="en-US" sz="3200" dirty="0" smtClean="0">
              <a:solidFill>
                <a:schemeClr val="bg1"/>
              </a:solidFill>
            </a:endParaRPr>
          </a:p>
          <a:p>
            <a:pPr marL="571500" indent="-571500" algn="just">
              <a:buFont typeface="Wingdings" panose="05000000000000000000" pitchFamily="2" charset="2"/>
              <a:buChar char="§"/>
            </a:pPr>
            <a:r>
              <a:rPr lang="en-US" sz="3200" dirty="0" smtClean="0">
                <a:solidFill>
                  <a:schemeClr val="bg1"/>
                </a:solidFill>
              </a:rPr>
              <a:t>He </a:t>
            </a:r>
            <a:r>
              <a:rPr lang="en-US" sz="3200" dirty="0">
                <a:solidFill>
                  <a:schemeClr val="bg1"/>
                </a:solidFill>
              </a:rPr>
              <a:t>tells us He is sinless (John 10:37-28); </a:t>
            </a:r>
            <a:endParaRPr lang="en-US" sz="3200" dirty="0" smtClean="0">
              <a:solidFill>
                <a:schemeClr val="bg1"/>
              </a:solidFill>
            </a:endParaRPr>
          </a:p>
          <a:p>
            <a:pPr marL="571500" indent="-571500" algn="just">
              <a:buFont typeface="Wingdings" panose="05000000000000000000" pitchFamily="2" charset="2"/>
              <a:buChar char="§"/>
            </a:pPr>
            <a:r>
              <a:rPr lang="en-US" sz="3200" dirty="0" smtClean="0">
                <a:solidFill>
                  <a:schemeClr val="bg1"/>
                </a:solidFill>
              </a:rPr>
              <a:t>He </a:t>
            </a:r>
            <a:r>
              <a:rPr lang="en-US" sz="3200" dirty="0">
                <a:solidFill>
                  <a:schemeClr val="bg1"/>
                </a:solidFill>
              </a:rPr>
              <a:t>tells us He is headed for the cross (Mark 8:31); </a:t>
            </a:r>
            <a:endParaRPr lang="en-US" sz="3200" dirty="0" smtClean="0">
              <a:solidFill>
                <a:schemeClr val="bg1"/>
              </a:solidFill>
            </a:endParaRPr>
          </a:p>
          <a:p>
            <a:pPr marL="571500" indent="-571500" algn="just">
              <a:buFont typeface="Wingdings" panose="05000000000000000000" pitchFamily="2" charset="2"/>
              <a:buChar char="§"/>
            </a:pPr>
            <a:r>
              <a:rPr lang="en-US" sz="3200" dirty="0" smtClean="0">
                <a:solidFill>
                  <a:schemeClr val="bg1"/>
                </a:solidFill>
              </a:rPr>
              <a:t>He </a:t>
            </a:r>
            <a:r>
              <a:rPr lang="en-US" sz="3200" dirty="0">
                <a:solidFill>
                  <a:schemeClr val="bg1"/>
                </a:solidFill>
              </a:rPr>
              <a:t>tells us He will die, be buried and be raised up on the third day (Mark 9:31-32); </a:t>
            </a:r>
            <a:endParaRPr lang="en-US" sz="3200" dirty="0" smtClean="0">
              <a:solidFill>
                <a:schemeClr val="bg1"/>
              </a:solidFill>
            </a:endParaRPr>
          </a:p>
          <a:p>
            <a:pPr marL="571500" indent="-571500" algn="just">
              <a:buFont typeface="Wingdings" panose="05000000000000000000" pitchFamily="2" charset="2"/>
              <a:buChar char="§"/>
            </a:pPr>
            <a:r>
              <a:rPr lang="en-US" sz="3200" dirty="0" smtClean="0">
                <a:solidFill>
                  <a:schemeClr val="bg1"/>
                </a:solidFill>
              </a:rPr>
              <a:t>He </a:t>
            </a:r>
            <a:r>
              <a:rPr lang="en-US" sz="3200" dirty="0">
                <a:solidFill>
                  <a:schemeClr val="bg1"/>
                </a:solidFill>
              </a:rPr>
              <a:t>tells us that He will ascend back to the Father (John 16:6). </a:t>
            </a:r>
          </a:p>
        </p:txBody>
      </p:sp>
    </p:spTree>
    <p:extLst>
      <p:ext uri="{BB962C8B-B14F-4D97-AF65-F5344CB8AC3E}">
        <p14:creationId xmlns:p14="http://schemas.microsoft.com/office/powerpoint/2010/main" val="62154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par>
                          <p:cTn id="8" fill="hold">
                            <p:stCondLst>
                              <p:cond delay="3500"/>
                            </p:stCondLst>
                            <p:childTnLst>
                              <p:par>
                                <p:cTn id="9" presetID="10" presetClass="entr" presetSubtype="0" fill="hold" grpId="0" nodeType="afterEffect">
                                  <p:stCondLst>
                                    <p:cond delay="17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1750"/>
                                        <p:tgtEl>
                                          <p:spTgt spid="10">
                                            <p:txEl>
                                              <p:pRg st="1" end="1"/>
                                            </p:txEl>
                                          </p:spTgt>
                                        </p:tgtEl>
                                      </p:cBhvr>
                                    </p:animEffect>
                                  </p:childTnLst>
                                </p:cTn>
                              </p:par>
                            </p:childTnLst>
                          </p:cTn>
                        </p:par>
                        <p:par>
                          <p:cTn id="12" fill="hold">
                            <p:stCondLst>
                              <p:cond delay="7000"/>
                            </p:stCondLst>
                            <p:childTnLst>
                              <p:par>
                                <p:cTn id="13" presetID="10" presetClass="entr" presetSubtype="0" fill="hold" grpId="0" nodeType="afterEffect">
                                  <p:stCondLst>
                                    <p:cond delay="175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1750"/>
                                        <p:tgtEl>
                                          <p:spTgt spid="10">
                                            <p:txEl>
                                              <p:pRg st="2" end="2"/>
                                            </p:txEl>
                                          </p:spTgt>
                                        </p:tgtEl>
                                      </p:cBhvr>
                                    </p:animEffect>
                                  </p:childTnLst>
                                </p:cTn>
                              </p:par>
                            </p:childTnLst>
                          </p:cTn>
                        </p:par>
                        <p:par>
                          <p:cTn id="16" fill="hold">
                            <p:stCondLst>
                              <p:cond delay="10500"/>
                            </p:stCondLst>
                            <p:childTnLst>
                              <p:par>
                                <p:cTn id="17" presetID="10" presetClass="entr" presetSubtype="0" fill="hold" grpId="0" nodeType="afterEffect">
                                  <p:stCondLst>
                                    <p:cond delay="175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1750"/>
                                        <p:tgtEl>
                                          <p:spTgt spid="10">
                                            <p:txEl>
                                              <p:pRg st="3" end="3"/>
                                            </p:txEl>
                                          </p:spTgt>
                                        </p:tgtEl>
                                      </p:cBhvr>
                                    </p:animEffect>
                                  </p:childTnLst>
                                </p:cTn>
                              </p:par>
                            </p:childTnLst>
                          </p:cTn>
                        </p:par>
                        <p:par>
                          <p:cTn id="20" fill="hold">
                            <p:stCondLst>
                              <p:cond delay="14000"/>
                            </p:stCondLst>
                            <p:childTnLst>
                              <p:par>
                                <p:cTn id="21" presetID="10" presetClass="entr" presetSubtype="0" fill="hold" grpId="0" nodeType="afterEffect">
                                  <p:stCondLst>
                                    <p:cond delay="175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1750"/>
                                        <p:tgtEl>
                                          <p:spTgt spid="10">
                                            <p:txEl>
                                              <p:pRg st="4" end="4"/>
                                            </p:txEl>
                                          </p:spTgt>
                                        </p:tgtEl>
                                      </p:cBhvr>
                                    </p:animEffect>
                                  </p:childTnLst>
                                </p:cTn>
                              </p:par>
                            </p:childTnLst>
                          </p:cTn>
                        </p:par>
                        <p:par>
                          <p:cTn id="24" fill="hold">
                            <p:stCondLst>
                              <p:cond delay="17500"/>
                            </p:stCondLst>
                            <p:childTnLst>
                              <p:par>
                                <p:cTn id="25" presetID="10" presetClass="entr" presetSubtype="0" fill="hold" grpId="0" nodeType="afterEffect">
                                  <p:stCondLst>
                                    <p:cond delay="175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fade">
                                      <p:cBhvr>
                                        <p:cTn id="27" dur="1750"/>
                                        <p:tgtEl>
                                          <p:spTgt spid="10">
                                            <p:txEl>
                                              <p:pRg st="5" end="5"/>
                                            </p:txEl>
                                          </p:spTgt>
                                        </p:tgtEl>
                                      </p:cBhvr>
                                    </p:animEffect>
                                  </p:childTnLst>
                                </p:cTn>
                              </p:par>
                            </p:childTnLst>
                          </p:cTn>
                        </p:par>
                        <p:par>
                          <p:cTn id="28" fill="hold">
                            <p:stCondLst>
                              <p:cond delay="21000"/>
                            </p:stCondLst>
                            <p:childTnLst>
                              <p:par>
                                <p:cTn id="29" presetID="10" presetClass="entr" presetSubtype="0" fill="hold" grpId="0" nodeType="afterEffect">
                                  <p:stCondLst>
                                    <p:cond delay="1750"/>
                                  </p:stCondLst>
                                  <p:childTnLst>
                                    <p:set>
                                      <p:cBhvr>
                                        <p:cTn id="30" dur="1" fill="hold">
                                          <p:stCondLst>
                                            <p:cond delay="0"/>
                                          </p:stCondLst>
                                        </p:cTn>
                                        <p:tgtEl>
                                          <p:spTgt spid="10">
                                            <p:txEl>
                                              <p:pRg st="6" end="6"/>
                                            </p:txEl>
                                          </p:spTgt>
                                        </p:tgtEl>
                                        <p:attrNameLst>
                                          <p:attrName>style.visibility</p:attrName>
                                        </p:attrNameLst>
                                      </p:cBhvr>
                                      <p:to>
                                        <p:strVal val="visible"/>
                                      </p:to>
                                    </p:set>
                                    <p:animEffect transition="in" filter="fade">
                                      <p:cBhvr>
                                        <p:cTn id="31" dur="175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07886"/>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r>
              <a:rPr lang="en-US" sz="4000" dirty="0" smtClean="0">
                <a:solidFill>
                  <a:schemeClr val="bg1"/>
                </a:solidFill>
              </a:rPr>
              <a:t>III. The message of God’s gospel </a:t>
            </a:r>
            <a:r>
              <a:rPr lang="en-US" sz="4000" baseline="30000" dirty="0" smtClean="0">
                <a:solidFill>
                  <a:schemeClr val="bg1"/>
                </a:solidFill>
              </a:rPr>
              <a:t>(1:14c-15)</a:t>
            </a:r>
            <a:endParaRPr lang="en-US" sz="4000" baseline="30000" dirty="0" smtClean="0">
              <a:solidFill>
                <a:schemeClr val="bg1"/>
              </a:solidFill>
            </a:endParaRPr>
          </a:p>
        </p:txBody>
      </p:sp>
      <p:sp>
        <p:nvSpPr>
          <p:cNvPr id="5" name="TextBox 4"/>
          <p:cNvSpPr txBox="1"/>
          <p:nvPr/>
        </p:nvSpPr>
        <p:spPr>
          <a:xfrm>
            <a:off x="304800" y="914400"/>
            <a:ext cx="8610600" cy="1200329"/>
          </a:xfrm>
          <a:prstGeom prst="rect">
            <a:avLst/>
          </a:prstGeom>
          <a:noFill/>
        </p:spPr>
        <p:txBody>
          <a:bodyPr wrap="square" rtlCol="0">
            <a:spAutoFit/>
          </a:bodyPr>
          <a:lstStyle/>
          <a:p>
            <a:pPr algn="just"/>
            <a:r>
              <a:rPr lang="en-US" sz="2400" i="1" dirty="0">
                <a:solidFill>
                  <a:schemeClr val="bg1"/>
                </a:solidFill>
              </a:rPr>
              <a:t>“…preaching the gospel of God, and saying, ‘The time is fulfilled, and the kingdom of God is at hand; repent and believe in the gospel.”</a:t>
            </a:r>
            <a:endParaRPr lang="en-US" sz="2400" dirty="0">
              <a:solidFill>
                <a:schemeClr val="bg1"/>
              </a:solidFill>
            </a:endParaRPr>
          </a:p>
        </p:txBody>
      </p:sp>
      <p:sp>
        <p:nvSpPr>
          <p:cNvPr id="6" name="TextBox 5"/>
          <p:cNvSpPr txBox="1"/>
          <p:nvPr/>
        </p:nvSpPr>
        <p:spPr>
          <a:xfrm>
            <a:off x="278027" y="2146280"/>
            <a:ext cx="8610600" cy="646331"/>
          </a:xfrm>
          <a:prstGeom prst="rect">
            <a:avLst/>
          </a:prstGeom>
          <a:noFill/>
        </p:spPr>
        <p:txBody>
          <a:bodyPr wrap="square" rtlCol="0">
            <a:spAutoFit/>
          </a:bodyPr>
          <a:lstStyle/>
          <a:p>
            <a:pPr algn="just"/>
            <a:r>
              <a:rPr lang="en-US" sz="3600" i="1" dirty="0" smtClean="0">
                <a:solidFill>
                  <a:schemeClr val="bg1"/>
                </a:solidFill>
              </a:rPr>
              <a:t>B. The Gospel of God </a:t>
            </a:r>
            <a:endParaRPr lang="en-US" sz="3200" dirty="0" smtClean="0">
              <a:solidFill>
                <a:schemeClr val="bg1"/>
              </a:solidFill>
            </a:endParaRPr>
          </a:p>
        </p:txBody>
      </p:sp>
      <p:sp>
        <p:nvSpPr>
          <p:cNvPr id="7" name="TextBox 6"/>
          <p:cNvSpPr txBox="1"/>
          <p:nvPr/>
        </p:nvSpPr>
        <p:spPr>
          <a:xfrm>
            <a:off x="304800" y="2858869"/>
            <a:ext cx="8610600" cy="3046988"/>
          </a:xfrm>
          <a:prstGeom prst="rect">
            <a:avLst/>
          </a:prstGeom>
          <a:noFill/>
        </p:spPr>
        <p:txBody>
          <a:bodyPr wrap="square" rtlCol="0">
            <a:spAutoFit/>
          </a:bodyPr>
          <a:lstStyle/>
          <a:p>
            <a:pPr marL="571500" indent="-571500" algn="just">
              <a:buFont typeface="Wingdings" panose="05000000000000000000" pitchFamily="2" charset="2"/>
              <a:buChar char="§"/>
            </a:pPr>
            <a:r>
              <a:rPr lang="en-US" sz="3200" dirty="0" smtClean="0">
                <a:solidFill>
                  <a:schemeClr val="bg1"/>
                </a:solidFill>
              </a:rPr>
              <a:t>The gospel understood </a:t>
            </a:r>
            <a:r>
              <a:rPr lang="en-US" sz="3200" b="1" u="sng" dirty="0" smtClean="0">
                <a:solidFill>
                  <a:schemeClr val="bg1"/>
                </a:solidFill>
              </a:rPr>
              <a:t>subjectively</a:t>
            </a:r>
            <a:r>
              <a:rPr lang="en-US" sz="3200" dirty="0" smtClean="0">
                <a:solidFill>
                  <a:schemeClr val="bg1"/>
                </a:solidFill>
              </a:rPr>
              <a:t> - </a:t>
            </a:r>
            <a:r>
              <a:rPr lang="en-US" sz="3200" dirty="0">
                <a:solidFill>
                  <a:schemeClr val="bg1"/>
                </a:solidFill>
              </a:rPr>
              <a:t>it is the gospel has come to us from God; it originated in God; its message is about God. </a:t>
            </a:r>
            <a:endParaRPr lang="en-US" sz="3200" dirty="0" smtClean="0">
              <a:solidFill>
                <a:schemeClr val="bg1"/>
              </a:solidFill>
            </a:endParaRPr>
          </a:p>
          <a:p>
            <a:pPr marL="571500" indent="-571500" algn="just">
              <a:buFont typeface="Wingdings" panose="05000000000000000000" pitchFamily="2" charset="2"/>
              <a:buChar char="§"/>
            </a:pPr>
            <a:r>
              <a:rPr lang="en-US" sz="3200" dirty="0" smtClean="0">
                <a:solidFill>
                  <a:schemeClr val="bg1"/>
                </a:solidFill>
              </a:rPr>
              <a:t>The </a:t>
            </a:r>
            <a:r>
              <a:rPr lang="en-US" sz="3200" dirty="0">
                <a:solidFill>
                  <a:schemeClr val="bg1"/>
                </a:solidFill>
              </a:rPr>
              <a:t>gospel </a:t>
            </a:r>
            <a:r>
              <a:rPr lang="en-US" sz="3200" dirty="0" smtClean="0">
                <a:solidFill>
                  <a:schemeClr val="bg1"/>
                </a:solidFill>
              </a:rPr>
              <a:t>understood </a:t>
            </a:r>
            <a:r>
              <a:rPr lang="en-US" sz="3200" b="1" u="sng" dirty="0" smtClean="0">
                <a:solidFill>
                  <a:schemeClr val="bg1"/>
                </a:solidFill>
              </a:rPr>
              <a:t>objectively</a:t>
            </a:r>
            <a:r>
              <a:rPr lang="en-US" sz="3200" dirty="0" smtClean="0">
                <a:solidFill>
                  <a:schemeClr val="bg1"/>
                </a:solidFill>
              </a:rPr>
              <a:t> - </a:t>
            </a:r>
            <a:r>
              <a:rPr lang="en-US" sz="3200" dirty="0">
                <a:solidFill>
                  <a:schemeClr val="bg1"/>
                </a:solidFill>
              </a:rPr>
              <a:t>t</a:t>
            </a:r>
            <a:r>
              <a:rPr lang="en-US" sz="3200" dirty="0" smtClean="0">
                <a:solidFill>
                  <a:schemeClr val="bg1"/>
                </a:solidFill>
              </a:rPr>
              <a:t>he </a:t>
            </a:r>
            <a:r>
              <a:rPr lang="en-US" sz="3200" dirty="0">
                <a:solidFill>
                  <a:schemeClr val="bg1"/>
                </a:solidFill>
              </a:rPr>
              <a:t>gospel gives us information; it tells us about God; it instructs us in regard to what He is like. </a:t>
            </a:r>
            <a:endParaRPr lang="en-US" sz="3200" dirty="0" smtClean="0">
              <a:solidFill>
                <a:schemeClr val="bg1"/>
              </a:solidFill>
            </a:endParaRPr>
          </a:p>
        </p:txBody>
      </p:sp>
    </p:spTree>
    <p:extLst>
      <p:ext uri="{BB962C8B-B14F-4D97-AF65-F5344CB8AC3E}">
        <p14:creationId xmlns:p14="http://schemas.microsoft.com/office/powerpoint/2010/main" val="2356050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par>
                          <p:cTn id="8" fill="hold">
                            <p:stCondLst>
                              <p:cond delay="2500"/>
                            </p:stCondLst>
                            <p:childTnLst>
                              <p:par>
                                <p:cTn id="9" presetID="10" presetClass="entr" presetSubtype="0" fill="hold" grpId="0" nodeType="afterEffect">
                                  <p:stCondLst>
                                    <p:cond delay="2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275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275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275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bldLvl="2"/>
      <p:bldP spid="7" grpId="0" uiExpand="1"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07886"/>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r>
              <a:rPr lang="en-US" sz="4000" dirty="0" smtClean="0">
                <a:solidFill>
                  <a:schemeClr val="bg1"/>
                </a:solidFill>
              </a:rPr>
              <a:t>III. The message of God’s gospel </a:t>
            </a:r>
            <a:r>
              <a:rPr lang="en-US" sz="4000" baseline="30000" dirty="0" smtClean="0">
                <a:solidFill>
                  <a:schemeClr val="bg1"/>
                </a:solidFill>
              </a:rPr>
              <a:t>(1:14c-15)</a:t>
            </a:r>
            <a:endParaRPr lang="en-US" sz="4000" baseline="30000" dirty="0" smtClean="0">
              <a:solidFill>
                <a:schemeClr val="bg1"/>
              </a:solidFill>
            </a:endParaRPr>
          </a:p>
        </p:txBody>
      </p:sp>
      <p:sp>
        <p:nvSpPr>
          <p:cNvPr id="5" name="TextBox 4"/>
          <p:cNvSpPr txBox="1"/>
          <p:nvPr/>
        </p:nvSpPr>
        <p:spPr>
          <a:xfrm>
            <a:off x="304800" y="914400"/>
            <a:ext cx="8610600" cy="1200329"/>
          </a:xfrm>
          <a:prstGeom prst="rect">
            <a:avLst/>
          </a:prstGeom>
          <a:noFill/>
        </p:spPr>
        <p:txBody>
          <a:bodyPr wrap="square" rtlCol="0">
            <a:spAutoFit/>
          </a:bodyPr>
          <a:lstStyle/>
          <a:p>
            <a:pPr algn="just"/>
            <a:r>
              <a:rPr lang="en-US" sz="2400" i="1" dirty="0">
                <a:solidFill>
                  <a:schemeClr val="bg1"/>
                </a:solidFill>
              </a:rPr>
              <a:t>“…preaching the gospel of God, and saying, ‘The time is fulfilled, and the kingdom of God is at hand; repent and believe in the gospel.”</a:t>
            </a:r>
            <a:endParaRPr lang="en-US" sz="2400" dirty="0">
              <a:solidFill>
                <a:schemeClr val="bg1"/>
              </a:solidFill>
            </a:endParaRPr>
          </a:p>
        </p:txBody>
      </p:sp>
      <p:sp>
        <p:nvSpPr>
          <p:cNvPr id="6" name="TextBox 5"/>
          <p:cNvSpPr txBox="1"/>
          <p:nvPr/>
        </p:nvSpPr>
        <p:spPr>
          <a:xfrm>
            <a:off x="278027" y="2146280"/>
            <a:ext cx="8610600" cy="646331"/>
          </a:xfrm>
          <a:prstGeom prst="rect">
            <a:avLst/>
          </a:prstGeom>
          <a:noFill/>
        </p:spPr>
        <p:txBody>
          <a:bodyPr wrap="square" rtlCol="0">
            <a:spAutoFit/>
          </a:bodyPr>
          <a:lstStyle/>
          <a:p>
            <a:pPr algn="just"/>
            <a:r>
              <a:rPr lang="en-US" sz="3600" i="1" dirty="0">
                <a:solidFill>
                  <a:schemeClr val="bg1"/>
                </a:solidFill>
              </a:rPr>
              <a:t>C</a:t>
            </a:r>
            <a:r>
              <a:rPr lang="en-US" sz="3600" i="1" dirty="0" smtClean="0">
                <a:solidFill>
                  <a:schemeClr val="bg1"/>
                </a:solidFill>
              </a:rPr>
              <a:t>. The preaching of the Gospel </a:t>
            </a:r>
            <a:endParaRPr lang="en-US" sz="3200" dirty="0" smtClean="0">
              <a:solidFill>
                <a:schemeClr val="bg1"/>
              </a:solidFill>
            </a:endParaRPr>
          </a:p>
        </p:txBody>
      </p:sp>
      <p:sp>
        <p:nvSpPr>
          <p:cNvPr id="7" name="TextBox 6"/>
          <p:cNvSpPr txBox="1"/>
          <p:nvPr/>
        </p:nvSpPr>
        <p:spPr>
          <a:xfrm>
            <a:off x="304800" y="2858869"/>
            <a:ext cx="8610600" cy="1077218"/>
          </a:xfrm>
          <a:prstGeom prst="rect">
            <a:avLst/>
          </a:prstGeom>
          <a:noFill/>
        </p:spPr>
        <p:txBody>
          <a:bodyPr wrap="square" rtlCol="0">
            <a:spAutoFit/>
          </a:bodyPr>
          <a:lstStyle/>
          <a:p>
            <a:pPr marL="514350" indent="-514350" algn="just">
              <a:buAutoNum type="arabicPeriod"/>
            </a:pPr>
            <a:r>
              <a:rPr lang="en-US" sz="3200" dirty="0" smtClean="0">
                <a:solidFill>
                  <a:schemeClr val="bg1"/>
                </a:solidFill>
              </a:rPr>
              <a:t>The gospel accomplishes the promises of God.</a:t>
            </a:r>
          </a:p>
          <a:p>
            <a:pPr marL="514350" indent="-514350" algn="just">
              <a:buAutoNum type="arabicPeriod"/>
            </a:pPr>
            <a:r>
              <a:rPr lang="en-US" sz="3200" dirty="0" smtClean="0">
                <a:solidFill>
                  <a:schemeClr val="bg1"/>
                </a:solidFill>
              </a:rPr>
              <a:t>The gospel affirms the Son of God. </a:t>
            </a:r>
          </a:p>
        </p:txBody>
      </p:sp>
    </p:spTree>
    <p:extLst>
      <p:ext uri="{BB962C8B-B14F-4D97-AF65-F5344CB8AC3E}">
        <p14:creationId xmlns:p14="http://schemas.microsoft.com/office/powerpoint/2010/main" val="414317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par>
                          <p:cTn id="8" fill="hold">
                            <p:stCondLst>
                              <p:cond delay="2500"/>
                            </p:stCondLst>
                            <p:childTnLst>
                              <p:par>
                                <p:cTn id="9" presetID="10" presetClass="entr" presetSubtype="0" fill="hold" grpId="0" nodeType="afterEffect">
                                  <p:stCondLst>
                                    <p:cond delay="2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275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275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275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bldLvl="2"/>
      <p:bldP spid="7" grpId="0" uiExpand="1"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Colossians 1:13-15</a:t>
            </a:r>
            <a:endParaRPr lang="en-US" sz="4800" dirty="0" smtClean="0">
              <a:solidFill>
                <a:schemeClr val="bg1"/>
              </a:solidFill>
            </a:endParaRPr>
          </a:p>
        </p:txBody>
      </p:sp>
      <p:sp>
        <p:nvSpPr>
          <p:cNvPr id="10" name="TextBox 9"/>
          <p:cNvSpPr txBox="1"/>
          <p:nvPr/>
        </p:nvSpPr>
        <p:spPr>
          <a:xfrm>
            <a:off x="304800" y="914400"/>
            <a:ext cx="8610600" cy="3170099"/>
          </a:xfrm>
          <a:prstGeom prst="rect">
            <a:avLst/>
          </a:prstGeom>
          <a:noFill/>
        </p:spPr>
        <p:txBody>
          <a:bodyPr wrap="square" rtlCol="0">
            <a:spAutoFit/>
          </a:bodyPr>
          <a:lstStyle/>
          <a:p>
            <a:pPr algn="just"/>
            <a:r>
              <a:rPr lang="en-US" sz="4000" i="1" dirty="0" smtClean="0">
                <a:solidFill>
                  <a:schemeClr val="bg1"/>
                </a:solidFill>
              </a:rPr>
              <a:t>“</a:t>
            </a:r>
            <a:r>
              <a:rPr lang="en-US" sz="4000" i="1" dirty="0">
                <a:solidFill>
                  <a:schemeClr val="bg1"/>
                </a:solidFill>
              </a:rPr>
              <a:t>13 For He rescued us from the domain of darkness, and transferred us to the kingdom of His beloved Son,14 in whom we have redemption, the forgiveness of sins.” </a:t>
            </a:r>
            <a:endParaRPr lang="en-US" sz="4000" dirty="0">
              <a:solidFill>
                <a:schemeClr val="bg1"/>
              </a:solidFill>
            </a:endParaRPr>
          </a:p>
        </p:txBody>
      </p:sp>
    </p:spTree>
    <p:extLst>
      <p:ext uri="{BB962C8B-B14F-4D97-AF65-F5344CB8AC3E}">
        <p14:creationId xmlns:p14="http://schemas.microsoft.com/office/powerpoint/2010/main" val="248012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James 2:5</a:t>
            </a:r>
            <a:endParaRPr lang="en-US" sz="4800" dirty="0" smtClean="0">
              <a:solidFill>
                <a:schemeClr val="bg1"/>
              </a:solidFill>
            </a:endParaRPr>
          </a:p>
        </p:txBody>
      </p:sp>
      <p:sp>
        <p:nvSpPr>
          <p:cNvPr id="10" name="TextBox 9"/>
          <p:cNvSpPr txBox="1"/>
          <p:nvPr/>
        </p:nvSpPr>
        <p:spPr>
          <a:xfrm>
            <a:off x="304800" y="914400"/>
            <a:ext cx="8610600" cy="3170099"/>
          </a:xfrm>
          <a:prstGeom prst="rect">
            <a:avLst/>
          </a:prstGeom>
          <a:noFill/>
        </p:spPr>
        <p:txBody>
          <a:bodyPr wrap="square" rtlCol="0">
            <a:spAutoFit/>
          </a:bodyPr>
          <a:lstStyle/>
          <a:p>
            <a:pPr algn="just"/>
            <a:r>
              <a:rPr lang="en-US" sz="4000" i="1" dirty="0">
                <a:solidFill>
                  <a:schemeClr val="bg1"/>
                </a:solidFill>
              </a:rPr>
              <a:t>“Listen, my beloved brethren: did not God choose the poor of this world to be rich in faith and </a:t>
            </a:r>
            <a:r>
              <a:rPr lang="en-US" sz="4000" i="1" u="sng" dirty="0">
                <a:solidFill>
                  <a:schemeClr val="bg1"/>
                </a:solidFill>
              </a:rPr>
              <a:t>heirs of the kingdom </a:t>
            </a:r>
            <a:r>
              <a:rPr lang="en-US" sz="4000" i="1" dirty="0">
                <a:solidFill>
                  <a:schemeClr val="bg1"/>
                </a:solidFill>
              </a:rPr>
              <a:t>which He promised to those who love Him?”</a:t>
            </a:r>
            <a:endParaRPr lang="en-US" sz="4000" dirty="0">
              <a:solidFill>
                <a:schemeClr val="bg1"/>
              </a:solidFill>
            </a:endParaRPr>
          </a:p>
        </p:txBody>
      </p:sp>
    </p:spTree>
    <p:extLst>
      <p:ext uri="{BB962C8B-B14F-4D97-AF65-F5344CB8AC3E}">
        <p14:creationId xmlns:p14="http://schemas.microsoft.com/office/powerpoint/2010/main" val="248012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07886"/>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r>
              <a:rPr lang="en-US" sz="4000" dirty="0" smtClean="0">
                <a:solidFill>
                  <a:schemeClr val="bg1"/>
                </a:solidFill>
              </a:rPr>
              <a:t>III. The message of God’s gospel </a:t>
            </a:r>
            <a:r>
              <a:rPr lang="en-US" sz="4000" baseline="30000" dirty="0" smtClean="0">
                <a:solidFill>
                  <a:schemeClr val="bg1"/>
                </a:solidFill>
              </a:rPr>
              <a:t>(1:14c-15)</a:t>
            </a:r>
            <a:endParaRPr lang="en-US" sz="4000" baseline="30000" dirty="0" smtClean="0">
              <a:solidFill>
                <a:schemeClr val="bg1"/>
              </a:solidFill>
            </a:endParaRPr>
          </a:p>
        </p:txBody>
      </p:sp>
      <p:sp>
        <p:nvSpPr>
          <p:cNvPr id="5" name="TextBox 4"/>
          <p:cNvSpPr txBox="1"/>
          <p:nvPr/>
        </p:nvSpPr>
        <p:spPr>
          <a:xfrm>
            <a:off x="304800" y="914400"/>
            <a:ext cx="8610600" cy="1200329"/>
          </a:xfrm>
          <a:prstGeom prst="rect">
            <a:avLst/>
          </a:prstGeom>
          <a:noFill/>
        </p:spPr>
        <p:txBody>
          <a:bodyPr wrap="square" rtlCol="0">
            <a:spAutoFit/>
          </a:bodyPr>
          <a:lstStyle/>
          <a:p>
            <a:pPr algn="just"/>
            <a:r>
              <a:rPr lang="en-US" sz="2400" i="1" dirty="0">
                <a:solidFill>
                  <a:schemeClr val="bg1"/>
                </a:solidFill>
              </a:rPr>
              <a:t>“…preaching the gospel of God, and saying, ‘The time is fulfilled, and the kingdom of God is at hand; </a:t>
            </a:r>
            <a:r>
              <a:rPr lang="en-US" sz="2400" b="1" i="1" u="sng" dirty="0">
                <a:solidFill>
                  <a:schemeClr val="bg1"/>
                </a:solidFill>
              </a:rPr>
              <a:t>repent</a:t>
            </a:r>
            <a:r>
              <a:rPr lang="en-US" sz="2400" i="1" dirty="0">
                <a:solidFill>
                  <a:schemeClr val="bg1"/>
                </a:solidFill>
              </a:rPr>
              <a:t> and </a:t>
            </a:r>
            <a:r>
              <a:rPr lang="en-US" sz="2400" b="1" i="1" u="sng" dirty="0">
                <a:solidFill>
                  <a:schemeClr val="bg1"/>
                </a:solidFill>
              </a:rPr>
              <a:t>believe</a:t>
            </a:r>
            <a:r>
              <a:rPr lang="en-US" sz="2400" i="1" dirty="0">
                <a:solidFill>
                  <a:schemeClr val="bg1"/>
                </a:solidFill>
              </a:rPr>
              <a:t> in the gospel.”</a:t>
            </a:r>
            <a:endParaRPr lang="en-US" sz="2400" dirty="0">
              <a:solidFill>
                <a:schemeClr val="bg1"/>
              </a:solidFill>
            </a:endParaRPr>
          </a:p>
        </p:txBody>
      </p:sp>
      <p:sp>
        <p:nvSpPr>
          <p:cNvPr id="6" name="TextBox 5"/>
          <p:cNvSpPr txBox="1"/>
          <p:nvPr/>
        </p:nvSpPr>
        <p:spPr>
          <a:xfrm>
            <a:off x="278027" y="2146280"/>
            <a:ext cx="8610600" cy="646331"/>
          </a:xfrm>
          <a:prstGeom prst="rect">
            <a:avLst/>
          </a:prstGeom>
          <a:noFill/>
        </p:spPr>
        <p:txBody>
          <a:bodyPr wrap="square" rtlCol="0">
            <a:spAutoFit/>
          </a:bodyPr>
          <a:lstStyle/>
          <a:p>
            <a:pPr algn="just"/>
            <a:r>
              <a:rPr lang="en-US" sz="3600" i="1" dirty="0">
                <a:solidFill>
                  <a:schemeClr val="bg1"/>
                </a:solidFill>
              </a:rPr>
              <a:t>C</a:t>
            </a:r>
            <a:r>
              <a:rPr lang="en-US" sz="3600" i="1" dirty="0" smtClean="0">
                <a:solidFill>
                  <a:schemeClr val="bg1"/>
                </a:solidFill>
              </a:rPr>
              <a:t>. The preaching of the Gospel </a:t>
            </a:r>
            <a:endParaRPr lang="en-US" sz="3200" dirty="0" smtClean="0">
              <a:solidFill>
                <a:schemeClr val="bg1"/>
              </a:solidFill>
            </a:endParaRPr>
          </a:p>
        </p:txBody>
      </p:sp>
      <p:sp>
        <p:nvSpPr>
          <p:cNvPr id="7" name="TextBox 6"/>
          <p:cNvSpPr txBox="1"/>
          <p:nvPr/>
        </p:nvSpPr>
        <p:spPr>
          <a:xfrm>
            <a:off x="304800" y="2858869"/>
            <a:ext cx="8610600" cy="1569660"/>
          </a:xfrm>
          <a:prstGeom prst="rect">
            <a:avLst/>
          </a:prstGeom>
          <a:noFill/>
        </p:spPr>
        <p:txBody>
          <a:bodyPr wrap="square" rtlCol="0">
            <a:spAutoFit/>
          </a:bodyPr>
          <a:lstStyle/>
          <a:p>
            <a:pPr marL="514350" indent="-514350" algn="just">
              <a:buAutoNum type="arabicPeriod"/>
            </a:pPr>
            <a:r>
              <a:rPr lang="en-US" sz="3200" dirty="0" smtClean="0">
                <a:solidFill>
                  <a:schemeClr val="bg1"/>
                </a:solidFill>
              </a:rPr>
              <a:t>The gospel accomplishes the promises of God.</a:t>
            </a:r>
          </a:p>
          <a:p>
            <a:pPr marL="514350" indent="-514350" algn="just">
              <a:buAutoNum type="arabicPeriod"/>
            </a:pPr>
            <a:r>
              <a:rPr lang="en-US" sz="3200" dirty="0" smtClean="0">
                <a:solidFill>
                  <a:schemeClr val="bg1"/>
                </a:solidFill>
              </a:rPr>
              <a:t>The gospel affirms the Son of God. </a:t>
            </a:r>
          </a:p>
          <a:p>
            <a:pPr marL="514350" indent="-514350" algn="just">
              <a:buAutoNum type="arabicPeriod"/>
            </a:pPr>
            <a:r>
              <a:rPr lang="en-US" sz="3200" dirty="0" smtClean="0">
                <a:solidFill>
                  <a:schemeClr val="bg1"/>
                </a:solidFill>
              </a:rPr>
              <a:t>The gospel anticipates a penitent child of God. </a:t>
            </a:r>
            <a:endParaRPr lang="en-US" sz="3200" dirty="0" smtClean="0">
              <a:solidFill>
                <a:schemeClr val="bg1"/>
              </a:solidFill>
            </a:endParaRPr>
          </a:p>
        </p:txBody>
      </p:sp>
    </p:spTree>
    <p:extLst>
      <p:ext uri="{BB962C8B-B14F-4D97-AF65-F5344CB8AC3E}">
        <p14:creationId xmlns:p14="http://schemas.microsoft.com/office/powerpoint/2010/main" val="80573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par>
                          <p:cTn id="8" fill="hold">
                            <p:stCondLst>
                              <p:cond delay="2000"/>
                            </p:stCondLst>
                            <p:childTnLst>
                              <p:par>
                                <p:cTn id="9" presetID="10" presetClass="entr" presetSubtype="0" fill="hold" grpId="0" nodeType="afterEffect">
                                  <p:stCondLst>
                                    <p:cond delay="2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2750"/>
                                        <p:tgtEl>
                                          <p:spTgt spid="6">
                                            <p:txEl>
                                              <p:pRg st="0" end="0"/>
                                            </p:txEl>
                                          </p:spTgt>
                                        </p:tgtEl>
                                      </p:cBhvr>
                                    </p:animEffect>
                                  </p:childTnLst>
                                </p:cTn>
                              </p:par>
                            </p:childTnLst>
                          </p:cTn>
                        </p:par>
                        <p:par>
                          <p:cTn id="12" fill="hold">
                            <p:stCondLst>
                              <p:cond delay="5000"/>
                            </p:stCondLst>
                            <p:childTnLst>
                              <p:par>
                                <p:cTn id="13" presetID="10" presetClass="entr" presetSubtype="0" fill="hold" grpId="0" nodeType="afterEffect">
                                  <p:stCondLst>
                                    <p:cond delay="25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1250"/>
                                        <p:tgtEl>
                                          <p:spTgt spid="7">
                                            <p:txEl>
                                              <p:pRg st="0" end="0"/>
                                            </p:txEl>
                                          </p:spTgt>
                                        </p:tgtEl>
                                      </p:cBhvr>
                                    </p:animEffect>
                                  </p:childTnLst>
                                </p:cTn>
                              </p:par>
                            </p:childTnLst>
                          </p:cTn>
                        </p:par>
                        <p:par>
                          <p:cTn id="16" fill="hold">
                            <p:stCondLst>
                              <p:cond delay="6500"/>
                            </p:stCondLst>
                            <p:childTnLst>
                              <p:par>
                                <p:cTn id="17" presetID="10" presetClass="entr" presetSubtype="0" fill="hold" grpId="0" nodeType="afterEffect">
                                  <p:stCondLst>
                                    <p:cond delay="25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1250"/>
                                        <p:tgtEl>
                                          <p:spTgt spid="7">
                                            <p:txEl>
                                              <p:pRg st="1" end="1"/>
                                            </p:txEl>
                                          </p:spTgt>
                                        </p:tgtEl>
                                      </p:cBhvr>
                                    </p:animEffect>
                                  </p:childTnLst>
                                </p:cTn>
                              </p:par>
                            </p:childTnLst>
                          </p:cTn>
                        </p:par>
                        <p:par>
                          <p:cTn id="20" fill="hold">
                            <p:stCondLst>
                              <p:cond delay="8000"/>
                            </p:stCondLst>
                            <p:childTnLst>
                              <p:par>
                                <p:cTn id="21" presetID="10" presetClass="entr" presetSubtype="0" fill="hold" grpId="0" nodeType="afterEffect">
                                  <p:stCondLst>
                                    <p:cond delay="25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275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bldLvl="2"/>
      <p:bldP spid="7" grpId="0" uiExpand="1" build="p" bldLvl="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Thought</a:t>
            </a:r>
            <a:endParaRPr lang="en-US" sz="4800" dirty="0" smtClean="0">
              <a:solidFill>
                <a:schemeClr val="bg1"/>
              </a:solidFill>
            </a:endParaRPr>
          </a:p>
        </p:txBody>
      </p:sp>
      <p:sp>
        <p:nvSpPr>
          <p:cNvPr id="10" name="TextBox 9"/>
          <p:cNvSpPr txBox="1"/>
          <p:nvPr/>
        </p:nvSpPr>
        <p:spPr>
          <a:xfrm>
            <a:off x="304800" y="2861608"/>
            <a:ext cx="8610600" cy="1938992"/>
          </a:xfrm>
          <a:prstGeom prst="rect">
            <a:avLst/>
          </a:prstGeom>
          <a:noFill/>
        </p:spPr>
        <p:txBody>
          <a:bodyPr wrap="square" rtlCol="0">
            <a:spAutoFit/>
          </a:bodyPr>
          <a:lstStyle/>
          <a:p>
            <a:pPr algn="just"/>
            <a:r>
              <a:rPr lang="en-US" sz="4000" dirty="0">
                <a:solidFill>
                  <a:schemeClr val="bg1"/>
                </a:solidFill>
              </a:rPr>
              <a:t>Salvation is the receiving of a God-given faith that enables us to respond to His message. </a:t>
            </a:r>
          </a:p>
        </p:txBody>
      </p:sp>
      <p:sp>
        <p:nvSpPr>
          <p:cNvPr id="4" name="TextBox 3"/>
          <p:cNvSpPr txBox="1"/>
          <p:nvPr/>
        </p:nvSpPr>
        <p:spPr>
          <a:xfrm>
            <a:off x="304800" y="5001161"/>
            <a:ext cx="8610600" cy="1323439"/>
          </a:xfrm>
          <a:prstGeom prst="rect">
            <a:avLst/>
          </a:prstGeom>
          <a:noFill/>
        </p:spPr>
        <p:txBody>
          <a:bodyPr wrap="square" rtlCol="0">
            <a:spAutoFit/>
          </a:bodyPr>
          <a:lstStyle/>
          <a:p>
            <a:pPr algn="just"/>
            <a:r>
              <a:rPr lang="en-US" sz="4000" dirty="0">
                <a:solidFill>
                  <a:schemeClr val="bg1"/>
                </a:solidFill>
              </a:rPr>
              <a:t>Our faith is verbally grounded and verbally understood. </a:t>
            </a:r>
          </a:p>
        </p:txBody>
      </p:sp>
      <p:sp>
        <p:nvSpPr>
          <p:cNvPr id="5" name="TextBox 4"/>
          <p:cNvSpPr txBox="1"/>
          <p:nvPr/>
        </p:nvSpPr>
        <p:spPr>
          <a:xfrm>
            <a:off x="323335" y="1219200"/>
            <a:ext cx="8610600" cy="1323439"/>
          </a:xfrm>
          <a:prstGeom prst="rect">
            <a:avLst/>
          </a:prstGeom>
          <a:noFill/>
        </p:spPr>
        <p:txBody>
          <a:bodyPr wrap="square" rtlCol="0">
            <a:spAutoFit/>
          </a:bodyPr>
          <a:lstStyle/>
          <a:p>
            <a:pPr algn="just"/>
            <a:r>
              <a:rPr lang="en-US" sz="4000" i="1" dirty="0">
                <a:solidFill>
                  <a:schemeClr val="bg1"/>
                </a:solidFill>
              </a:rPr>
              <a:t>“Faith comes by hearing and hearing by the word </a:t>
            </a:r>
            <a:r>
              <a:rPr lang="en-US" sz="4000" i="1" dirty="0" smtClean="0">
                <a:solidFill>
                  <a:schemeClr val="bg1"/>
                </a:solidFill>
              </a:rPr>
              <a:t>of  Christ</a:t>
            </a:r>
            <a:r>
              <a:rPr lang="en-US" sz="4000" i="1" dirty="0">
                <a:solidFill>
                  <a:schemeClr val="bg1"/>
                </a:solidFill>
              </a:rPr>
              <a:t>” (Romans 10:17). </a:t>
            </a:r>
            <a:endParaRPr lang="en-US" sz="4000" dirty="0">
              <a:solidFill>
                <a:schemeClr val="bg1"/>
              </a:solidFill>
            </a:endParaRPr>
          </a:p>
        </p:txBody>
      </p:sp>
    </p:spTree>
    <p:extLst>
      <p:ext uri="{BB962C8B-B14F-4D97-AF65-F5344CB8AC3E}">
        <p14:creationId xmlns:p14="http://schemas.microsoft.com/office/powerpoint/2010/main" val="136040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par>
                          <p:cTn id="8" fill="hold">
                            <p:stCondLst>
                              <p:cond delay="2000"/>
                            </p:stCondLst>
                            <p:childTnLst>
                              <p:par>
                                <p:cTn id="9" presetID="10" presetClass="entr" presetSubtype="0" fill="hold" grpId="0" nodeType="afterEffect">
                                  <p:stCondLst>
                                    <p:cond delay="175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750"/>
                                        <p:tgtEl>
                                          <p:spTgt spid="10"/>
                                        </p:tgtEl>
                                      </p:cBhvr>
                                    </p:animEffect>
                                  </p:childTnLst>
                                </p:cTn>
                              </p:par>
                            </p:childTnLst>
                          </p:cTn>
                        </p:par>
                        <p:par>
                          <p:cTn id="12" fill="hold">
                            <p:stCondLst>
                              <p:cond delay="5500"/>
                            </p:stCondLst>
                            <p:childTnLst>
                              <p:par>
                                <p:cTn id="13" presetID="10" presetClass="entr" presetSubtype="0" fill="hold" grpId="0" nodeType="afterEffect">
                                  <p:stCondLst>
                                    <p:cond delay="425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Penitent Faith</a:t>
            </a:r>
            <a:endParaRPr lang="en-US" sz="4800" dirty="0" smtClean="0">
              <a:solidFill>
                <a:schemeClr val="bg1"/>
              </a:solidFill>
            </a:endParaRPr>
          </a:p>
        </p:txBody>
      </p:sp>
      <p:sp>
        <p:nvSpPr>
          <p:cNvPr id="5" name="TextBox 4"/>
          <p:cNvSpPr txBox="1"/>
          <p:nvPr/>
        </p:nvSpPr>
        <p:spPr>
          <a:xfrm>
            <a:off x="304800" y="1066800"/>
            <a:ext cx="8610600" cy="5355312"/>
          </a:xfrm>
          <a:prstGeom prst="rect">
            <a:avLst/>
          </a:prstGeom>
          <a:noFill/>
        </p:spPr>
        <p:txBody>
          <a:bodyPr wrap="square" rtlCol="0">
            <a:spAutoFit/>
          </a:bodyPr>
          <a:lstStyle/>
          <a:p>
            <a:pPr algn="just"/>
            <a:r>
              <a:rPr lang="en-US" sz="3800" dirty="0">
                <a:solidFill>
                  <a:schemeClr val="bg1"/>
                </a:solidFill>
              </a:rPr>
              <a:t>W</a:t>
            </a:r>
            <a:r>
              <a:rPr lang="en-US" sz="3800" dirty="0" smtClean="0">
                <a:solidFill>
                  <a:schemeClr val="bg1"/>
                </a:solidFill>
              </a:rPr>
              <a:t>here </a:t>
            </a:r>
            <a:r>
              <a:rPr lang="en-US" sz="3800" dirty="0">
                <a:solidFill>
                  <a:schemeClr val="bg1"/>
                </a:solidFill>
              </a:rPr>
              <a:t>there is true faith, there is godly sorrow. This is not a being sorry for being caught in sin; but a sorrow for having so grieved and lived so contrary to the God you have now come to know as having created you; as having loved you; as having been merciful to you; as having only your best interests and eternal joy in mind. </a:t>
            </a:r>
          </a:p>
        </p:txBody>
      </p:sp>
    </p:spTree>
    <p:extLst>
      <p:ext uri="{BB962C8B-B14F-4D97-AF65-F5344CB8AC3E}">
        <p14:creationId xmlns:p14="http://schemas.microsoft.com/office/powerpoint/2010/main" val="423612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6178" y="1066800"/>
            <a:ext cx="9144000" cy="1200329"/>
          </a:xfrm>
          <a:prstGeom prst="rect">
            <a:avLst/>
          </a:prstGeom>
          <a:noFill/>
        </p:spPr>
        <p:txBody>
          <a:bodyPr wrap="square" rtlCol="0">
            <a:spAutoFit/>
          </a:bodyPr>
          <a:lstStyle/>
          <a:p>
            <a:pPr algn="ctr"/>
            <a:r>
              <a:rPr lang="en-US" sz="7200" dirty="0" smtClean="0">
                <a:solidFill>
                  <a:schemeClr val="bg1"/>
                </a:solidFill>
                <a:latin typeface="+mj-lt"/>
              </a:rPr>
              <a:t>The Gospel of Mark</a:t>
            </a:r>
          </a:p>
        </p:txBody>
      </p:sp>
      <p:sp>
        <p:nvSpPr>
          <p:cNvPr id="6" name="TextBox 5"/>
          <p:cNvSpPr txBox="1"/>
          <p:nvPr/>
        </p:nvSpPr>
        <p:spPr>
          <a:xfrm>
            <a:off x="0" y="2362200"/>
            <a:ext cx="9144000" cy="2554545"/>
          </a:xfrm>
          <a:prstGeom prst="rect">
            <a:avLst/>
          </a:prstGeom>
          <a:noFill/>
        </p:spPr>
        <p:txBody>
          <a:bodyPr wrap="square" rtlCol="0">
            <a:spAutoFit/>
          </a:bodyPr>
          <a:lstStyle/>
          <a:p>
            <a:pPr algn="ctr"/>
            <a:r>
              <a:rPr lang="en-US" sz="3200" dirty="0" smtClean="0">
                <a:solidFill>
                  <a:schemeClr val="bg1"/>
                </a:solidFill>
                <a:latin typeface="Bahnschrift" panose="020B0502040204020203" pitchFamily="34" charset="0"/>
              </a:rPr>
              <a:t>The Action, Authenticity, and Authority of Jesus Christ, the Son of God</a:t>
            </a:r>
          </a:p>
          <a:p>
            <a:pPr algn="ctr"/>
            <a:endParaRPr lang="en-US" sz="3200" dirty="0">
              <a:solidFill>
                <a:schemeClr val="bg1"/>
              </a:solidFill>
              <a:latin typeface="Bahnschrift" panose="020B0502040204020203" pitchFamily="34" charset="0"/>
            </a:endParaRPr>
          </a:p>
          <a:p>
            <a:pPr algn="ctr"/>
            <a:r>
              <a:rPr lang="en-US" sz="3200" dirty="0" smtClean="0">
                <a:solidFill>
                  <a:schemeClr val="bg1"/>
                </a:solidFill>
                <a:latin typeface="Bahnschrift" panose="020B0502040204020203" pitchFamily="34" charset="0"/>
              </a:rPr>
              <a:t>The Kingdom of God is at Hand</a:t>
            </a:r>
            <a:endParaRPr lang="en-US" sz="3200" dirty="0" smtClean="0">
              <a:solidFill>
                <a:schemeClr val="bg1"/>
              </a:solidFill>
              <a:latin typeface="Bahnschrift" panose="020B0502040204020203" pitchFamily="34" charset="0"/>
            </a:endParaRPr>
          </a:p>
          <a:p>
            <a:pPr algn="ctr"/>
            <a:r>
              <a:rPr lang="en-US" sz="3200" dirty="0" smtClean="0">
                <a:solidFill>
                  <a:schemeClr val="bg1"/>
                </a:solidFill>
                <a:latin typeface="Bahnschrift" panose="020B0502040204020203" pitchFamily="34" charset="0"/>
              </a:rPr>
              <a:t>Mark </a:t>
            </a:r>
            <a:r>
              <a:rPr lang="en-US" sz="3200" dirty="0" smtClean="0">
                <a:solidFill>
                  <a:schemeClr val="bg1"/>
                </a:solidFill>
                <a:latin typeface="Bahnschrift" panose="020B0502040204020203" pitchFamily="34" charset="0"/>
              </a:rPr>
              <a:t>1:14-15</a:t>
            </a:r>
            <a:endParaRPr lang="en-US" sz="3200" dirty="0" smtClean="0">
              <a:solidFill>
                <a:schemeClr val="bg1"/>
              </a:solidFill>
              <a:latin typeface="Bahnschrift" panose="020B0502040204020203" pitchFamily="34" charset="0"/>
            </a:endParaRPr>
          </a:p>
        </p:txBody>
      </p:sp>
    </p:spTree>
    <p:extLst>
      <p:ext uri="{BB962C8B-B14F-4D97-AF65-F5344CB8AC3E}">
        <p14:creationId xmlns:p14="http://schemas.microsoft.com/office/powerpoint/2010/main" val="417569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75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3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Luke 16:16</a:t>
            </a:r>
            <a:endParaRPr lang="en-US" sz="4800" dirty="0" smtClean="0">
              <a:solidFill>
                <a:schemeClr val="bg1"/>
              </a:solidFill>
            </a:endParaRPr>
          </a:p>
        </p:txBody>
      </p:sp>
      <p:sp>
        <p:nvSpPr>
          <p:cNvPr id="10" name="TextBox 9"/>
          <p:cNvSpPr txBox="1"/>
          <p:nvPr/>
        </p:nvSpPr>
        <p:spPr>
          <a:xfrm>
            <a:off x="304800" y="998577"/>
            <a:ext cx="8610600" cy="3170099"/>
          </a:xfrm>
          <a:prstGeom prst="rect">
            <a:avLst/>
          </a:prstGeom>
          <a:noFill/>
        </p:spPr>
        <p:txBody>
          <a:bodyPr wrap="square" rtlCol="0">
            <a:spAutoFit/>
          </a:bodyPr>
          <a:lstStyle/>
          <a:p>
            <a:pPr algn="just"/>
            <a:r>
              <a:rPr lang="en-US" sz="4000" i="1" dirty="0">
                <a:solidFill>
                  <a:schemeClr val="bg1"/>
                </a:solidFill>
              </a:rPr>
              <a:t>“The Law and the Prophets were proclaimed until John; since that time the gospel of the kingdom of God has been preached, and everyone is forcing his way into it.” </a:t>
            </a:r>
            <a:endParaRPr lang="en-US" sz="4000" dirty="0">
              <a:solidFill>
                <a:schemeClr val="bg1"/>
              </a:solidFill>
            </a:endParaRPr>
          </a:p>
        </p:txBody>
      </p:sp>
    </p:spTree>
    <p:extLst>
      <p:ext uri="{BB962C8B-B14F-4D97-AF65-F5344CB8AC3E}">
        <p14:creationId xmlns:p14="http://schemas.microsoft.com/office/powerpoint/2010/main" val="276341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The Big Idea</a:t>
            </a:r>
          </a:p>
        </p:txBody>
      </p:sp>
      <p:sp>
        <p:nvSpPr>
          <p:cNvPr id="10" name="TextBox 9"/>
          <p:cNvSpPr txBox="1"/>
          <p:nvPr/>
        </p:nvSpPr>
        <p:spPr>
          <a:xfrm>
            <a:off x="304800" y="998577"/>
            <a:ext cx="8610600" cy="2123658"/>
          </a:xfrm>
          <a:prstGeom prst="rect">
            <a:avLst/>
          </a:prstGeom>
          <a:noFill/>
        </p:spPr>
        <p:txBody>
          <a:bodyPr wrap="square" rtlCol="0">
            <a:spAutoFit/>
          </a:bodyPr>
          <a:lstStyle/>
          <a:p>
            <a:pPr algn="just"/>
            <a:r>
              <a:rPr lang="en-US" sz="4400" i="1" dirty="0">
                <a:solidFill>
                  <a:schemeClr val="bg1"/>
                </a:solidFill>
              </a:rPr>
              <a:t>T</a:t>
            </a:r>
            <a:r>
              <a:rPr lang="en-US" sz="4400" i="1" dirty="0" smtClean="0">
                <a:solidFill>
                  <a:schemeClr val="bg1"/>
                </a:solidFill>
              </a:rPr>
              <a:t>he </a:t>
            </a:r>
            <a:r>
              <a:rPr lang="en-US" sz="4400" i="1" dirty="0">
                <a:solidFill>
                  <a:schemeClr val="bg1"/>
                </a:solidFill>
              </a:rPr>
              <a:t>preaching of the gospel is the proclaiming of the </a:t>
            </a:r>
            <a:r>
              <a:rPr lang="en-US" sz="4400" i="1" u="sng" dirty="0">
                <a:solidFill>
                  <a:schemeClr val="bg1"/>
                </a:solidFill>
              </a:rPr>
              <a:t>person</a:t>
            </a:r>
            <a:r>
              <a:rPr lang="en-US" sz="4400" i="1" dirty="0">
                <a:solidFill>
                  <a:schemeClr val="bg1"/>
                </a:solidFill>
              </a:rPr>
              <a:t> and </a:t>
            </a:r>
            <a:r>
              <a:rPr lang="en-US" sz="4400" i="1" u="sng" dirty="0">
                <a:solidFill>
                  <a:schemeClr val="bg1"/>
                </a:solidFill>
              </a:rPr>
              <a:t>work</a:t>
            </a:r>
            <a:r>
              <a:rPr lang="en-US" sz="4400" i="1" dirty="0">
                <a:solidFill>
                  <a:schemeClr val="bg1"/>
                </a:solidFill>
              </a:rPr>
              <a:t> of Jesus Christ.</a:t>
            </a:r>
            <a:r>
              <a:rPr lang="en-US" sz="4400" dirty="0">
                <a:solidFill>
                  <a:schemeClr val="bg1"/>
                </a:solidFill>
              </a:rPr>
              <a:t> </a:t>
            </a:r>
            <a:endParaRPr lang="en-US" sz="4200" dirty="0">
              <a:solidFill>
                <a:schemeClr val="bg1"/>
              </a:solidFill>
            </a:endParaRPr>
          </a:p>
        </p:txBody>
      </p:sp>
    </p:spTree>
    <p:extLst>
      <p:ext uri="{BB962C8B-B14F-4D97-AF65-F5344CB8AC3E}">
        <p14:creationId xmlns:p14="http://schemas.microsoft.com/office/powerpoint/2010/main" val="172661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707886"/>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r>
              <a:rPr lang="en-US" sz="4000" dirty="0" smtClean="0">
                <a:solidFill>
                  <a:schemeClr val="bg1"/>
                </a:solidFill>
              </a:rPr>
              <a:t>I. </a:t>
            </a:r>
            <a:r>
              <a:rPr lang="en-US" sz="4000" dirty="0" smtClean="0">
                <a:solidFill>
                  <a:schemeClr val="bg1"/>
                </a:solidFill>
              </a:rPr>
              <a:t>The mystery of </a:t>
            </a:r>
            <a:r>
              <a:rPr lang="en-US" sz="4000" dirty="0" smtClean="0">
                <a:solidFill>
                  <a:schemeClr val="bg1"/>
                </a:solidFill>
              </a:rPr>
              <a:t>God’s ways</a:t>
            </a:r>
            <a:r>
              <a:rPr lang="en-US" sz="4000" dirty="0" smtClean="0">
                <a:solidFill>
                  <a:schemeClr val="bg1"/>
                </a:solidFill>
              </a:rPr>
              <a:t> </a:t>
            </a:r>
            <a:r>
              <a:rPr lang="en-US" sz="4000" baseline="30000" dirty="0" smtClean="0">
                <a:solidFill>
                  <a:schemeClr val="bg1"/>
                </a:solidFill>
              </a:rPr>
              <a:t>(</a:t>
            </a:r>
            <a:r>
              <a:rPr lang="en-US" sz="4000" baseline="30000" dirty="0" smtClean="0">
                <a:solidFill>
                  <a:schemeClr val="bg1"/>
                </a:solidFill>
              </a:rPr>
              <a:t>1:14a)</a:t>
            </a:r>
            <a:endParaRPr lang="en-US" sz="4000" baseline="30000" dirty="0" smtClean="0">
              <a:solidFill>
                <a:schemeClr val="bg1"/>
              </a:solidFill>
            </a:endParaRPr>
          </a:p>
        </p:txBody>
      </p:sp>
      <p:sp>
        <p:nvSpPr>
          <p:cNvPr id="5" name="TextBox 4"/>
          <p:cNvSpPr txBox="1"/>
          <p:nvPr/>
        </p:nvSpPr>
        <p:spPr>
          <a:xfrm>
            <a:off x="304800" y="914400"/>
            <a:ext cx="8610600" cy="461665"/>
          </a:xfrm>
          <a:prstGeom prst="rect">
            <a:avLst/>
          </a:prstGeom>
          <a:noFill/>
        </p:spPr>
        <p:txBody>
          <a:bodyPr wrap="square" rtlCol="0">
            <a:spAutoFit/>
          </a:bodyPr>
          <a:lstStyle/>
          <a:p>
            <a:r>
              <a:rPr lang="en-US" sz="2400" i="1" dirty="0">
                <a:solidFill>
                  <a:schemeClr val="bg1"/>
                </a:solidFill>
              </a:rPr>
              <a:t>“Now after John had been taken into custody…”</a:t>
            </a:r>
            <a:endParaRPr lang="en-US" sz="2400" dirty="0">
              <a:solidFill>
                <a:schemeClr val="bg1"/>
              </a:solidFill>
            </a:endParaRPr>
          </a:p>
        </p:txBody>
      </p:sp>
      <p:sp>
        <p:nvSpPr>
          <p:cNvPr id="6" name="TextBox 5"/>
          <p:cNvSpPr txBox="1"/>
          <p:nvPr/>
        </p:nvSpPr>
        <p:spPr>
          <a:xfrm>
            <a:off x="278027" y="1460242"/>
            <a:ext cx="8610600" cy="2554545"/>
          </a:xfrm>
          <a:prstGeom prst="rect">
            <a:avLst/>
          </a:prstGeom>
          <a:noFill/>
        </p:spPr>
        <p:txBody>
          <a:bodyPr wrap="square" rtlCol="0">
            <a:spAutoFit/>
          </a:bodyPr>
          <a:lstStyle/>
          <a:p>
            <a:pPr algn="just"/>
            <a:r>
              <a:rPr lang="en-US" sz="4000" i="1" dirty="0">
                <a:solidFill>
                  <a:schemeClr val="bg1"/>
                </a:solidFill>
              </a:rPr>
              <a:t>“I say to you, among those born of women there is no one greater than John; yet he who is least in the kingdom of God is greater than he.”</a:t>
            </a:r>
            <a:r>
              <a:rPr lang="en-US" sz="4000" dirty="0">
                <a:solidFill>
                  <a:schemeClr val="bg1"/>
                </a:solidFill>
              </a:rPr>
              <a:t>  </a:t>
            </a:r>
            <a:r>
              <a:rPr lang="en-US" sz="4000" dirty="0" smtClean="0">
                <a:solidFill>
                  <a:schemeClr val="bg1"/>
                </a:solidFill>
              </a:rPr>
              <a:t>(Luke 7:28)</a:t>
            </a:r>
            <a:endParaRPr lang="en-US" sz="4000" dirty="0">
              <a:solidFill>
                <a:schemeClr val="bg1"/>
              </a:solidFill>
            </a:endParaRPr>
          </a:p>
        </p:txBody>
      </p:sp>
    </p:spTree>
    <p:extLst>
      <p:ext uri="{BB962C8B-B14F-4D97-AF65-F5344CB8AC3E}">
        <p14:creationId xmlns:p14="http://schemas.microsoft.com/office/powerpoint/2010/main" val="76407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par>
                          <p:cTn id="8" fill="hold">
                            <p:stCondLst>
                              <p:cond delay="2500"/>
                            </p:stCondLst>
                            <p:childTnLst>
                              <p:par>
                                <p:cTn id="9" presetID="10" presetClass="entr" presetSubtype="0" fill="hold" grpId="0" nodeType="afterEffect">
                                  <p:stCondLst>
                                    <p:cond delay="72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22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Thought</a:t>
            </a:r>
            <a:endParaRPr lang="en-US" sz="4800" dirty="0" smtClean="0">
              <a:solidFill>
                <a:schemeClr val="bg1"/>
              </a:solidFill>
            </a:endParaRPr>
          </a:p>
        </p:txBody>
      </p:sp>
      <p:sp>
        <p:nvSpPr>
          <p:cNvPr id="10" name="TextBox 9"/>
          <p:cNvSpPr txBox="1"/>
          <p:nvPr/>
        </p:nvSpPr>
        <p:spPr>
          <a:xfrm>
            <a:off x="304800" y="998577"/>
            <a:ext cx="8610600" cy="3170099"/>
          </a:xfrm>
          <a:prstGeom prst="rect">
            <a:avLst/>
          </a:prstGeom>
          <a:noFill/>
        </p:spPr>
        <p:txBody>
          <a:bodyPr wrap="square" rtlCol="0">
            <a:spAutoFit/>
          </a:bodyPr>
          <a:lstStyle/>
          <a:p>
            <a:pPr algn="just"/>
            <a:r>
              <a:rPr lang="en-US" sz="4000" dirty="0">
                <a:solidFill>
                  <a:schemeClr val="bg1"/>
                </a:solidFill>
              </a:rPr>
              <a:t>O</a:t>
            </a:r>
            <a:r>
              <a:rPr lang="en-US" sz="4000" dirty="0" smtClean="0">
                <a:solidFill>
                  <a:schemeClr val="bg1"/>
                </a:solidFill>
              </a:rPr>
              <a:t>ur </a:t>
            </a:r>
            <a:r>
              <a:rPr lang="en-US" sz="4000" dirty="0">
                <a:solidFill>
                  <a:schemeClr val="bg1"/>
                </a:solidFill>
              </a:rPr>
              <a:t>God, more often than </a:t>
            </a:r>
            <a:r>
              <a:rPr lang="en-US" sz="4000" dirty="0" smtClean="0">
                <a:solidFill>
                  <a:schemeClr val="bg1"/>
                </a:solidFill>
              </a:rPr>
              <a:t>not, seems to </a:t>
            </a:r>
            <a:r>
              <a:rPr lang="en-US" sz="4000" dirty="0">
                <a:solidFill>
                  <a:schemeClr val="bg1"/>
                </a:solidFill>
              </a:rPr>
              <a:t>works in ways that we simply do not understand.  He works in ways that we would not have otherwise imagined or ever scripted, particularly for ourselves. </a:t>
            </a:r>
          </a:p>
        </p:txBody>
      </p:sp>
    </p:spTree>
    <p:extLst>
      <p:ext uri="{BB962C8B-B14F-4D97-AF65-F5344CB8AC3E}">
        <p14:creationId xmlns:p14="http://schemas.microsoft.com/office/powerpoint/2010/main" val="72731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Mark 6:17-18</a:t>
            </a:r>
            <a:endParaRPr lang="en-US" sz="4800" dirty="0" smtClean="0">
              <a:solidFill>
                <a:schemeClr val="bg1"/>
              </a:solidFill>
            </a:endParaRPr>
          </a:p>
        </p:txBody>
      </p:sp>
      <p:sp>
        <p:nvSpPr>
          <p:cNvPr id="10" name="TextBox 9"/>
          <p:cNvSpPr txBox="1"/>
          <p:nvPr/>
        </p:nvSpPr>
        <p:spPr>
          <a:xfrm>
            <a:off x="304800" y="998577"/>
            <a:ext cx="8610600" cy="4401205"/>
          </a:xfrm>
          <a:prstGeom prst="rect">
            <a:avLst/>
          </a:prstGeom>
          <a:noFill/>
        </p:spPr>
        <p:txBody>
          <a:bodyPr wrap="square" rtlCol="0">
            <a:spAutoFit/>
          </a:bodyPr>
          <a:lstStyle/>
          <a:p>
            <a:pPr algn="just"/>
            <a:r>
              <a:rPr lang="en-US" sz="4000" i="1" dirty="0">
                <a:solidFill>
                  <a:schemeClr val="bg1"/>
                </a:solidFill>
              </a:rPr>
              <a:t>“17 For Herod himself had sent and had John arrested and bound in prison on account of Herodias, the wife of his brother Philip, because he had married her. 18 For John had been saying to Herod, ‘It is not lawful for you to have your brother's wife.’”</a:t>
            </a:r>
            <a:r>
              <a:rPr lang="en-US" sz="4000" dirty="0">
                <a:solidFill>
                  <a:schemeClr val="bg1"/>
                </a:solidFill>
              </a:rPr>
              <a:t> </a:t>
            </a:r>
          </a:p>
        </p:txBody>
      </p:sp>
    </p:spTree>
    <p:extLst>
      <p:ext uri="{BB962C8B-B14F-4D97-AF65-F5344CB8AC3E}">
        <p14:creationId xmlns:p14="http://schemas.microsoft.com/office/powerpoint/2010/main" val="159233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Mark 6:27-28</a:t>
            </a:r>
            <a:endParaRPr lang="en-US" sz="4800" dirty="0" smtClean="0">
              <a:solidFill>
                <a:schemeClr val="bg1"/>
              </a:solidFill>
            </a:endParaRPr>
          </a:p>
        </p:txBody>
      </p:sp>
      <p:sp>
        <p:nvSpPr>
          <p:cNvPr id="10" name="TextBox 9"/>
          <p:cNvSpPr txBox="1"/>
          <p:nvPr/>
        </p:nvSpPr>
        <p:spPr>
          <a:xfrm>
            <a:off x="304800" y="998577"/>
            <a:ext cx="8610600" cy="4401205"/>
          </a:xfrm>
          <a:prstGeom prst="rect">
            <a:avLst/>
          </a:prstGeom>
          <a:noFill/>
        </p:spPr>
        <p:txBody>
          <a:bodyPr wrap="square" rtlCol="0">
            <a:spAutoFit/>
          </a:bodyPr>
          <a:lstStyle/>
          <a:p>
            <a:pPr algn="just"/>
            <a:r>
              <a:rPr lang="en-US" sz="4000" i="1" dirty="0">
                <a:solidFill>
                  <a:schemeClr val="bg1"/>
                </a:solidFill>
              </a:rPr>
              <a:t>“27 Immediately the king sent an executioner and commanded him to bring back his head. And he went and had him beheaded in the prison, 28 and brought his head on a platter, and gave it to the girl; and the girl gave it to her mother.” </a:t>
            </a:r>
            <a:endParaRPr lang="en-US" sz="4000" dirty="0">
              <a:solidFill>
                <a:schemeClr val="bg1"/>
              </a:solidFill>
            </a:endParaRPr>
          </a:p>
        </p:txBody>
      </p:sp>
    </p:spTree>
    <p:extLst>
      <p:ext uri="{BB962C8B-B14F-4D97-AF65-F5344CB8AC3E}">
        <p14:creationId xmlns:p14="http://schemas.microsoft.com/office/powerpoint/2010/main" val="159233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76200"/>
            <a:ext cx="8610600" cy="830997"/>
          </a:xfrm>
          <a:prstGeom prst="rect">
            <a:avLst/>
          </a:prstGeom>
          <a:solidFill>
            <a:schemeClr val="tx1">
              <a:lumMod val="65000"/>
              <a:lumOff val="35000"/>
              <a:alpha val="65000"/>
            </a:schemeClr>
          </a:solidFill>
          <a:ln>
            <a:solidFill>
              <a:schemeClr val="tx2">
                <a:lumMod val="60000"/>
                <a:lumOff val="40000"/>
              </a:schemeClr>
            </a:solidFill>
          </a:ln>
        </p:spPr>
        <p:txBody>
          <a:bodyPr wrap="square" rtlCol="0">
            <a:spAutoFit/>
          </a:bodyPr>
          <a:lstStyle/>
          <a:p>
            <a:pPr algn="ctr"/>
            <a:r>
              <a:rPr lang="en-US" sz="4800" dirty="0" smtClean="0">
                <a:solidFill>
                  <a:schemeClr val="bg1"/>
                </a:solidFill>
              </a:rPr>
              <a:t>Thought</a:t>
            </a:r>
            <a:endParaRPr lang="en-US" sz="4800" dirty="0" smtClean="0">
              <a:solidFill>
                <a:schemeClr val="bg1"/>
              </a:solidFill>
            </a:endParaRPr>
          </a:p>
        </p:txBody>
      </p:sp>
      <p:sp>
        <p:nvSpPr>
          <p:cNvPr id="10" name="TextBox 9"/>
          <p:cNvSpPr txBox="1"/>
          <p:nvPr/>
        </p:nvSpPr>
        <p:spPr>
          <a:xfrm>
            <a:off x="304800" y="998577"/>
            <a:ext cx="8610600" cy="2554545"/>
          </a:xfrm>
          <a:prstGeom prst="rect">
            <a:avLst/>
          </a:prstGeom>
          <a:noFill/>
        </p:spPr>
        <p:txBody>
          <a:bodyPr wrap="square" rtlCol="0">
            <a:spAutoFit/>
          </a:bodyPr>
          <a:lstStyle/>
          <a:p>
            <a:pPr algn="just"/>
            <a:r>
              <a:rPr lang="en-US" sz="4000" dirty="0" smtClean="0">
                <a:solidFill>
                  <a:schemeClr val="bg1"/>
                </a:solidFill>
              </a:rPr>
              <a:t>Jesus did not come to make bad people good or good people better; rather Jesus came to make dead  people alive – alive to God; alive for God.</a:t>
            </a:r>
            <a:endParaRPr lang="en-US" sz="4000" dirty="0">
              <a:solidFill>
                <a:schemeClr val="bg1"/>
              </a:solidFill>
            </a:endParaRPr>
          </a:p>
        </p:txBody>
      </p:sp>
    </p:spTree>
    <p:extLst>
      <p:ext uri="{BB962C8B-B14F-4D97-AF65-F5344CB8AC3E}">
        <p14:creationId xmlns:p14="http://schemas.microsoft.com/office/powerpoint/2010/main" val="106535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36735</TotalTime>
  <Words>1767</Words>
  <Application>Microsoft Office PowerPoint</Application>
  <PresentationFormat>On-screen Show (4:3)</PresentationFormat>
  <Paragraphs>97</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c:creator>
  <cp:lastModifiedBy>Ed Godfrey</cp:lastModifiedBy>
  <cp:revision>848</cp:revision>
  <dcterms:created xsi:type="dcterms:W3CDTF">2013-08-08T16:28:40Z</dcterms:created>
  <dcterms:modified xsi:type="dcterms:W3CDTF">2018-03-10T19:23:17Z</dcterms:modified>
</cp:coreProperties>
</file>